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40"/>
  </p:notesMasterIdLst>
  <p:handoutMasterIdLst>
    <p:handoutMasterId r:id="rId41"/>
  </p:handoutMasterIdLst>
  <p:sldIdLst>
    <p:sldId id="256" r:id="rId3"/>
    <p:sldId id="374" r:id="rId4"/>
    <p:sldId id="373" r:id="rId5"/>
    <p:sldId id="281" r:id="rId6"/>
    <p:sldId id="378" r:id="rId7"/>
    <p:sldId id="260" r:id="rId8"/>
    <p:sldId id="325" r:id="rId9"/>
    <p:sldId id="259" r:id="rId10"/>
    <p:sldId id="285" r:id="rId11"/>
    <p:sldId id="371" r:id="rId12"/>
    <p:sldId id="317" r:id="rId13"/>
    <p:sldId id="382" r:id="rId14"/>
    <p:sldId id="286" r:id="rId15"/>
    <p:sldId id="383" r:id="rId16"/>
    <p:sldId id="332" r:id="rId17"/>
    <p:sldId id="355" r:id="rId18"/>
    <p:sldId id="353" r:id="rId19"/>
    <p:sldId id="294" r:id="rId20"/>
    <p:sldId id="358" r:id="rId21"/>
    <p:sldId id="288" r:id="rId22"/>
    <p:sldId id="330" r:id="rId23"/>
    <p:sldId id="345" r:id="rId24"/>
    <p:sldId id="364" r:id="rId25"/>
    <p:sldId id="343" r:id="rId26"/>
    <p:sldId id="342" r:id="rId27"/>
    <p:sldId id="295" r:id="rId28"/>
    <p:sldId id="365" r:id="rId29"/>
    <p:sldId id="319" r:id="rId30"/>
    <p:sldId id="320" r:id="rId31"/>
    <p:sldId id="321" r:id="rId32"/>
    <p:sldId id="322" r:id="rId33"/>
    <p:sldId id="384" r:id="rId34"/>
    <p:sldId id="334" r:id="rId35"/>
    <p:sldId id="335" r:id="rId36"/>
    <p:sldId id="385" r:id="rId37"/>
    <p:sldId id="340" r:id="rId38"/>
    <p:sldId id="350"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gray" frameSlides="1"/>
  <p:clrMru>
    <a:srgbClr val="020000"/>
    <a:srgbClr val="CC996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9"/>
    <p:restoredTop sz="99115" autoAdjust="0"/>
  </p:normalViewPr>
  <p:slideViewPr>
    <p:cSldViewPr snapToGrid="0" snapToObjects="1">
      <p:cViewPr>
        <p:scale>
          <a:sx n="100" d="100"/>
          <a:sy n="100" d="100"/>
        </p:scale>
        <p:origin x="1688" y="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616"/>
    </p:cViewPr>
  </p:sorterViewPr>
  <p:notesViewPr>
    <p:cSldViewPr snapToGrid="0" snapToObjects="1">
      <p:cViewPr>
        <p:scale>
          <a:sx n="200" d="100"/>
          <a:sy n="200" d="100"/>
        </p:scale>
        <p:origin x="-1664" y="25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36A4A6-9A34-4B41-95D7-B3FEDE64B763}" type="doc">
      <dgm:prSet loTypeId="urn:microsoft.com/office/officeart/2005/8/layout/arrow3" loCatId="" qsTypeId="urn:microsoft.com/office/officeart/2005/8/quickstyle/3D3" qsCatId="3D" csTypeId="urn:microsoft.com/office/officeart/2005/8/colors/accent1_2" csCatId="accent1" phldr="1"/>
      <dgm:spPr/>
      <dgm:t>
        <a:bodyPr/>
        <a:lstStyle/>
        <a:p>
          <a:endParaRPr lang="en-US"/>
        </a:p>
      </dgm:t>
    </dgm:pt>
    <dgm:pt modelId="{0765EDA6-0D71-CB46-941A-F6358AE3DF63}">
      <dgm:prSet phldrT="[Text]" custT="1"/>
      <dgm:spPr/>
      <dgm:t>
        <a:bodyPr/>
        <a:lstStyle/>
        <a:p>
          <a:r>
            <a:rPr lang="en-US" sz="2000" b="1" i="0" dirty="0" smtClean="0">
              <a:solidFill>
                <a:schemeClr val="accent3">
                  <a:lumMod val="50000"/>
                </a:schemeClr>
              </a:solidFill>
            </a:rPr>
            <a:t>Health Concerns</a:t>
          </a:r>
          <a:endParaRPr lang="en-US" sz="2000" b="1" i="0" dirty="0">
            <a:solidFill>
              <a:schemeClr val="accent3">
                <a:lumMod val="50000"/>
              </a:schemeClr>
            </a:solidFill>
          </a:endParaRPr>
        </a:p>
      </dgm:t>
    </dgm:pt>
    <dgm:pt modelId="{4CE3F86F-D735-9146-B482-0246C410C5A0}" type="parTrans" cxnId="{CCA98E0F-D0DF-A649-89EC-665DB8F0EF81}">
      <dgm:prSet/>
      <dgm:spPr/>
      <dgm:t>
        <a:bodyPr/>
        <a:lstStyle/>
        <a:p>
          <a:endParaRPr lang="en-US"/>
        </a:p>
      </dgm:t>
    </dgm:pt>
    <dgm:pt modelId="{4CCC1BC3-E7DE-8A47-AFDF-5ED238DFB04D}" type="sibTrans" cxnId="{CCA98E0F-D0DF-A649-89EC-665DB8F0EF81}">
      <dgm:prSet/>
      <dgm:spPr/>
      <dgm:t>
        <a:bodyPr/>
        <a:lstStyle/>
        <a:p>
          <a:endParaRPr lang="en-US"/>
        </a:p>
      </dgm:t>
    </dgm:pt>
    <dgm:pt modelId="{4FE81BD0-A6CC-9240-A765-0D7163F03BF3}">
      <dgm:prSet phldrT="[Text]" custT="1"/>
      <dgm:spPr/>
      <dgm:t>
        <a:bodyPr/>
        <a:lstStyle/>
        <a:p>
          <a:r>
            <a:rPr lang="en-US" sz="2000" b="1" i="0" dirty="0" smtClean="0">
              <a:solidFill>
                <a:schemeClr val="accent5">
                  <a:lumMod val="50000"/>
                </a:schemeClr>
              </a:solidFill>
            </a:rPr>
            <a:t>Adaptive Response</a:t>
          </a:r>
          <a:endParaRPr lang="en-US" sz="2000" b="1" i="0" dirty="0">
            <a:solidFill>
              <a:schemeClr val="accent5">
                <a:lumMod val="50000"/>
              </a:schemeClr>
            </a:solidFill>
          </a:endParaRPr>
        </a:p>
      </dgm:t>
    </dgm:pt>
    <dgm:pt modelId="{54C595F3-AA73-144A-8351-C91AD6341432}" type="parTrans" cxnId="{9C15965E-D8C4-4B46-BCF4-663FDCB647ED}">
      <dgm:prSet/>
      <dgm:spPr/>
      <dgm:t>
        <a:bodyPr/>
        <a:lstStyle/>
        <a:p>
          <a:endParaRPr lang="en-US"/>
        </a:p>
      </dgm:t>
    </dgm:pt>
    <dgm:pt modelId="{63DADD2F-024A-9C44-8F92-B7AFFBE83EBA}" type="sibTrans" cxnId="{9C15965E-D8C4-4B46-BCF4-663FDCB647ED}">
      <dgm:prSet/>
      <dgm:spPr/>
      <dgm:t>
        <a:bodyPr/>
        <a:lstStyle/>
        <a:p>
          <a:endParaRPr lang="en-US"/>
        </a:p>
      </dgm:t>
    </dgm:pt>
    <dgm:pt modelId="{4F946035-8D56-4D4C-9E25-CDDE3CE51894}">
      <dgm:prSet phldrT="[Text]"/>
      <dgm:spPr/>
      <dgm:t>
        <a:bodyPr/>
        <a:lstStyle/>
        <a:p>
          <a:r>
            <a:rPr lang="en-US" sz="1200" dirty="0" smtClean="0"/>
            <a:t>Poor Air Quality</a:t>
          </a:r>
          <a:endParaRPr lang="en-US" sz="1200" dirty="0"/>
        </a:p>
      </dgm:t>
    </dgm:pt>
    <dgm:pt modelId="{4F0EA7C1-BA42-3641-B44D-5E68AE1FEA9B}" type="parTrans" cxnId="{0C40F6FC-8D01-C94F-9229-08EA1E37BB48}">
      <dgm:prSet/>
      <dgm:spPr/>
      <dgm:t>
        <a:bodyPr/>
        <a:lstStyle/>
        <a:p>
          <a:endParaRPr lang="en-US"/>
        </a:p>
      </dgm:t>
    </dgm:pt>
    <dgm:pt modelId="{A23165F3-BDD5-9642-9D11-4609E40E8C54}" type="sibTrans" cxnId="{0C40F6FC-8D01-C94F-9229-08EA1E37BB48}">
      <dgm:prSet/>
      <dgm:spPr/>
      <dgm:t>
        <a:bodyPr/>
        <a:lstStyle/>
        <a:p>
          <a:endParaRPr lang="en-US"/>
        </a:p>
      </dgm:t>
    </dgm:pt>
    <dgm:pt modelId="{418AF2DE-B532-3940-9F25-55236CB9D2C2}">
      <dgm:prSet phldrT="[Text]"/>
      <dgm:spPr/>
      <dgm:t>
        <a:bodyPr/>
        <a:lstStyle/>
        <a:p>
          <a:r>
            <a:rPr lang="en-US" sz="1200" dirty="0" smtClean="0"/>
            <a:t>Heat waves</a:t>
          </a:r>
          <a:endParaRPr lang="en-US" sz="1200" dirty="0"/>
        </a:p>
      </dgm:t>
    </dgm:pt>
    <dgm:pt modelId="{8065B376-0484-1F41-AC77-2777A5F0285A}" type="parTrans" cxnId="{B83352A0-13E6-8546-8E5E-81497155E51F}">
      <dgm:prSet/>
      <dgm:spPr/>
      <dgm:t>
        <a:bodyPr/>
        <a:lstStyle/>
        <a:p>
          <a:endParaRPr lang="en-US"/>
        </a:p>
      </dgm:t>
    </dgm:pt>
    <dgm:pt modelId="{3EFF87EF-20F7-954F-9E50-A96B7EAD017F}" type="sibTrans" cxnId="{B83352A0-13E6-8546-8E5E-81497155E51F}">
      <dgm:prSet/>
      <dgm:spPr/>
      <dgm:t>
        <a:bodyPr/>
        <a:lstStyle/>
        <a:p>
          <a:endParaRPr lang="en-US"/>
        </a:p>
      </dgm:t>
    </dgm:pt>
    <dgm:pt modelId="{5AE5D3E8-DCCF-5B4E-A2C9-F6F8D46077A1}">
      <dgm:prSet phldrT="[Text]"/>
      <dgm:spPr/>
      <dgm:t>
        <a:bodyPr/>
        <a:lstStyle/>
        <a:p>
          <a:r>
            <a:rPr lang="en-US" sz="1200" dirty="0" smtClean="0"/>
            <a:t>Flooding</a:t>
          </a:r>
          <a:endParaRPr lang="en-US" sz="1200" dirty="0"/>
        </a:p>
      </dgm:t>
    </dgm:pt>
    <dgm:pt modelId="{9070611E-D98F-2344-B2E5-0111D5E2490D}" type="parTrans" cxnId="{712C73C5-6A81-994D-9779-245B556C0663}">
      <dgm:prSet/>
      <dgm:spPr/>
      <dgm:t>
        <a:bodyPr/>
        <a:lstStyle/>
        <a:p>
          <a:endParaRPr lang="en-US"/>
        </a:p>
      </dgm:t>
    </dgm:pt>
    <dgm:pt modelId="{28510101-1508-F741-A611-C7EE87187F68}" type="sibTrans" cxnId="{712C73C5-6A81-994D-9779-245B556C0663}">
      <dgm:prSet/>
      <dgm:spPr/>
      <dgm:t>
        <a:bodyPr/>
        <a:lstStyle/>
        <a:p>
          <a:endParaRPr lang="en-US"/>
        </a:p>
      </dgm:t>
    </dgm:pt>
    <dgm:pt modelId="{7D577481-51A6-C447-8BBF-92DBB5F16D4B}">
      <dgm:prSet phldrT="[Text]"/>
      <dgm:spPr/>
      <dgm:t>
        <a:bodyPr/>
        <a:lstStyle/>
        <a:p>
          <a:r>
            <a:rPr lang="en-US" sz="1200" dirty="0" smtClean="0"/>
            <a:t>Mold, Algae, Mosquitos</a:t>
          </a:r>
          <a:endParaRPr lang="en-US" sz="1200" dirty="0"/>
        </a:p>
      </dgm:t>
    </dgm:pt>
    <dgm:pt modelId="{B1C91574-F19F-EF43-9D58-E7E1355CAAC2}" type="parTrans" cxnId="{CF7AA6AE-C228-3B42-8AA7-27281642146F}">
      <dgm:prSet/>
      <dgm:spPr/>
      <dgm:t>
        <a:bodyPr/>
        <a:lstStyle/>
        <a:p>
          <a:endParaRPr lang="en-US"/>
        </a:p>
      </dgm:t>
    </dgm:pt>
    <dgm:pt modelId="{E440A6D9-2EF1-BF4D-9BFB-1591385D19B0}" type="sibTrans" cxnId="{CF7AA6AE-C228-3B42-8AA7-27281642146F}">
      <dgm:prSet/>
      <dgm:spPr/>
      <dgm:t>
        <a:bodyPr/>
        <a:lstStyle/>
        <a:p>
          <a:endParaRPr lang="en-US"/>
        </a:p>
      </dgm:t>
    </dgm:pt>
    <dgm:pt modelId="{B38C7E96-B059-374A-B1D6-08AC9E59A04D}">
      <dgm:prSet phldrT="[Text]"/>
      <dgm:spPr/>
      <dgm:t>
        <a:bodyPr/>
        <a:lstStyle/>
        <a:p>
          <a:r>
            <a:rPr lang="en-US" sz="1200" dirty="0" smtClean="0"/>
            <a:t>Contaminated Water</a:t>
          </a:r>
          <a:endParaRPr lang="en-US" sz="1200" dirty="0"/>
        </a:p>
      </dgm:t>
    </dgm:pt>
    <dgm:pt modelId="{0D4AF6C9-E7BD-CA47-BCF3-C230F537F137}" type="parTrans" cxnId="{F0A0494E-E151-124F-981D-CBD14C6CB249}">
      <dgm:prSet/>
      <dgm:spPr/>
      <dgm:t>
        <a:bodyPr/>
        <a:lstStyle/>
        <a:p>
          <a:endParaRPr lang="en-US"/>
        </a:p>
      </dgm:t>
    </dgm:pt>
    <dgm:pt modelId="{97EEFB02-0EAA-F740-9233-2E0B967FD15C}" type="sibTrans" cxnId="{F0A0494E-E151-124F-981D-CBD14C6CB249}">
      <dgm:prSet/>
      <dgm:spPr/>
      <dgm:t>
        <a:bodyPr/>
        <a:lstStyle/>
        <a:p>
          <a:endParaRPr lang="en-US"/>
        </a:p>
      </dgm:t>
    </dgm:pt>
    <dgm:pt modelId="{77F83767-518A-C449-B586-2ECA21BBEF12}">
      <dgm:prSet phldrT="[Text]"/>
      <dgm:spPr/>
      <dgm:t>
        <a:bodyPr/>
        <a:lstStyle/>
        <a:p>
          <a:r>
            <a:rPr lang="en-US" sz="1200" dirty="0" smtClean="0"/>
            <a:t>Good Information</a:t>
          </a:r>
          <a:endParaRPr lang="en-US" sz="1200" dirty="0"/>
        </a:p>
      </dgm:t>
    </dgm:pt>
    <dgm:pt modelId="{B1E7E2AE-2319-E141-8028-AAA34EC20C46}" type="parTrans" cxnId="{7163C4EF-89B0-3141-B6D4-587357B7046E}">
      <dgm:prSet/>
      <dgm:spPr/>
      <dgm:t>
        <a:bodyPr/>
        <a:lstStyle/>
        <a:p>
          <a:endParaRPr lang="en-US"/>
        </a:p>
      </dgm:t>
    </dgm:pt>
    <dgm:pt modelId="{492F59FF-4300-CC47-B24E-FD1F53EE1BC8}" type="sibTrans" cxnId="{7163C4EF-89B0-3141-B6D4-587357B7046E}">
      <dgm:prSet/>
      <dgm:spPr/>
      <dgm:t>
        <a:bodyPr/>
        <a:lstStyle/>
        <a:p>
          <a:endParaRPr lang="en-US"/>
        </a:p>
      </dgm:t>
    </dgm:pt>
    <dgm:pt modelId="{8BE7E24E-335E-644E-8E15-F362E89F2F72}">
      <dgm:prSet phldrT="[Text]"/>
      <dgm:spPr/>
      <dgm:t>
        <a:bodyPr/>
        <a:lstStyle/>
        <a:p>
          <a:r>
            <a:rPr lang="en-US" sz="1200" dirty="0" smtClean="0"/>
            <a:t>Pro active response</a:t>
          </a:r>
          <a:endParaRPr lang="en-US" sz="1200" dirty="0"/>
        </a:p>
      </dgm:t>
    </dgm:pt>
    <dgm:pt modelId="{D6D61D56-CAC4-CA44-8F2A-983292881580}" type="parTrans" cxnId="{D58F45A6-918D-054C-84EE-90DBD362B58B}">
      <dgm:prSet/>
      <dgm:spPr/>
      <dgm:t>
        <a:bodyPr/>
        <a:lstStyle/>
        <a:p>
          <a:endParaRPr lang="en-US"/>
        </a:p>
      </dgm:t>
    </dgm:pt>
    <dgm:pt modelId="{53D56B8A-8074-0740-B692-46B6FBE2F1CD}" type="sibTrans" cxnId="{D58F45A6-918D-054C-84EE-90DBD362B58B}">
      <dgm:prSet/>
      <dgm:spPr/>
      <dgm:t>
        <a:bodyPr/>
        <a:lstStyle/>
        <a:p>
          <a:endParaRPr lang="en-US"/>
        </a:p>
      </dgm:t>
    </dgm:pt>
    <dgm:pt modelId="{46C3BDB8-AFFE-A849-8F84-68A0AA1CE2D4}" type="pres">
      <dgm:prSet presAssocID="{2D36A4A6-9A34-4B41-95D7-B3FEDE64B763}" presName="compositeShape" presStyleCnt="0">
        <dgm:presLayoutVars>
          <dgm:chMax val="2"/>
          <dgm:dir/>
          <dgm:resizeHandles val="exact"/>
        </dgm:presLayoutVars>
      </dgm:prSet>
      <dgm:spPr/>
      <dgm:t>
        <a:bodyPr/>
        <a:lstStyle/>
        <a:p>
          <a:endParaRPr lang="en-US"/>
        </a:p>
      </dgm:t>
    </dgm:pt>
    <dgm:pt modelId="{687DBB6F-08C3-6E48-A875-F35960AD0089}" type="pres">
      <dgm:prSet presAssocID="{2D36A4A6-9A34-4B41-95D7-B3FEDE64B763}" presName="divider" presStyleLbl="fgShp" presStyleIdx="0" presStyleCnt="1" custLinFactNeighborX="0" custLinFactNeighborY="-7292"/>
      <dgm:spPr/>
    </dgm:pt>
    <dgm:pt modelId="{4DB4FE5E-F347-2342-BE0A-E399B24BB485}" type="pres">
      <dgm:prSet presAssocID="{0765EDA6-0D71-CB46-941A-F6358AE3DF63}" presName="downArrow" presStyleLbl="node1" presStyleIdx="0" presStyleCnt="2"/>
      <dgm:spPr>
        <a:solidFill>
          <a:schemeClr val="accent2">
            <a:lumMod val="75000"/>
          </a:schemeClr>
        </a:solidFill>
      </dgm:spPr>
    </dgm:pt>
    <dgm:pt modelId="{1FD66E70-EE02-CD4A-A7C9-688B3BF03DB8}" type="pres">
      <dgm:prSet presAssocID="{0765EDA6-0D71-CB46-941A-F6358AE3DF63}" presName="downArrowText" presStyleLbl="revTx" presStyleIdx="0" presStyleCnt="2" custLinFactNeighborX="-16927">
        <dgm:presLayoutVars>
          <dgm:bulletEnabled val="1"/>
        </dgm:presLayoutVars>
      </dgm:prSet>
      <dgm:spPr/>
      <dgm:t>
        <a:bodyPr/>
        <a:lstStyle/>
        <a:p>
          <a:endParaRPr lang="en-US"/>
        </a:p>
      </dgm:t>
    </dgm:pt>
    <dgm:pt modelId="{0EBA19F3-E605-4445-A515-3CCB83CC2FC9}" type="pres">
      <dgm:prSet presAssocID="{4FE81BD0-A6CC-9240-A765-0D7163F03BF3}" presName="upArrow" presStyleLbl="node1" presStyleIdx="1" presStyleCnt="2"/>
      <dgm:spPr>
        <a:solidFill>
          <a:schemeClr val="accent5">
            <a:lumMod val="75000"/>
          </a:schemeClr>
        </a:solidFill>
      </dgm:spPr>
    </dgm:pt>
    <dgm:pt modelId="{0C500E82-43C9-A843-A8FC-545F74EABB4A}" type="pres">
      <dgm:prSet presAssocID="{4FE81BD0-A6CC-9240-A765-0D7163F03BF3}" presName="upArrowText" presStyleLbl="revTx" presStyleIdx="1" presStyleCnt="2">
        <dgm:presLayoutVars>
          <dgm:bulletEnabled val="1"/>
        </dgm:presLayoutVars>
      </dgm:prSet>
      <dgm:spPr/>
      <dgm:t>
        <a:bodyPr/>
        <a:lstStyle/>
        <a:p>
          <a:endParaRPr lang="en-US"/>
        </a:p>
      </dgm:t>
    </dgm:pt>
  </dgm:ptLst>
  <dgm:cxnLst>
    <dgm:cxn modelId="{BDABBAD5-DC59-F24B-B55D-0B1249427E96}" type="presOf" srcId="{8BE7E24E-335E-644E-8E15-F362E89F2F72}" destId="{0C500E82-43C9-A843-A8FC-545F74EABB4A}" srcOrd="0" destOrd="2" presId="urn:microsoft.com/office/officeart/2005/8/layout/arrow3"/>
    <dgm:cxn modelId="{89D85264-B359-1A4A-8921-5A2E2D40C06D}" type="presOf" srcId="{0765EDA6-0D71-CB46-941A-F6358AE3DF63}" destId="{1FD66E70-EE02-CD4A-A7C9-688B3BF03DB8}" srcOrd="0" destOrd="0" presId="urn:microsoft.com/office/officeart/2005/8/layout/arrow3"/>
    <dgm:cxn modelId="{9C15965E-D8C4-4B46-BCF4-663FDCB647ED}" srcId="{2D36A4A6-9A34-4B41-95D7-B3FEDE64B763}" destId="{4FE81BD0-A6CC-9240-A765-0D7163F03BF3}" srcOrd="1" destOrd="0" parTransId="{54C595F3-AA73-144A-8351-C91AD6341432}" sibTransId="{63DADD2F-024A-9C44-8F92-B7AFFBE83EBA}"/>
    <dgm:cxn modelId="{0C40F6FC-8D01-C94F-9229-08EA1E37BB48}" srcId="{0765EDA6-0D71-CB46-941A-F6358AE3DF63}" destId="{4F946035-8D56-4D4C-9E25-CDDE3CE51894}" srcOrd="0" destOrd="0" parTransId="{4F0EA7C1-BA42-3641-B44D-5E68AE1FEA9B}" sibTransId="{A23165F3-BDD5-9642-9D11-4609E40E8C54}"/>
    <dgm:cxn modelId="{CF7AA6AE-C228-3B42-8AA7-27281642146F}" srcId="{0765EDA6-0D71-CB46-941A-F6358AE3DF63}" destId="{7D577481-51A6-C447-8BBF-92DBB5F16D4B}" srcOrd="4" destOrd="0" parTransId="{B1C91574-F19F-EF43-9D58-E7E1355CAAC2}" sibTransId="{E440A6D9-2EF1-BF4D-9BFB-1591385D19B0}"/>
    <dgm:cxn modelId="{D609502A-5562-3B42-9C9D-3D6F911880B7}" type="presOf" srcId="{4FE81BD0-A6CC-9240-A765-0D7163F03BF3}" destId="{0C500E82-43C9-A843-A8FC-545F74EABB4A}" srcOrd="0" destOrd="0" presId="urn:microsoft.com/office/officeart/2005/8/layout/arrow3"/>
    <dgm:cxn modelId="{712C73C5-6A81-994D-9779-245B556C0663}" srcId="{0765EDA6-0D71-CB46-941A-F6358AE3DF63}" destId="{5AE5D3E8-DCCF-5B4E-A2C9-F6F8D46077A1}" srcOrd="2" destOrd="0" parTransId="{9070611E-D98F-2344-B2E5-0111D5E2490D}" sibTransId="{28510101-1508-F741-A611-C7EE87187F68}"/>
    <dgm:cxn modelId="{D58F45A6-918D-054C-84EE-90DBD362B58B}" srcId="{4FE81BD0-A6CC-9240-A765-0D7163F03BF3}" destId="{8BE7E24E-335E-644E-8E15-F362E89F2F72}" srcOrd="1" destOrd="0" parTransId="{D6D61D56-CAC4-CA44-8F2A-983292881580}" sibTransId="{53D56B8A-8074-0740-B692-46B6FBE2F1CD}"/>
    <dgm:cxn modelId="{7115D6BD-4A18-2544-BE0C-7C10E42A18EC}" type="presOf" srcId="{7D577481-51A6-C447-8BBF-92DBB5F16D4B}" destId="{1FD66E70-EE02-CD4A-A7C9-688B3BF03DB8}" srcOrd="0" destOrd="5" presId="urn:microsoft.com/office/officeart/2005/8/layout/arrow3"/>
    <dgm:cxn modelId="{BAB6BCFA-2B61-D047-852A-3915CF4E2FE7}" type="presOf" srcId="{2D36A4A6-9A34-4B41-95D7-B3FEDE64B763}" destId="{46C3BDB8-AFFE-A849-8F84-68A0AA1CE2D4}" srcOrd="0" destOrd="0" presId="urn:microsoft.com/office/officeart/2005/8/layout/arrow3"/>
    <dgm:cxn modelId="{B83352A0-13E6-8546-8E5E-81497155E51F}" srcId="{0765EDA6-0D71-CB46-941A-F6358AE3DF63}" destId="{418AF2DE-B532-3940-9F25-55236CB9D2C2}" srcOrd="1" destOrd="0" parTransId="{8065B376-0484-1F41-AC77-2777A5F0285A}" sibTransId="{3EFF87EF-20F7-954F-9E50-A96B7EAD017F}"/>
    <dgm:cxn modelId="{DFCECF94-4991-1842-AF93-B3E480BB8865}" type="presOf" srcId="{418AF2DE-B532-3940-9F25-55236CB9D2C2}" destId="{1FD66E70-EE02-CD4A-A7C9-688B3BF03DB8}" srcOrd="0" destOrd="2" presId="urn:microsoft.com/office/officeart/2005/8/layout/arrow3"/>
    <dgm:cxn modelId="{CCA98E0F-D0DF-A649-89EC-665DB8F0EF81}" srcId="{2D36A4A6-9A34-4B41-95D7-B3FEDE64B763}" destId="{0765EDA6-0D71-CB46-941A-F6358AE3DF63}" srcOrd="0" destOrd="0" parTransId="{4CE3F86F-D735-9146-B482-0246C410C5A0}" sibTransId="{4CCC1BC3-E7DE-8A47-AFDF-5ED238DFB04D}"/>
    <dgm:cxn modelId="{BEDEBF04-7D5A-4946-A524-7835625EE2A7}" type="presOf" srcId="{77F83767-518A-C449-B586-2ECA21BBEF12}" destId="{0C500E82-43C9-A843-A8FC-545F74EABB4A}" srcOrd="0" destOrd="1" presId="urn:microsoft.com/office/officeart/2005/8/layout/arrow3"/>
    <dgm:cxn modelId="{A3D95D2E-9500-1647-970C-65B3682FCEF7}" type="presOf" srcId="{5AE5D3E8-DCCF-5B4E-A2C9-F6F8D46077A1}" destId="{1FD66E70-EE02-CD4A-A7C9-688B3BF03DB8}" srcOrd="0" destOrd="3" presId="urn:microsoft.com/office/officeart/2005/8/layout/arrow3"/>
    <dgm:cxn modelId="{47BB6607-1DB9-614B-ACBA-E3DDDADAFBB7}" type="presOf" srcId="{B38C7E96-B059-374A-B1D6-08AC9E59A04D}" destId="{1FD66E70-EE02-CD4A-A7C9-688B3BF03DB8}" srcOrd="0" destOrd="4" presId="urn:microsoft.com/office/officeart/2005/8/layout/arrow3"/>
    <dgm:cxn modelId="{7163C4EF-89B0-3141-B6D4-587357B7046E}" srcId="{4FE81BD0-A6CC-9240-A765-0D7163F03BF3}" destId="{77F83767-518A-C449-B586-2ECA21BBEF12}" srcOrd="0" destOrd="0" parTransId="{B1E7E2AE-2319-E141-8028-AAA34EC20C46}" sibTransId="{492F59FF-4300-CC47-B24E-FD1F53EE1BC8}"/>
    <dgm:cxn modelId="{9F783517-DA15-BA4E-A04D-4D681BEEBE3B}" type="presOf" srcId="{4F946035-8D56-4D4C-9E25-CDDE3CE51894}" destId="{1FD66E70-EE02-CD4A-A7C9-688B3BF03DB8}" srcOrd="0" destOrd="1" presId="urn:microsoft.com/office/officeart/2005/8/layout/arrow3"/>
    <dgm:cxn modelId="{F0A0494E-E151-124F-981D-CBD14C6CB249}" srcId="{0765EDA6-0D71-CB46-941A-F6358AE3DF63}" destId="{B38C7E96-B059-374A-B1D6-08AC9E59A04D}" srcOrd="3" destOrd="0" parTransId="{0D4AF6C9-E7BD-CA47-BCF3-C230F537F137}" sibTransId="{97EEFB02-0EAA-F740-9233-2E0B967FD15C}"/>
    <dgm:cxn modelId="{6CEF2045-24E2-194D-83E3-9951605F1DDD}" type="presParOf" srcId="{46C3BDB8-AFFE-A849-8F84-68A0AA1CE2D4}" destId="{687DBB6F-08C3-6E48-A875-F35960AD0089}" srcOrd="0" destOrd="0" presId="urn:microsoft.com/office/officeart/2005/8/layout/arrow3"/>
    <dgm:cxn modelId="{8B329734-7DF4-9549-A89E-9F22AD3F6F88}" type="presParOf" srcId="{46C3BDB8-AFFE-A849-8F84-68A0AA1CE2D4}" destId="{4DB4FE5E-F347-2342-BE0A-E399B24BB485}" srcOrd="1" destOrd="0" presId="urn:microsoft.com/office/officeart/2005/8/layout/arrow3"/>
    <dgm:cxn modelId="{FD2C962E-6EAB-6D41-9C07-23AA62771D84}" type="presParOf" srcId="{46C3BDB8-AFFE-A849-8F84-68A0AA1CE2D4}" destId="{1FD66E70-EE02-CD4A-A7C9-688B3BF03DB8}" srcOrd="2" destOrd="0" presId="urn:microsoft.com/office/officeart/2005/8/layout/arrow3"/>
    <dgm:cxn modelId="{00CAF8FD-9050-A34F-BDB6-4A57CE26312B}" type="presParOf" srcId="{46C3BDB8-AFFE-A849-8F84-68A0AA1CE2D4}" destId="{0EBA19F3-E605-4445-A515-3CCB83CC2FC9}" srcOrd="3" destOrd="0" presId="urn:microsoft.com/office/officeart/2005/8/layout/arrow3"/>
    <dgm:cxn modelId="{5B17C18B-1903-164E-B81C-2F975A904C4E}" type="presParOf" srcId="{46C3BDB8-AFFE-A849-8F84-68A0AA1CE2D4}" destId="{0C500E82-43C9-A843-A8FC-545F74EABB4A}"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7DBB6F-08C3-6E48-A875-F35960AD0089}">
      <dsp:nvSpPr>
        <dsp:cNvPr id="0" name=""/>
        <dsp:cNvSpPr/>
      </dsp:nvSpPr>
      <dsp:spPr>
        <a:xfrm rot="21300000">
          <a:off x="18706" y="1596196"/>
          <a:ext cx="6058586" cy="693799"/>
        </a:xfrm>
        <a:prstGeom prst="mathMinus">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DB4FE5E-F347-2342-BE0A-E399B24BB485}">
      <dsp:nvSpPr>
        <dsp:cNvPr id="0" name=""/>
        <dsp:cNvSpPr/>
      </dsp:nvSpPr>
      <dsp:spPr>
        <a:xfrm>
          <a:off x="731520" y="203200"/>
          <a:ext cx="1828800" cy="1625600"/>
        </a:xfrm>
        <a:prstGeom prst="downArrow">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FD66E70-EE02-CD4A-A7C9-688B3BF03DB8}">
      <dsp:nvSpPr>
        <dsp:cNvPr id="0" name=""/>
        <dsp:cNvSpPr/>
      </dsp:nvSpPr>
      <dsp:spPr>
        <a:xfrm>
          <a:off x="2900681" y="0"/>
          <a:ext cx="1950720" cy="170688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b="1" i="0" kern="1200" dirty="0" smtClean="0">
              <a:solidFill>
                <a:schemeClr val="accent3">
                  <a:lumMod val="50000"/>
                </a:schemeClr>
              </a:solidFill>
            </a:rPr>
            <a:t>Health Concerns</a:t>
          </a:r>
          <a:endParaRPr lang="en-US" sz="2000" b="1" i="0" kern="1200" dirty="0">
            <a:solidFill>
              <a:schemeClr val="accent3">
                <a:lumMod val="50000"/>
              </a:schemeClr>
            </a:solidFill>
          </a:endParaRPr>
        </a:p>
        <a:p>
          <a:pPr marL="114300" lvl="1" indent="-114300" algn="l" defTabSz="533400">
            <a:lnSpc>
              <a:spcPct val="90000"/>
            </a:lnSpc>
            <a:spcBef>
              <a:spcPct val="0"/>
            </a:spcBef>
            <a:spcAft>
              <a:spcPct val="15000"/>
            </a:spcAft>
            <a:buChar char="••"/>
          </a:pPr>
          <a:r>
            <a:rPr lang="en-US" sz="1200" kern="1200" dirty="0" smtClean="0"/>
            <a:t>Poor Air Quality</a:t>
          </a:r>
          <a:endParaRPr lang="en-US" sz="1200" kern="1200" dirty="0"/>
        </a:p>
        <a:p>
          <a:pPr marL="114300" lvl="1" indent="-114300" algn="l" defTabSz="533400">
            <a:lnSpc>
              <a:spcPct val="90000"/>
            </a:lnSpc>
            <a:spcBef>
              <a:spcPct val="0"/>
            </a:spcBef>
            <a:spcAft>
              <a:spcPct val="15000"/>
            </a:spcAft>
            <a:buChar char="••"/>
          </a:pPr>
          <a:r>
            <a:rPr lang="en-US" sz="1200" kern="1200" dirty="0" smtClean="0"/>
            <a:t>Heat waves</a:t>
          </a:r>
          <a:endParaRPr lang="en-US" sz="1200" kern="1200" dirty="0"/>
        </a:p>
        <a:p>
          <a:pPr marL="114300" lvl="1" indent="-114300" algn="l" defTabSz="533400">
            <a:lnSpc>
              <a:spcPct val="90000"/>
            </a:lnSpc>
            <a:spcBef>
              <a:spcPct val="0"/>
            </a:spcBef>
            <a:spcAft>
              <a:spcPct val="15000"/>
            </a:spcAft>
            <a:buChar char="••"/>
          </a:pPr>
          <a:r>
            <a:rPr lang="en-US" sz="1200" kern="1200" dirty="0" smtClean="0"/>
            <a:t>Flooding</a:t>
          </a:r>
          <a:endParaRPr lang="en-US" sz="1200" kern="1200" dirty="0"/>
        </a:p>
        <a:p>
          <a:pPr marL="114300" lvl="1" indent="-114300" algn="l" defTabSz="533400">
            <a:lnSpc>
              <a:spcPct val="90000"/>
            </a:lnSpc>
            <a:spcBef>
              <a:spcPct val="0"/>
            </a:spcBef>
            <a:spcAft>
              <a:spcPct val="15000"/>
            </a:spcAft>
            <a:buChar char="••"/>
          </a:pPr>
          <a:r>
            <a:rPr lang="en-US" sz="1200" kern="1200" dirty="0" smtClean="0"/>
            <a:t>Contaminated Water</a:t>
          </a:r>
          <a:endParaRPr lang="en-US" sz="1200" kern="1200" dirty="0"/>
        </a:p>
        <a:p>
          <a:pPr marL="114300" lvl="1" indent="-114300" algn="l" defTabSz="533400">
            <a:lnSpc>
              <a:spcPct val="90000"/>
            </a:lnSpc>
            <a:spcBef>
              <a:spcPct val="0"/>
            </a:spcBef>
            <a:spcAft>
              <a:spcPct val="15000"/>
            </a:spcAft>
            <a:buChar char="••"/>
          </a:pPr>
          <a:r>
            <a:rPr lang="en-US" sz="1200" kern="1200" dirty="0" smtClean="0"/>
            <a:t>Mold, Algae, Mosquitos</a:t>
          </a:r>
          <a:endParaRPr lang="en-US" sz="1200" kern="1200" dirty="0"/>
        </a:p>
      </dsp:txBody>
      <dsp:txXfrm>
        <a:off x="2900681" y="0"/>
        <a:ext cx="1950720" cy="1706880"/>
      </dsp:txXfrm>
    </dsp:sp>
    <dsp:sp modelId="{0EBA19F3-E605-4445-A515-3CCB83CC2FC9}">
      <dsp:nvSpPr>
        <dsp:cNvPr id="0" name=""/>
        <dsp:cNvSpPr/>
      </dsp:nvSpPr>
      <dsp:spPr>
        <a:xfrm>
          <a:off x="3535680" y="2235200"/>
          <a:ext cx="1828800" cy="1625600"/>
        </a:xfrm>
        <a:prstGeom prst="upArrow">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C500E82-43C9-A843-A8FC-545F74EABB4A}">
      <dsp:nvSpPr>
        <dsp:cNvPr id="0" name=""/>
        <dsp:cNvSpPr/>
      </dsp:nvSpPr>
      <dsp:spPr>
        <a:xfrm>
          <a:off x="914400" y="2357120"/>
          <a:ext cx="1950720" cy="170688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b="1" i="0" kern="1200" dirty="0" smtClean="0">
              <a:solidFill>
                <a:schemeClr val="accent5">
                  <a:lumMod val="50000"/>
                </a:schemeClr>
              </a:solidFill>
            </a:rPr>
            <a:t>Adaptive Response</a:t>
          </a:r>
          <a:endParaRPr lang="en-US" sz="2000" b="1" i="0" kern="1200" dirty="0">
            <a:solidFill>
              <a:schemeClr val="accent5">
                <a:lumMod val="50000"/>
              </a:schemeClr>
            </a:solidFill>
          </a:endParaRPr>
        </a:p>
        <a:p>
          <a:pPr marL="114300" lvl="1" indent="-114300" algn="l" defTabSz="533400">
            <a:lnSpc>
              <a:spcPct val="90000"/>
            </a:lnSpc>
            <a:spcBef>
              <a:spcPct val="0"/>
            </a:spcBef>
            <a:spcAft>
              <a:spcPct val="15000"/>
            </a:spcAft>
            <a:buChar char="••"/>
          </a:pPr>
          <a:r>
            <a:rPr lang="en-US" sz="1200" kern="1200" dirty="0" smtClean="0"/>
            <a:t>Good Information</a:t>
          </a:r>
          <a:endParaRPr lang="en-US" sz="1200" kern="1200" dirty="0"/>
        </a:p>
        <a:p>
          <a:pPr marL="114300" lvl="1" indent="-114300" algn="l" defTabSz="533400">
            <a:lnSpc>
              <a:spcPct val="90000"/>
            </a:lnSpc>
            <a:spcBef>
              <a:spcPct val="0"/>
            </a:spcBef>
            <a:spcAft>
              <a:spcPct val="15000"/>
            </a:spcAft>
            <a:buChar char="••"/>
          </a:pPr>
          <a:r>
            <a:rPr lang="en-US" sz="1200" kern="1200" dirty="0" smtClean="0"/>
            <a:t>Pro active response</a:t>
          </a:r>
          <a:endParaRPr lang="en-US" sz="1200" kern="1200" dirty="0"/>
        </a:p>
      </dsp:txBody>
      <dsp:txXfrm>
        <a:off x="914400" y="2357120"/>
        <a:ext cx="1950720" cy="1706880"/>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4B5C3E-B78F-AE4E-B3AB-EC1B3DF3F2E2}" type="datetimeFigureOut">
              <a:rPr lang="en-US" smtClean="0"/>
              <a:t>4/14/16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EAAA51-9EAA-9D49-821D-75F371468B90}" type="slidenum">
              <a:rPr lang="en-US" smtClean="0"/>
              <a:t>‹#›</a:t>
            </a:fld>
            <a:endParaRPr lang="en-US"/>
          </a:p>
        </p:txBody>
      </p:sp>
    </p:spTree>
    <p:extLst>
      <p:ext uri="{BB962C8B-B14F-4D97-AF65-F5344CB8AC3E}">
        <p14:creationId xmlns:p14="http://schemas.microsoft.com/office/powerpoint/2010/main" val="1782031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BA7453-706E-8743-8C83-BD6F6FC33822}" type="datetimeFigureOut">
              <a:rPr lang="en-US" smtClean="0"/>
              <a:t>4/14/16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687070-F466-924E-B8E5-B48D78327069}" type="slidenum">
              <a:rPr lang="en-US" smtClean="0"/>
              <a:t>‹#›</a:t>
            </a:fld>
            <a:endParaRPr lang="en-US"/>
          </a:p>
        </p:txBody>
      </p:sp>
    </p:spTree>
    <p:extLst>
      <p:ext uri="{BB962C8B-B14F-4D97-AF65-F5344CB8AC3E}">
        <p14:creationId xmlns:p14="http://schemas.microsoft.com/office/powerpoint/2010/main" val="30903383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687070-F466-924E-B8E5-B48D78327069}" type="slidenum">
              <a:rPr lang="en-US" smtClean="0"/>
              <a:t>1</a:t>
            </a:fld>
            <a:endParaRPr lang="en-US"/>
          </a:p>
        </p:txBody>
      </p:sp>
    </p:spTree>
    <p:extLst>
      <p:ext uri="{BB962C8B-B14F-4D97-AF65-F5344CB8AC3E}">
        <p14:creationId xmlns:p14="http://schemas.microsoft.com/office/powerpoint/2010/main" val="1534971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570413"/>
            <a:ext cx="5486400" cy="4114800"/>
          </a:xfrm>
        </p:spPr>
        <p:txBody>
          <a:bodyPr/>
          <a:lstStyle/>
          <a:p>
            <a:r>
              <a:rPr lang="en-US" dirty="0" smtClean="0"/>
              <a:t>AQI is reported as the highest</a:t>
            </a:r>
            <a:r>
              <a:rPr lang="en-US" baseline="0" dirty="0" smtClean="0"/>
              <a:t> value for the four pollutants that are tracked </a:t>
            </a:r>
          </a:p>
          <a:p>
            <a:r>
              <a:rPr lang="en-US" baseline="0" dirty="0" smtClean="0"/>
              <a:t> OZONE, PARTICLE POLLUTION, CARBON MONOXIDE AND SULFUR DIOXIDE  - NOT A COMPOSITE OF THE FOUR</a:t>
            </a:r>
          </a:p>
          <a:p>
            <a:endParaRPr lang="en-US" baseline="0" dirty="0" smtClean="0"/>
          </a:p>
          <a:p>
            <a:r>
              <a:rPr lang="en-US" dirty="0" smtClean="0"/>
              <a:t>Risk GROUPS ARE</a:t>
            </a:r>
          </a:p>
          <a:p>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11</a:t>
            </a:fld>
            <a:endParaRPr lang="en-US"/>
          </a:p>
        </p:txBody>
      </p:sp>
      <p:sp>
        <p:nvSpPr>
          <p:cNvPr id="5" name="Text Placeholder 3"/>
          <p:cNvSpPr txBox="1">
            <a:spLocks/>
          </p:cNvSpPr>
          <p:nvPr/>
        </p:nvSpPr>
        <p:spPr>
          <a:xfrm>
            <a:off x="2041117" y="5215858"/>
            <a:ext cx="3289300" cy="204946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dirty="0" smtClean="0"/>
              <a:t>Children &amp; Elderly</a:t>
            </a:r>
          </a:p>
          <a:p>
            <a:r>
              <a:rPr lang="en-US" dirty="0" smtClean="0"/>
              <a:t>People with Asthma or allergy suffers</a:t>
            </a:r>
          </a:p>
          <a:p>
            <a:r>
              <a:rPr lang="en-US" dirty="0" smtClean="0"/>
              <a:t>Health and lung diseases</a:t>
            </a:r>
          </a:p>
          <a:p>
            <a:r>
              <a:rPr lang="en-US" dirty="0" smtClean="0"/>
              <a:t>Allergy sufferers</a:t>
            </a:r>
          </a:p>
          <a:p>
            <a:r>
              <a:rPr lang="en-US" dirty="0" smtClean="0"/>
              <a:t>People that work strenuously outdoors</a:t>
            </a:r>
          </a:p>
          <a:p>
            <a:endParaRPr lang="en-US" dirty="0" smtClean="0"/>
          </a:p>
          <a:p>
            <a:endParaRPr lang="en-US" dirty="0"/>
          </a:p>
        </p:txBody>
      </p:sp>
    </p:spTree>
    <p:extLst>
      <p:ext uri="{BB962C8B-B14F-4D97-AF65-F5344CB8AC3E}">
        <p14:creationId xmlns:p14="http://schemas.microsoft.com/office/powerpoint/2010/main" val="124260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common sense approaches to minimizing exposure.</a:t>
            </a:r>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12</a:t>
            </a:fld>
            <a:endParaRPr lang="en-US"/>
          </a:p>
        </p:txBody>
      </p:sp>
    </p:spTree>
    <p:extLst>
      <p:ext uri="{BB962C8B-B14F-4D97-AF65-F5344CB8AC3E}">
        <p14:creationId xmlns:p14="http://schemas.microsoft.com/office/powerpoint/2010/main" val="4100016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Temperatures are rising.  How much they will rise depends on the ability of humanity to cut greenhouse gas emissions.</a:t>
            </a:r>
          </a:p>
          <a:p>
            <a:endParaRPr lang="en-US" dirty="0"/>
          </a:p>
          <a:p>
            <a:r>
              <a:rPr lang="en-US" dirty="0" smtClean="0"/>
              <a:t>Between 1940-1995 the frequency of heat waves increased 20%.</a:t>
            </a:r>
          </a:p>
          <a:p>
            <a:r>
              <a:rPr lang="en-US" dirty="0" smtClean="0"/>
              <a:t>By Mid century (2040- 2060)  under a Moderate Scenario 3-5 degrees in most of the US -1-2 degrees in Florida</a:t>
            </a:r>
          </a:p>
          <a:p>
            <a:endParaRPr lang="en-US" dirty="0"/>
          </a:p>
          <a:p>
            <a:r>
              <a:rPr lang="en-US" dirty="0" smtClean="0"/>
              <a:t>But Humidity will rise with the amount of vapor in the air – so the frequency of heat waves will increase – this is problematic because we will use more energy to cool ourselves with air conditioning and so it is harder to cut emissions, unless we move to clean energy.</a:t>
            </a:r>
          </a:p>
          <a:p>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13</a:t>
            </a:fld>
            <a:endParaRPr lang="en-US"/>
          </a:p>
        </p:txBody>
      </p:sp>
      <p:sp>
        <p:nvSpPr>
          <p:cNvPr id="5" name="Content Placeholder 5"/>
          <p:cNvSpPr txBox="1">
            <a:spLocks/>
          </p:cNvSpPr>
          <p:nvPr/>
        </p:nvSpPr>
        <p:spPr>
          <a:xfrm>
            <a:off x="856722" y="6369050"/>
            <a:ext cx="3937528" cy="104775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dirty="0" smtClean="0"/>
              <a:t>Groups at risk of Health Impacts include:</a:t>
            </a:r>
          </a:p>
          <a:p>
            <a:r>
              <a:rPr lang="en-US" sz="1000" dirty="0" smtClean="0"/>
              <a:t>Infants and children up to four years of age,</a:t>
            </a:r>
          </a:p>
          <a:p>
            <a:r>
              <a:rPr lang="en-US" sz="1000" dirty="0" smtClean="0"/>
              <a:t>Athletes and those that work outdoors</a:t>
            </a:r>
          </a:p>
          <a:p>
            <a:r>
              <a:rPr lang="en-US" sz="1000" dirty="0" smtClean="0"/>
              <a:t>65 years of age and older,</a:t>
            </a:r>
          </a:p>
          <a:p>
            <a:r>
              <a:rPr lang="en-US" sz="1000" dirty="0" smtClean="0"/>
              <a:t>Overweight, diabetic or asthmatic</a:t>
            </a:r>
          </a:p>
          <a:p>
            <a:r>
              <a:rPr lang="en-US" sz="1000" dirty="0" smtClean="0"/>
              <a:t>Infirmed or on certain medications</a:t>
            </a:r>
          </a:p>
          <a:p>
            <a:r>
              <a:rPr lang="en-US" sz="1000" dirty="0" smtClean="0"/>
              <a:t>Residents in “urban heat islands”</a:t>
            </a:r>
          </a:p>
          <a:p>
            <a:pPr marL="0" indent="0">
              <a:buFont typeface="Arial"/>
              <a:buNone/>
            </a:pPr>
            <a:endParaRPr lang="en-US" sz="1050" dirty="0"/>
          </a:p>
        </p:txBody>
      </p:sp>
    </p:spTree>
    <p:extLst>
      <p:ext uri="{BB962C8B-B14F-4D97-AF65-F5344CB8AC3E}">
        <p14:creationId xmlns:p14="http://schemas.microsoft.com/office/powerpoint/2010/main" val="3894964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index you are looking for is Heat Index it is reported on the Television along with the weather of you can get it from the NOAA National Weather service.  Vulnerable populations have to be careful any time it is in the “Caution” range, and all people should be careful in the “Danger” zone.</a:t>
            </a:r>
          </a:p>
          <a:p>
            <a:r>
              <a:rPr lang="en-US" dirty="0" smtClean="0"/>
              <a:t>Risk categories include:</a:t>
            </a:r>
          </a:p>
          <a:p>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14</a:t>
            </a:fld>
            <a:endParaRPr lang="en-US"/>
          </a:p>
        </p:txBody>
      </p:sp>
    </p:spTree>
    <p:extLst>
      <p:ext uri="{BB962C8B-B14F-4D97-AF65-F5344CB8AC3E}">
        <p14:creationId xmlns:p14="http://schemas.microsoft.com/office/powerpoint/2010/main" val="2108542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still some under certainty in precipitation models., but generally speaking some areas will get drier and some areas wetter.  </a:t>
            </a:r>
          </a:p>
          <a:p>
            <a:endParaRPr lang="en-US" dirty="0"/>
          </a:p>
          <a:p>
            <a:endParaRPr lang="en-US" dirty="0" smtClean="0"/>
          </a:p>
          <a:p>
            <a:endParaRPr lang="en-US" dirty="0"/>
          </a:p>
          <a:p>
            <a:endParaRPr lang="en-US" dirty="0" smtClean="0"/>
          </a:p>
          <a:p>
            <a:endParaRPr lang="en-US" dirty="0" smtClean="0"/>
          </a:p>
          <a:p>
            <a:endParaRPr lang="en-US" dirty="0"/>
          </a:p>
          <a:p>
            <a:r>
              <a:rPr lang="en-US" dirty="0" smtClean="0"/>
              <a:t>Models for Florida suggest that the dry season will be drier – which could create drought situations, just at the time when Florida is in peak food production for the US.</a:t>
            </a:r>
          </a:p>
          <a:p>
            <a:endParaRPr lang="en-US" dirty="0"/>
          </a:p>
          <a:p>
            <a:r>
              <a:rPr lang="en-US" dirty="0" smtClean="0"/>
              <a:t>We had such a drought in 2012 – and you can see how it impacted the state.</a:t>
            </a:r>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15</a:t>
            </a:fld>
            <a:endParaRPr lang="en-US"/>
          </a:p>
        </p:txBody>
      </p:sp>
      <p:sp>
        <p:nvSpPr>
          <p:cNvPr id="5" name="Rectangle 4"/>
          <p:cNvSpPr/>
          <p:nvPr/>
        </p:nvSpPr>
        <p:spPr>
          <a:xfrm>
            <a:off x="895350" y="4797469"/>
            <a:ext cx="4819650" cy="1154162"/>
          </a:xfrm>
          <a:prstGeom prst="rect">
            <a:avLst/>
          </a:prstGeom>
        </p:spPr>
        <p:txBody>
          <a:bodyPr wrap="square">
            <a:spAutoFit/>
          </a:bodyPr>
          <a:lstStyle/>
          <a:p>
            <a:r>
              <a:rPr lang="en-US" sz="1400" i="1" dirty="0"/>
              <a:t>“…..Some studies suggest the region will be wetter, while others project </a:t>
            </a:r>
            <a:r>
              <a:rPr lang="en-US" sz="1400" i="1" dirty="0" smtClean="0"/>
              <a:t>20% less rainfall…”</a:t>
            </a:r>
          </a:p>
          <a:p>
            <a:endParaRPr lang="en-US" sz="1400" i="1" dirty="0" smtClean="0"/>
          </a:p>
          <a:p>
            <a:r>
              <a:rPr lang="en-US" sz="1050" i="1" dirty="0" smtClean="0"/>
              <a:t>Source</a:t>
            </a:r>
            <a:r>
              <a:rPr lang="en-US" sz="1050" i="1" dirty="0"/>
              <a:t>: South Florida Water Management District</a:t>
            </a:r>
          </a:p>
          <a:p>
            <a:endParaRPr lang="en-US" sz="1400" i="1" dirty="0"/>
          </a:p>
        </p:txBody>
      </p:sp>
    </p:spTree>
    <p:extLst>
      <p:ext uri="{BB962C8B-B14F-4D97-AF65-F5344CB8AC3E}">
        <p14:creationId xmlns:p14="http://schemas.microsoft.com/office/powerpoint/2010/main" val="1529400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wet seasons may be wetter, and when we do have rain, the amount of rainfall may be higher.  This is a likely scenario and something we have been experiencing more frequently.  Consider the month of January this year.  </a:t>
            </a:r>
          </a:p>
          <a:p>
            <a:endParaRPr lang="en-US" dirty="0"/>
          </a:p>
          <a:p>
            <a:r>
              <a:rPr lang="en-US" dirty="0" smtClean="0"/>
              <a:t>This will increase the number of days we will have flooding.  Consider the ranges below.  7 to 9 inches in 72 hours will hamper our ability to get around.</a:t>
            </a:r>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16</a:t>
            </a:fld>
            <a:endParaRPr lang="en-US"/>
          </a:p>
        </p:txBody>
      </p:sp>
    </p:spTree>
    <p:extLst>
      <p:ext uri="{BB962C8B-B14F-4D97-AF65-F5344CB8AC3E}">
        <p14:creationId xmlns:p14="http://schemas.microsoft.com/office/powerpoint/2010/main" val="1279291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other large impact that everyone talks about is sea level rise.  As a region we are very connected with the oceans, canals and waterways.  Sea level rise will initially cause “nuisance” flooding on high tides, but this is a slow creeping flooding that will eventually flood many homes and neighborhoods. Impacting property values and tax base.</a:t>
            </a:r>
          </a:p>
          <a:p>
            <a:endParaRPr lang="en-US" dirty="0"/>
          </a:p>
          <a:p>
            <a:r>
              <a:rPr lang="en-US" dirty="0" smtClean="0"/>
              <a:t>In the next 15 years we could see 6 to 10 inches, or up to 12 inches depending on the projection models.  By 2060, we are looking at 14 to 26 inches.</a:t>
            </a:r>
          </a:p>
          <a:p>
            <a:endParaRPr lang="en-US" dirty="0"/>
          </a:p>
          <a:p>
            <a:r>
              <a:rPr lang="en-US" dirty="0" smtClean="0"/>
              <a:t>Because of Florida’s flat topography, this amount of sea level rise will flood most of the Florida coastline areas.</a:t>
            </a:r>
          </a:p>
          <a:p>
            <a:endParaRPr lang="en-US" dirty="0"/>
          </a:p>
          <a:p>
            <a:endParaRPr lang="en-US" dirty="0" smtClean="0"/>
          </a:p>
          <a:p>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17</a:t>
            </a:fld>
            <a:endParaRPr lang="en-US"/>
          </a:p>
        </p:txBody>
      </p:sp>
    </p:spTree>
    <p:extLst>
      <p:ext uri="{BB962C8B-B14F-4D97-AF65-F5344CB8AC3E}">
        <p14:creationId xmlns:p14="http://schemas.microsoft.com/office/powerpoint/2010/main" val="986560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we are seeing today in 2016.  On the King Tides, the high tides that occur in the fall and spring, the Intracoastal just spills out over the neighboring streets.</a:t>
            </a:r>
          </a:p>
          <a:p>
            <a:endParaRPr lang="en-US" dirty="0"/>
          </a:p>
          <a:p>
            <a:r>
              <a:rPr lang="en-US" dirty="0" smtClean="0"/>
              <a:t>The flooding can be away from the coastline too – as sea level rise compromises the ability of the storm drain system to discharge.  As sea waters rise and cover discharge valves water flows backward up the drain systems and floods surrounding streets.</a:t>
            </a:r>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18</a:t>
            </a:fld>
            <a:endParaRPr lang="en-US"/>
          </a:p>
        </p:txBody>
      </p:sp>
    </p:spTree>
    <p:extLst>
      <p:ext uri="{BB962C8B-B14F-4D97-AF65-F5344CB8AC3E}">
        <p14:creationId xmlns:p14="http://schemas.microsoft.com/office/powerpoint/2010/main" val="4152655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see the overall picture on this graphic which explains how the canal systems work.  Essentially it is a gravity systems where fresh water from rain flows into the canals and builds up.  When the water on the inland side of the control system is higher than the ocean (tail water), you can open the gates and the water will flow out.  But when the ocean levels rise, the difference between the headwater and tail water will decrease, and it will be harder to drain the area.</a:t>
            </a:r>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19</a:t>
            </a:fld>
            <a:endParaRPr lang="en-US"/>
          </a:p>
        </p:txBody>
      </p:sp>
    </p:spTree>
    <p:extLst>
      <p:ext uri="{BB962C8B-B14F-4D97-AF65-F5344CB8AC3E}">
        <p14:creationId xmlns:p14="http://schemas.microsoft.com/office/powerpoint/2010/main" val="3089929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also anticipate that Climate change will result in more intense coastal storms, including Hurricanes.  The warmer oceans will feed the storms making them pack a harder punch.  Every 1.8 degree warmer ocean temperature  increases water vapor 7% so the storms may be wetter.  </a:t>
            </a:r>
          </a:p>
          <a:p>
            <a:endParaRPr lang="en-US" dirty="0"/>
          </a:p>
          <a:p>
            <a:r>
              <a:rPr lang="en-US" dirty="0" smtClean="0"/>
              <a:t>Then there is storm surge – the ocean wave action that is produced when increased winds</a:t>
            </a:r>
            <a:r>
              <a:rPr lang="en-US" dirty="0"/>
              <a:t> </a:t>
            </a:r>
            <a:r>
              <a:rPr lang="en-US" dirty="0" smtClean="0"/>
              <a:t>pile up the water pushing them onto the beaches.</a:t>
            </a:r>
          </a:p>
          <a:p>
            <a:endParaRPr lang="en-US" dirty="0"/>
          </a:p>
          <a:p>
            <a:r>
              <a:rPr lang="en-US" dirty="0" smtClean="0"/>
              <a:t>Sea level rise makes the problem worse, because the water is already higher, and then you get a high tide on top of that.</a:t>
            </a:r>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20</a:t>
            </a:fld>
            <a:endParaRPr lang="en-US"/>
          </a:p>
        </p:txBody>
      </p:sp>
    </p:spTree>
    <p:extLst>
      <p:ext uri="{BB962C8B-B14F-4D97-AF65-F5344CB8AC3E}">
        <p14:creationId xmlns:p14="http://schemas.microsoft.com/office/powerpoint/2010/main" val="2707966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687070-F466-924E-B8E5-B48D78327069}" type="slidenum">
              <a:rPr lang="en-US" smtClean="0"/>
              <a:t>2</a:t>
            </a:fld>
            <a:endParaRPr lang="en-US"/>
          </a:p>
        </p:txBody>
      </p:sp>
    </p:spTree>
    <p:extLst>
      <p:ext uri="{BB962C8B-B14F-4D97-AF65-F5344CB8AC3E}">
        <p14:creationId xmlns:p14="http://schemas.microsoft.com/office/powerpoint/2010/main" val="2694617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a Plan - Know your elevation, shelter location and evacuation route</a:t>
            </a:r>
            <a:r>
              <a:rPr lang="en-US" dirty="0" smtClean="0"/>
              <a:t>.</a:t>
            </a:r>
          </a:p>
          <a:p>
            <a:endParaRPr lang="en-US" dirty="0"/>
          </a:p>
          <a:p>
            <a:r>
              <a:rPr lang="en-US" dirty="0" smtClean="0"/>
              <a:t>Emergency Kit include:</a:t>
            </a:r>
          </a:p>
          <a:p>
            <a:pPr lvl="1"/>
            <a:r>
              <a:rPr lang="en-US" sz="1400" dirty="0"/>
              <a:t>Medications</a:t>
            </a:r>
          </a:p>
          <a:p>
            <a:pPr lvl="1"/>
            <a:r>
              <a:rPr lang="en-US" sz="1400" dirty="0"/>
              <a:t>Valuable Documents</a:t>
            </a:r>
          </a:p>
          <a:p>
            <a:pPr lvl="1"/>
            <a:r>
              <a:rPr lang="en-US" sz="1400" dirty="0"/>
              <a:t>Document belongs for insurance </a:t>
            </a:r>
            <a:r>
              <a:rPr lang="en-US" sz="1400" dirty="0" smtClean="0"/>
              <a:t>claims</a:t>
            </a:r>
          </a:p>
          <a:p>
            <a:pPr lvl="1"/>
            <a:endParaRPr lang="en-US" sz="1400" dirty="0" smtClean="0"/>
          </a:p>
          <a:p>
            <a:r>
              <a:rPr lang="en-US" sz="1400" dirty="0" smtClean="0"/>
              <a:t>Shelter in place – have water, batteries, communication methods</a:t>
            </a:r>
          </a:p>
          <a:p>
            <a:r>
              <a:rPr lang="en-US" sz="1400" dirty="0" smtClean="0"/>
              <a:t>Unplug appliances, move valuables to higher areas, raise furniture on blocks if needed</a:t>
            </a:r>
          </a:p>
          <a:p>
            <a:endParaRPr lang="en-US" sz="1400" dirty="0"/>
          </a:p>
          <a:p>
            <a:r>
              <a:rPr lang="en-US" sz="1400" dirty="0" smtClean="0"/>
              <a:t>Help insure the storm water system works. Make sure the storm drain systems are clear of debris, so water does not accumulate. Make sure the canals near your home are free and clear of trees and bushes that reduce water flow. Keep retention areas clear of garbage.</a:t>
            </a:r>
          </a:p>
          <a:p>
            <a:pPr lvl="1"/>
            <a:endParaRPr lang="en-US" sz="1400" dirty="0"/>
          </a:p>
          <a:p>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21</a:t>
            </a:fld>
            <a:endParaRPr lang="en-US"/>
          </a:p>
        </p:txBody>
      </p:sp>
    </p:spTree>
    <p:extLst>
      <p:ext uri="{BB962C8B-B14F-4D97-AF65-F5344CB8AC3E}">
        <p14:creationId xmlns:p14="http://schemas.microsoft.com/office/powerpoint/2010/main" val="2855090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Flood waters can be contaminated with Toxic Chemicals, sewage, or bacteria. Most commonly water can have gasoline or oil from flooded cars, and pesticides from lawn spraying. Oil produces will appear as a rainbow slick on the surface, and the fumes will evaporate and are harmful if breathed in.</a:t>
            </a:r>
          </a:p>
          <a:p>
            <a:endParaRPr lang="en-US" dirty="0"/>
          </a:p>
          <a:p>
            <a:r>
              <a:rPr lang="en-US" dirty="0" smtClean="0"/>
              <a:t> In your house, it can have any type of detergent, or solvent that you keep in your cabinets. The mixture of solvents can be caustic, irritant.</a:t>
            </a:r>
          </a:p>
          <a:p>
            <a:endParaRPr lang="en-US" dirty="0"/>
          </a:p>
          <a:p>
            <a:r>
              <a:rPr lang="en-US" dirty="0" smtClean="0"/>
              <a:t>Sewage can also back up the sewer system. If the electricity is out or a prolonged period of time, the pumping stations down the road get filled above the input pipe and the line gets backed up.  There should be a release valve on the property, which would allow the sewage to flow onto the lawn instead of the house, but these should not be opened unless advised by the city.</a:t>
            </a:r>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22</a:t>
            </a:fld>
            <a:endParaRPr lang="en-US"/>
          </a:p>
        </p:txBody>
      </p:sp>
    </p:spTree>
    <p:extLst>
      <p:ext uri="{BB962C8B-B14F-4D97-AF65-F5344CB8AC3E}">
        <p14:creationId xmlns:p14="http://schemas.microsoft.com/office/powerpoint/2010/main" val="17044558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 home is flooded – here are some practical tips about clean up. </a:t>
            </a:r>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23</a:t>
            </a:fld>
            <a:endParaRPr lang="en-US"/>
          </a:p>
        </p:txBody>
      </p:sp>
    </p:spTree>
    <p:extLst>
      <p:ext uri="{BB962C8B-B14F-4D97-AF65-F5344CB8AC3E}">
        <p14:creationId xmlns:p14="http://schemas.microsoft.com/office/powerpoint/2010/main" val="845227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Rain plus heat makes plants bloom earlier and with more pollen.</a:t>
            </a:r>
          </a:p>
          <a:p>
            <a:endParaRPr lang="en-US" dirty="0" smtClean="0"/>
          </a:p>
          <a:p>
            <a:r>
              <a:rPr lang="en-US" dirty="0" smtClean="0"/>
              <a:t>Algae blooms occur from nutrient loads that are flushed into streams and ponds. </a:t>
            </a:r>
          </a:p>
          <a:p>
            <a:endParaRPr lang="en-US" dirty="0"/>
          </a:p>
          <a:p>
            <a:r>
              <a:rPr lang="en-US" dirty="0" smtClean="0"/>
              <a:t>In the future, warmer temperatures spur more blooms, droughts will change the salinity of coastal fresh water allowing marine algae to invade freshwater systems.  </a:t>
            </a:r>
          </a:p>
          <a:p>
            <a:r>
              <a:rPr lang="en-US" dirty="0" smtClean="0"/>
              <a:t>CO2 concentrations help algae bloom</a:t>
            </a:r>
          </a:p>
          <a:p>
            <a:endParaRPr lang="en-US" dirty="0"/>
          </a:p>
          <a:p>
            <a:r>
              <a:rPr lang="en-US" dirty="0" smtClean="0"/>
              <a:t>Heavy downpours overwhelm the storm water system, causing street flooding</a:t>
            </a:r>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24</a:t>
            </a:fld>
            <a:endParaRPr lang="en-US"/>
          </a:p>
        </p:txBody>
      </p:sp>
    </p:spTree>
    <p:extLst>
      <p:ext uri="{BB962C8B-B14F-4D97-AF65-F5344CB8AC3E}">
        <p14:creationId xmlns:p14="http://schemas.microsoft.com/office/powerpoint/2010/main" val="1911234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Algae blooms may occur anytime, typically in the warmer months, and when the waters are slow moving.  Most algae is NOT toxic, just unattractive, but some does produce toxins.  The water districts do not monitor all water bodies all the time for toxic algae, but rely of people reporting blooms, so that they can be tested. </a:t>
            </a:r>
          </a:p>
          <a:p>
            <a:endParaRPr lang="en-US" dirty="0"/>
          </a:p>
          <a:p>
            <a:r>
              <a:rPr lang="en-US" dirty="0" smtClean="0"/>
              <a:t>Large Ocean algae blooms are followed by Department of Environmental Protection, Fish and Wildlife service and NOAA.  They will post maps and notify local government, which may place restrictions on swimming and fishing. These will appear at the beach access points, and may be announced on television.</a:t>
            </a:r>
          </a:p>
          <a:p>
            <a:endParaRPr lang="en-US" dirty="0"/>
          </a:p>
          <a:p>
            <a:r>
              <a:rPr lang="en-US" dirty="0" smtClean="0"/>
              <a:t>It may be obvious that you shouldn’t eat/drink or bathe in the water. But what most people don’t realize is that the toxins can get in the air, through wave action, and actually impact people nearby, by breathing them in.  </a:t>
            </a:r>
          </a:p>
          <a:p>
            <a:r>
              <a:rPr lang="en-US" dirty="0" smtClean="0"/>
              <a:t>Also its important to keep PETS out of the water, they may get really sick if they drink the water. </a:t>
            </a:r>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25</a:t>
            </a:fld>
            <a:endParaRPr lang="en-US"/>
          </a:p>
        </p:txBody>
      </p:sp>
    </p:spTree>
    <p:extLst>
      <p:ext uri="{BB962C8B-B14F-4D97-AF65-F5344CB8AC3E}">
        <p14:creationId xmlns:p14="http://schemas.microsoft.com/office/powerpoint/2010/main" val="2281572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Mold and Fungi – mushrooms are “decomposer” and will grow on wood, gypsum, ceiling tile, fabrics, almost any porous material if it has moisture.  Allow to grow it will spread throughout a building.  Mold will irritate your respiratory system and immune system triggering allergic reactions. </a:t>
            </a:r>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26</a:t>
            </a:fld>
            <a:endParaRPr lang="en-US"/>
          </a:p>
        </p:txBody>
      </p:sp>
    </p:spTree>
    <p:extLst>
      <p:ext uri="{BB962C8B-B14F-4D97-AF65-F5344CB8AC3E}">
        <p14:creationId xmlns:p14="http://schemas.microsoft.com/office/powerpoint/2010/main" val="421854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Mold is a common problem in Florida, as it is a warm and humid environment favorable to mold development. </a:t>
            </a:r>
          </a:p>
          <a:p>
            <a:r>
              <a:rPr lang="en-US" dirty="0" smtClean="0"/>
              <a:t>You may see mold growth, but often it is hidden from view and behind the walls.  If you suspect mold, but can’t see it, you can have your house tested by a mold remediation company. Testing a home could run between $300 - $1000 .</a:t>
            </a:r>
          </a:p>
          <a:p>
            <a:endParaRPr lang="en-US" dirty="0"/>
          </a:p>
          <a:p>
            <a:r>
              <a:rPr lang="en-US" dirty="0" smtClean="0"/>
              <a:t>A small amount of mold, Level I can often be addressed by the home owner, but larger amounts require a professional, with appropriate equipment.  For the DYI, be careful not to spread it. Washing it with a sponge may move it around. It is often best to cut the wall patch out, and replace.  Don’t do these projects around people that are sensitive.</a:t>
            </a:r>
          </a:p>
          <a:p>
            <a:endParaRPr lang="en-US" dirty="0"/>
          </a:p>
          <a:p>
            <a:r>
              <a:rPr lang="en-US" dirty="0" smtClean="0"/>
              <a:t>High Risk Groups, Infants and children, asthma, allergies and respiratory illness, immune disorders</a:t>
            </a:r>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27</a:t>
            </a:fld>
            <a:endParaRPr lang="en-US"/>
          </a:p>
        </p:txBody>
      </p:sp>
    </p:spTree>
    <p:extLst>
      <p:ext uri="{BB962C8B-B14F-4D97-AF65-F5344CB8AC3E}">
        <p14:creationId xmlns:p14="http://schemas.microsoft.com/office/powerpoint/2010/main" val="27088058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687070-F466-924E-B8E5-B48D78327069}" type="slidenum">
              <a:rPr lang="en-US" smtClean="0"/>
              <a:t>28</a:t>
            </a:fld>
            <a:endParaRPr lang="en-US"/>
          </a:p>
        </p:txBody>
      </p:sp>
    </p:spTree>
    <p:extLst>
      <p:ext uri="{BB962C8B-B14F-4D97-AF65-F5344CB8AC3E}">
        <p14:creationId xmlns:p14="http://schemas.microsoft.com/office/powerpoint/2010/main" val="25745830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687070-F466-924E-B8E5-B48D78327069}" type="slidenum">
              <a:rPr lang="en-US" smtClean="0"/>
              <a:t>29</a:t>
            </a:fld>
            <a:endParaRPr lang="en-US"/>
          </a:p>
        </p:txBody>
      </p:sp>
    </p:spTree>
    <p:extLst>
      <p:ext uri="{BB962C8B-B14F-4D97-AF65-F5344CB8AC3E}">
        <p14:creationId xmlns:p14="http://schemas.microsoft.com/office/powerpoint/2010/main" val="9538193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Vector-Borne Disease is a fancy name for disease carried by host animal, commonly Mosquitos, but also rats</a:t>
            </a:r>
            <a:r>
              <a:rPr lang="en-US" dirty="0"/>
              <a:t> </a:t>
            </a:r>
            <a:r>
              <a:rPr lang="en-US" dirty="0" smtClean="0"/>
              <a:t>and birds.  We get an increase in these diseases because climate change will alter the natural habitat range of different species allowing different types of insects and animals to migrate into the region.</a:t>
            </a:r>
          </a:p>
          <a:p>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30</a:t>
            </a:fld>
            <a:endParaRPr lang="en-US"/>
          </a:p>
        </p:txBody>
      </p:sp>
    </p:spTree>
    <p:extLst>
      <p:ext uri="{BB962C8B-B14F-4D97-AF65-F5344CB8AC3E}">
        <p14:creationId xmlns:p14="http://schemas.microsoft.com/office/powerpoint/2010/main" val="3301959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the sun’s energy comes to earth, some is reflected (1) off the upper layers of the atmosphere, but most is penetrates the air and is either absorbed by land and oceans or reflected if it bounces off a shiny surface like snow or ice.  The rays that are absorbed (2)and then reflected back up as thermal energy heat (3 red).. In the absence of an atmosphere, the heat would dissipate and the planet would be cold. </a:t>
            </a:r>
            <a:r>
              <a:rPr lang="en-US" dirty="0"/>
              <a:t>The atmosphere absorb and redirect the heat back in the lower atmosphere like a blanket.  </a:t>
            </a:r>
            <a:endParaRPr lang="en-US" dirty="0" smtClean="0"/>
          </a:p>
          <a:p>
            <a:endParaRPr lang="en-US" dirty="0"/>
          </a:p>
        </p:txBody>
      </p:sp>
      <p:sp>
        <p:nvSpPr>
          <p:cNvPr id="4" name="Slide Number Placeholder 3"/>
          <p:cNvSpPr>
            <a:spLocks noGrp="1"/>
          </p:cNvSpPr>
          <p:nvPr>
            <p:ph type="sldNum" sz="quarter" idx="10"/>
          </p:nvPr>
        </p:nvSpPr>
        <p:spPr/>
        <p:txBody>
          <a:bodyPr/>
          <a:lstStyle/>
          <a:p>
            <a:fld id="{ECCC8F07-00EF-E342-9814-2DD08AE23132}" type="slidenum">
              <a:rPr lang="en-US" smtClean="0"/>
              <a:t>4</a:t>
            </a:fld>
            <a:endParaRPr lang="en-US"/>
          </a:p>
        </p:txBody>
      </p:sp>
    </p:spTree>
    <p:extLst>
      <p:ext uri="{BB962C8B-B14F-4D97-AF65-F5344CB8AC3E}">
        <p14:creationId xmlns:p14="http://schemas.microsoft.com/office/powerpoint/2010/main" val="24645544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687070-F466-924E-B8E5-B48D78327069}" type="slidenum">
              <a:rPr lang="en-US" smtClean="0"/>
              <a:t>31</a:t>
            </a:fld>
            <a:endParaRPr lang="en-US"/>
          </a:p>
        </p:txBody>
      </p:sp>
    </p:spTree>
    <p:extLst>
      <p:ext uri="{BB962C8B-B14F-4D97-AF65-F5344CB8AC3E}">
        <p14:creationId xmlns:p14="http://schemas.microsoft.com/office/powerpoint/2010/main" val="26533762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687070-F466-924E-B8E5-B48D78327069}" type="slidenum">
              <a:rPr lang="en-US" smtClean="0"/>
              <a:t>32</a:t>
            </a:fld>
            <a:endParaRPr lang="en-US"/>
          </a:p>
        </p:txBody>
      </p:sp>
    </p:spTree>
    <p:extLst>
      <p:ext uri="{BB962C8B-B14F-4D97-AF65-F5344CB8AC3E}">
        <p14:creationId xmlns:p14="http://schemas.microsoft.com/office/powerpoint/2010/main" val="26533762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we have water contamination – and here we are talking not about the flood water by of drinking water.  This can occur after a storm, when a water line breaks, or the power is out and it impacts the public water treatment plan.  It can also occur when private wells get contaminated with flood waters.</a:t>
            </a:r>
          </a:p>
          <a:p>
            <a:endParaRPr lang="en-US" dirty="0"/>
          </a:p>
          <a:p>
            <a:r>
              <a:rPr lang="en-US" dirty="0" smtClean="0"/>
              <a:t>Drinking contaminated water can cause all types of stomach problems, poisoning that impacts liver, and kidney, and also infections in the skin. </a:t>
            </a:r>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33</a:t>
            </a:fld>
            <a:endParaRPr lang="en-US"/>
          </a:p>
        </p:txBody>
      </p:sp>
    </p:spTree>
    <p:extLst>
      <p:ext uri="{BB962C8B-B14F-4D97-AF65-F5344CB8AC3E}">
        <p14:creationId xmlns:p14="http://schemas.microsoft.com/office/powerpoint/2010/main" val="1428625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the modern age has pressed on the intensity of fossil fuel use has intensified and we have seen UNPRESIDENTED increase in CO2 in the atmosphere.  </a:t>
            </a:r>
          </a:p>
          <a:p>
            <a:endParaRPr lang="en-US" dirty="0"/>
          </a:p>
          <a:p>
            <a:pPr marL="228600" indent="-228600">
              <a:buAutoNum type="arabicParenR"/>
            </a:pPr>
            <a:r>
              <a:rPr lang="en-US" dirty="0" smtClean="0"/>
              <a:t>Shows the increase in co2 rising, the saw tooth pattern is the difference between winter and summer – and temperature rising.</a:t>
            </a:r>
          </a:p>
          <a:p>
            <a:pPr marL="228600" indent="-228600">
              <a:buAutoNum type="arabicParenR"/>
            </a:pPr>
            <a:r>
              <a:rPr lang="en-US" dirty="0" smtClean="0"/>
              <a:t>The second should temperature land and ocean – you can se the variation year to year, but what is important is the trend.  </a:t>
            </a:r>
          </a:p>
          <a:p>
            <a:pPr marL="228600" indent="-228600">
              <a:buAutoNum type="arabicParenR"/>
            </a:pPr>
            <a:endParaRPr lang="en-US" dirty="0"/>
          </a:p>
          <a:p>
            <a:pPr marL="228600" indent="-228600">
              <a:buAutoNum type="arabicParenR"/>
            </a:pPr>
            <a:r>
              <a:rPr lang="en-US" dirty="0" smtClean="0"/>
              <a:t>Over the hundred years there has been a 1.4 degree increase in global temperature.  That is the difference between Washington DC and Charlotte NC</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ECCC8F07-00EF-E342-9814-2DD08AE23132}" type="slidenum">
              <a:rPr lang="en-US" smtClean="0"/>
              <a:t>5</a:t>
            </a:fld>
            <a:endParaRPr lang="en-US"/>
          </a:p>
        </p:txBody>
      </p:sp>
    </p:spTree>
    <p:extLst>
      <p:ext uri="{BB962C8B-B14F-4D97-AF65-F5344CB8AC3E}">
        <p14:creationId xmlns:p14="http://schemas.microsoft.com/office/powerpoint/2010/main" val="2437601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said that most of the sun’s </a:t>
            </a:r>
            <a:r>
              <a:rPr lang="en-US" dirty="0" err="1" smtClean="0"/>
              <a:t>electo</a:t>
            </a:r>
            <a:r>
              <a:rPr lang="en-US" dirty="0" smtClean="0"/>
              <a:t> magnetic radiation penetrates the atmosphere and gets </a:t>
            </a:r>
            <a:r>
              <a:rPr lang="en-US" dirty="0" err="1" smtClean="0"/>
              <a:t>absorobed</a:t>
            </a:r>
            <a:r>
              <a:rPr lang="en-US" dirty="0" smtClean="0"/>
              <a:t>? Where? In the ocean – Water makes up the majority of the earth and it is dark – so it absorbs most of the energy.</a:t>
            </a:r>
          </a:p>
          <a:p>
            <a:endParaRPr lang="en-US" dirty="0"/>
          </a:p>
          <a:p>
            <a:r>
              <a:rPr lang="en-US" dirty="0" smtClean="0"/>
              <a:t>A small amount that hits the frozen poles bounces back – but as we lose ice and snow – this area reflects less and absorbs more.</a:t>
            </a:r>
          </a:p>
          <a:p>
            <a:endParaRPr lang="en-US" dirty="0"/>
          </a:p>
        </p:txBody>
      </p:sp>
      <p:sp>
        <p:nvSpPr>
          <p:cNvPr id="4" name="Slide Number Placeholder 3"/>
          <p:cNvSpPr>
            <a:spLocks noGrp="1"/>
          </p:cNvSpPr>
          <p:nvPr>
            <p:ph type="sldNum" sz="quarter" idx="10"/>
          </p:nvPr>
        </p:nvSpPr>
        <p:spPr/>
        <p:txBody>
          <a:bodyPr/>
          <a:lstStyle/>
          <a:p>
            <a:fld id="{ECCC8F07-00EF-E342-9814-2DD08AE23132}" type="slidenum">
              <a:rPr lang="en-US" smtClean="0"/>
              <a:t>6</a:t>
            </a:fld>
            <a:endParaRPr lang="en-US"/>
          </a:p>
        </p:txBody>
      </p:sp>
    </p:spTree>
    <p:extLst>
      <p:ext uri="{BB962C8B-B14F-4D97-AF65-F5344CB8AC3E}">
        <p14:creationId xmlns:p14="http://schemas.microsoft.com/office/powerpoint/2010/main" val="407089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when the oceans warm – you get thermal expansion.</a:t>
            </a:r>
          </a:p>
          <a:p>
            <a:endParaRPr lang="en-US" dirty="0"/>
          </a:p>
          <a:p>
            <a:r>
              <a:rPr lang="en-US" dirty="0" smtClean="0"/>
              <a:t>When the Ice melts you get 1) both less reflection and more absorption, and 2) more water, which warms and is an additional feedback loop</a:t>
            </a:r>
            <a:endParaRPr lang="en-US" dirty="0"/>
          </a:p>
        </p:txBody>
      </p:sp>
      <p:sp>
        <p:nvSpPr>
          <p:cNvPr id="4" name="Slide Number Placeholder 3"/>
          <p:cNvSpPr>
            <a:spLocks noGrp="1"/>
          </p:cNvSpPr>
          <p:nvPr>
            <p:ph type="sldNum" sz="quarter" idx="10"/>
          </p:nvPr>
        </p:nvSpPr>
        <p:spPr/>
        <p:txBody>
          <a:bodyPr/>
          <a:lstStyle/>
          <a:p>
            <a:fld id="{ECCC8F07-00EF-E342-9814-2DD08AE23132}" type="slidenum">
              <a:rPr lang="en-US" smtClean="0"/>
              <a:t>7</a:t>
            </a:fld>
            <a:endParaRPr lang="en-US"/>
          </a:p>
        </p:txBody>
      </p:sp>
    </p:spTree>
    <p:extLst>
      <p:ext uri="{BB962C8B-B14F-4D97-AF65-F5344CB8AC3E}">
        <p14:creationId xmlns:p14="http://schemas.microsoft.com/office/powerpoint/2010/main" val="2156198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science has grown stronger -  The Inter-governmental Panel for Climate Change, which began to document and plan for climate about 20 years ago has increasingly strong language in each report.</a:t>
            </a:r>
            <a:endParaRPr lang="en-US" dirty="0"/>
          </a:p>
        </p:txBody>
      </p:sp>
      <p:sp>
        <p:nvSpPr>
          <p:cNvPr id="4" name="Slide Number Placeholder 3"/>
          <p:cNvSpPr>
            <a:spLocks noGrp="1"/>
          </p:cNvSpPr>
          <p:nvPr>
            <p:ph type="sldNum" sz="quarter" idx="10"/>
          </p:nvPr>
        </p:nvSpPr>
        <p:spPr/>
        <p:txBody>
          <a:bodyPr/>
          <a:lstStyle/>
          <a:p>
            <a:fld id="{ECCC8F07-00EF-E342-9814-2DD08AE23132}" type="slidenum">
              <a:rPr lang="en-US" smtClean="0"/>
              <a:t>8</a:t>
            </a:fld>
            <a:endParaRPr lang="en-US"/>
          </a:p>
        </p:txBody>
      </p:sp>
    </p:spTree>
    <p:extLst>
      <p:ext uri="{BB962C8B-B14F-4D97-AF65-F5344CB8AC3E}">
        <p14:creationId xmlns:p14="http://schemas.microsoft.com/office/powerpoint/2010/main" val="4256092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Together, air quality, heat, variable rain and sea level rise will have Impacts on Coastal Areas, Water Resources, Agriculture and the Habitat of species.  It will also impact Public Health.</a:t>
            </a:r>
          </a:p>
          <a:p>
            <a:endParaRPr lang="en-US" dirty="0"/>
          </a:p>
          <a:p>
            <a:r>
              <a:rPr lang="en-US" dirty="0" smtClean="0"/>
              <a:t>This is what we are going to focus on now.</a:t>
            </a:r>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9</a:t>
            </a:fld>
            <a:endParaRPr lang="en-US"/>
          </a:p>
        </p:txBody>
      </p:sp>
    </p:spTree>
    <p:extLst>
      <p:ext uri="{BB962C8B-B14F-4D97-AF65-F5344CB8AC3E}">
        <p14:creationId xmlns:p14="http://schemas.microsoft.com/office/powerpoint/2010/main" val="1755725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we will try to take a look at how all these changes, individually and interacting with one another, impact health of the public, and particularly certain vulnerable groups, such as people with asthma, young children and the elderly.</a:t>
            </a:r>
          </a:p>
          <a:p>
            <a:endParaRPr lang="en-US" dirty="0"/>
          </a:p>
          <a:p>
            <a:r>
              <a:rPr lang="en-US" dirty="0" smtClean="0"/>
              <a:t>I will do this by gradually putting together a big flow chart that illustrates the interactions.  </a:t>
            </a:r>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10</a:t>
            </a:fld>
            <a:endParaRPr lang="en-US"/>
          </a:p>
        </p:txBody>
      </p:sp>
    </p:spTree>
    <p:extLst>
      <p:ext uri="{BB962C8B-B14F-4D97-AF65-F5344CB8AC3E}">
        <p14:creationId xmlns:p14="http://schemas.microsoft.com/office/powerpoint/2010/main" val="510541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622BBDD3-1E8F-1949-BDB3-E1981F2523C2}" type="datetimeFigureOut">
              <a:rPr lang="en-US" smtClean="0"/>
              <a:t>4/14/16</a:t>
            </a:fld>
            <a:endParaRPr lang="en-US"/>
          </a:p>
        </p:txBody>
      </p:sp>
      <p:sp>
        <p:nvSpPr>
          <p:cNvPr id="8" name="Slide Number Placeholder 7"/>
          <p:cNvSpPr>
            <a:spLocks noGrp="1"/>
          </p:cNvSpPr>
          <p:nvPr>
            <p:ph type="sldNum" sz="quarter" idx="11"/>
          </p:nvPr>
        </p:nvSpPr>
        <p:spPr/>
        <p:txBody>
          <a:bodyPr/>
          <a:lstStyle/>
          <a:p>
            <a:fld id="{1106FAE5-0D39-144B-AE52-866EDBFAF7BB}"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2BBDD3-1E8F-1949-BDB3-E1981F2523C2}" type="datetimeFigureOut">
              <a:rPr lang="en-US" smtClean="0"/>
              <a:t>4/14/16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6FAE5-0D39-144B-AE52-866EDBFAF7B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2BBDD3-1E8F-1949-BDB3-E1981F2523C2}" type="datetimeFigureOut">
              <a:rPr lang="en-US" smtClean="0"/>
              <a:t>4/14/16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6FAE5-0D39-144B-AE52-866EDBFAF7B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154C09-AB2A-BD40-9CA6-A043F9F820D0}" type="datetimeFigureOut">
              <a:rPr lang="en-US" smtClean="0"/>
              <a:t>4/14/16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E35D8-34D3-024B-8DB6-A589CF5235D3}" type="slidenum">
              <a:rPr lang="en-US" smtClean="0"/>
              <a:t>‹#›</a:t>
            </a:fld>
            <a:endParaRPr lang="en-US"/>
          </a:p>
        </p:txBody>
      </p:sp>
    </p:spTree>
    <p:extLst>
      <p:ext uri="{BB962C8B-B14F-4D97-AF65-F5344CB8AC3E}">
        <p14:creationId xmlns:p14="http://schemas.microsoft.com/office/powerpoint/2010/main" val="646787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154C09-AB2A-BD40-9CA6-A043F9F820D0}" type="datetimeFigureOut">
              <a:rPr lang="en-US" smtClean="0"/>
              <a:t>4/14/16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E35D8-34D3-024B-8DB6-A589CF5235D3}" type="slidenum">
              <a:rPr lang="en-US" smtClean="0"/>
              <a:t>‹#›</a:t>
            </a:fld>
            <a:endParaRPr lang="en-US"/>
          </a:p>
        </p:txBody>
      </p:sp>
    </p:spTree>
    <p:extLst>
      <p:ext uri="{BB962C8B-B14F-4D97-AF65-F5344CB8AC3E}">
        <p14:creationId xmlns:p14="http://schemas.microsoft.com/office/powerpoint/2010/main" val="720625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154C09-AB2A-BD40-9CA6-A043F9F820D0}" type="datetimeFigureOut">
              <a:rPr lang="en-US" smtClean="0"/>
              <a:t>4/14/16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E35D8-34D3-024B-8DB6-A589CF5235D3}" type="slidenum">
              <a:rPr lang="en-US" smtClean="0"/>
              <a:t>‹#›</a:t>
            </a:fld>
            <a:endParaRPr lang="en-US"/>
          </a:p>
        </p:txBody>
      </p:sp>
    </p:spTree>
    <p:extLst>
      <p:ext uri="{BB962C8B-B14F-4D97-AF65-F5344CB8AC3E}">
        <p14:creationId xmlns:p14="http://schemas.microsoft.com/office/powerpoint/2010/main" val="3078328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154C09-AB2A-BD40-9CA6-A043F9F820D0}" type="datetimeFigureOut">
              <a:rPr lang="en-US" smtClean="0"/>
              <a:t>4/14/16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9E35D8-34D3-024B-8DB6-A589CF5235D3}" type="slidenum">
              <a:rPr lang="en-US" smtClean="0"/>
              <a:t>‹#›</a:t>
            </a:fld>
            <a:endParaRPr lang="en-US"/>
          </a:p>
        </p:txBody>
      </p:sp>
    </p:spTree>
    <p:extLst>
      <p:ext uri="{BB962C8B-B14F-4D97-AF65-F5344CB8AC3E}">
        <p14:creationId xmlns:p14="http://schemas.microsoft.com/office/powerpoint/2010/main" val="2328140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154C09-AB2A-BD40-9CA6-A043F9F820D0}" type="datetimeFigureOut">
              <a:rPr lang="en-US" smtClean="0"/>
              <a:t>4/14/16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9E35D8-34D3-024B-8DB6-A589CF5235D3}" type="slidenum">
              <a:rPr lang="en-US" smtClean="0"/>
              <a:t>‹#›</a:t>
            </a:fld>
            <a:endParaRPr lang="en-US"/>
          </a:p>
        </p:txBody>
      </p:sp>
    </p:spTree>
    <p:extLst>
      <p:ext uri="{BB962C8B-B14F-4D97-AF65-F5344CB8AC3E}">
        <p14:creationId xmlns:p14="http://schemas.microsoft.com/office/powerpoint/2010/main" val="186240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154C09-AB2A-BD40-9CA6-A043F9F820D0}" type="datetimeFigureOut">
              <a:rPr lang="en-US" smtClean="0"/>
              <a:t>4/14/16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9E35D8-34D3-024B-8DB6-A589CF5235D3}" type="slidenum">
              <a:rPr lang="en-US" smtClean="0"/>
              <a:t>‹#›</a:t>
            </a:fld>
            <a:endParaRPr lang="en-US"/>
          </a:p>
        </p:txBody>
      </p:sp>
    </p:spTree>
    <p:extLst>
      <p:ext uri="{BB962C8B-B14F-4D97-AF65-F5344CB8AC3E}">
        <p14:creationId xmlns:p14="http://schemas.microsoft.com/office/powerpoint/2010/main" val="714363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154C09-AB2A-BD40-9CA6-A043F9F820D0}" type="datetimeFigureOut">
              <a:rPr lang="en-US" smtClean="0"/>
              <a:t>4/14/16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9E35D8-34D3-024B-8DB6-A589CF5235D3}" type="slidenum">
              <a:rPr lang="en-US" smtClean="0"/>
              <a:t>‹#›</a:t>
            </a:fld>
            <a:endParaRPr lang="en-US"/>
          </a:p>
        </p:txBody>
      </p:sp>
    </p:spTree>
    <p:extLst>
      <p:ext uri="{BB962C8B-B14F-4D97-AF65-F5344CB8AC3E}">
        <p14:creationId xmlns:p14="http://schemas.microsoft.com/office/powerpoint/2010/main" val="355637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154C09-AB2A-BD40-9CA6-A043F9F820D0}" type="datetimeFigureOut">
              <a:rPr lang="en-US" smtClean="0"/>
              <a:t>4/14/16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9E35D8-34D3-024B-8DB6-A589CF5235D3}" type="slidenum">
              <a:rPr lang="en-US" smtClean="0"/>
              <a:t>‹#›</a:t>
            </a:fld>
            <a:endParaRPr lang="en-US"/>
          </a:p>
        </p:txBody>
      </p:sp>
    </p:spTree>
    <p:extLst>
      <p:ext uri="{BB962C8B-B14F-4D97-AF65-F5344CB8AC3E}">
        <p14:creationId xmlns:p14="http://schemas.microsoft.com/office/powerpoint/2010/main" val="642491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622BBDD3-1E8F-1949-BDB3-E1981F2523C2}" type="datetimeFigureOut">
              <a:rPr lang="en-US" smtClean="0"/>
              <a:t>4/14/16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6FAE5-0D39-144B-AE52-866EDBFAF7B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154C09-AB2A-BD40-9CA6-A043F9F820D0}" type="datetimeFigureOut">
              <a:rPr lang="en-US" smtClean="0"/>
              <a:t>4/14/16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9E35D8-34D3-024B-8DB6-A589CF5235D3}" type="slidenum">
              <a:rPr lang="en-US" smtClean="0"/>
              <a:t>‹#›</a:t>
            </a:fld>
            <a:endParaRPr lang="en-US"/>
          </a:p>
        </p:txBody>
      </p:sp>
    </p:spTree>
    <p:extLst>
      <p:ext uri="{BB962C8B-B14F-4D97-AF65-F5344CB8AC3E}">
        <p14:creationId xmlns:p14="http://schemas.microsoft.com/office/powerpoint/2010/main" val="639072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154C09-AB2A-BD40-9CA6-A043F9F820D0}" type="datetimeFigureOut">
              <a:rPr lang="en-US" smtClean="0"/>
              <a:t>4/14/16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E35D8-34D3-024B-8DB6-A589CF5235D3}" type="slidenum">
              <a:rPr lang="en-US" smtClean="0"/>
              <a:t>‹#›</a:t>
            </a:fld>
            <a:endParaRPr lang="en-US"/>
          </a:p>
        </p:txBody>
      </p:sp>
    </p:spTree>
    <p:extLst>
      <p:ext uri="{BB962C8B-B14F-4D97-AF65-F5344CB8AC3E}">
        <p14:creationId xmlns:p14="http://schemas.microsoft.com/office/powerpoint/2010/main" val="3863885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154C09-AB2A-BD40-9CA6-A043F9F820D0}" type="datetimeFigureOut">
              <a:rPr lang="en-US" smtClean="0"/>
              <a:t>4/14/16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E35D8-34D3-024B-8DB6-A589CF5235D3}" type="slidenum">
              <a:rPr lang="en-US" smtClean="0"/>
              <a:t>‹#›</a:t>
            </a:fld>
            <a:endParaRPr lang="en-US"/>
          </a:p>
        </p:txBody>
      </p:sp>
    </p:spTree>
    <p:extLst>
      <p:ext uri="{BB962C8B-B14F-4D97-AF65-F5344CB8AC3E}">
        <p14:creationId xmlns:p14="http://schemas.microsoft.com/office/powerpoint/2010/main" val="1953579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2BBDD3-1E8F-1949-BDB3-E1981F2523C2}" type="datetimeFigureOut">
              <a:rPr lang="en-US" smtClean="0"/>
              <a:t>4/14/16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6FAE5-0D39-144B-AE52-866EDBFAF7BB}"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622BBDD3-1E8F-1949-BDB3-E1981F2523C2}" type="datetimeFigureOut">
              <a:rPr lang="en-US" smtClean="0"/>
              <a:t>4/14/16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6FAE5-0D39-144B-AE52-866EDBFAF7BB}"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22BBDD3-1E8F-1949-BDB3-E1981F2523C2}" type="datetimeFigureOut">
              <a:rPr lang="en-US" smtClean="0"/>
              <a:t>4/14/16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06FAE5-0D39-144B-AE52-866EDBFAF7BB}"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22BBDD3-1E8F-1949-BDB3-E1981F2523C2}" type="datetimeFigureOut">
              <a:rPr lang="en-US" smtClean="0"/>
              <a:t>4/14/16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06FAE5-0D39-144B-AE52-866EDBFAF7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2BBDD3-1E8F-1949-BDB3-E1981F2523C2}" type="datetimeFigureOut">
              <a:rPr lang="en-US" smtClean="0"/>
              <a:t>4/14/16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06FAE5-0D39-144B-AE52-866EDBFAF7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2BBDD3-1E8F-1949-BDB3-E1981F2523C2}" type="datetimeFigureOut">
              <a:rPr lang="en-US" smtClean="0"/>
              <a:t>4/14/16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6FAE5-0D39-144B-AE52-866EDBFAF7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2BBDD3-1E8F-1949-BDB3-E1981F2523C2}" type="datetimeFigureOut">
              <a:rPr lang="en-US" smtClean="0"/>
              <a:t>4/14/16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6FAE5-0D39-144B-AE52-866EDBFAF7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622BBDD3-1E8F-1949-BDB3-E1981F2523C2}" type="datetimeFigureOut">
              <a:rPr lang="en-US" smtClean="0"/>
              <a:t>4/14/16</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106FAE5-0D39-144B-AE52-866EDBFAF7BB}"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154C09-AB2A-BD40-9CA6-A043F9F820D0}" type="datetimeFigureOut">
              <a:rPr lang="en-US" smtClean="0"/>
              <a:t>4/14/16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9E35D8-34D3-024B-8DB6-A589CF5235D3}" type="slidenum">
              <a:rPr lang="en-US" smtClean="0"/>
              <a:t>‹#›</a:t>
            </a:fld>
            <a:endParaRPr lang="en-US"/>
          </a:p>
        </p:txBody>
      </p:sp>
    </p:spTree>
    <p:extLst>
      <p:ext uri="{BB962C8B-B14F-4D97-AF65-F5344CB8AC3E}">
        <p14:creationId xmlns:p14="http://schemas.microsoft.com/office/powerpoint/2010/main" val="4395396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hyperlink" Target="http://www.airnow.gov/"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8.png"/><Relationship Id="rId5" Type="http://schemas.openxmlformats.org/officeDocument/2006/relationships/image" Target="../media/image21.png"/><Relationship Id="rId6" Type="http://schemas.openxmlformats.org/officeDocument/2006/relationships/image" Target="../media/image29.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30.png"/><Relationship Id="rId10" Type="http://schemas.openxmlformats.org/officeDocument/2006/relationships/image" Target="../media/image31.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8.png"/><Relationship Id="rId5" Type="http://schemas.openxmlformats.org/officeDocument/2006/relationships/image" Target="../media/image39.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png"/><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58.jpeg"/><Relationship Id="rId4" Type="http://schemas.openxmlformats.org/officeDocument/2006/relationships/image" Target="../media/image59.png"/><Relationship Id="rId5" Type="http://schemas.openxmlformats.org/officeDocument/2006/relationships/image" Target="../media/image60.png"/><Relationship Id="rId6" Type="http://schemas.openxmlformats.org/officeDocument/2006/relationships/image" Target="../media/image61.png"/><Relationship Id="rId7" Type="http://schemas.openxmlformats.org/officeDocument/2006/relationships/image" Target="../media/image62.png"/><Relationship Id="rId8" Type="http://schemas.openxmlformats.org/officeDocument/2006/relationships/image" Target="../media/image63.png"/><Relationship Id="rId9" Type="http://schemas.openxmlformats.org/officeDocument/2006/relationships/image" Target="../media/image64.png"/><Relationship Id="rId10" Type="http://schemas.openxmlformats.org/officeDocument/2006/relationships/image" Target="../media/image65.png"/><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5" Type="http://schemas.openxmlformats.org/officeDocument/2006/relationships/image" Target="../media/image68.png"/><Relationship Id="rId6" Type="http://schemas.openxmlformats.org/officeDocument/2006/relationships/image" Target="../media/image69.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7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7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72.png"/></Relationships>
</file>

<file path=ppt/slides/_rels/slide32.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74.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75.png"/></Relationships>
</file>

<file path=ppt/slides/_rels/slide34.xml.rels><?xml version="1.0" encoding="UTF-8" standalone="yes"?>
<Relationships xmlns="http://schemas.openxmlformats.org/package/2006/relationships"><Relationship Id="rId3" Type="http://schemas.openxmlformats.org/officeDocument/2006/relationships/hyperlink" Target="https://public.coderedweb.com/CNE/9C01FEC0EDA0" TargetMode="External"/><Relationship Id="rId4" Type="http://schemas.openxmlformats.org/officeDocument/2006/relationships/image" Target="../media/image77.jpeg"/><Relationship Id="rId5" Type="http://schemas.openxmlformats.org/officeDocument/2006/relationships/image" Target="../media/image78.png"/><Relationship Id="rId6" Type="http://schemas.openxmlformats.org/officeDocument/2006/relationships/image" Target="../media/image79.png"/><Relationship Id="rId7" Type="http://schemas.openxmlformats.org/officeDocument/2006/relationships/image" Target="../media/image80.png"/><Relationship Id="rId8" Type="http://schemas.openxmlformats.org/officeDocument/2006/relationships/image" Target="../media/image81.png"/><Relationship Id="rId1" Type="http://schemas.openxmlformats.org/officeDocument/2006/relationships/slideLayout" Target="../slideLayouts/slideLayout5.xml"/><Relationship Id="rId2" Type="http://schemas.openxmlformats.org/officeDocument/2006/relationships/image" Target="../media/image76.png"/></Relationships>
</file>

<file path=ppt/slides/_rels/slide35.xml.rels><?xml version="1.0" encoding="UTF-8" standalone="yes"?>
<Relationships xmlns="http://schemas.openxmlformats.org/package/2006/relationships"><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1" Type="http://schemas.openxmlformats.org/officeDocument/2006/relationships/slideLayout" Target="../slideLayouts/slideLayout5.xml"/><Relationship Id="rId2" Type="http://schemas.openxmlformats.org/officeDocument/2006/relationships/image" Target="../media/image82.png"/></Relationships>
</file>

<file path=ppt/slides/_rels/slide36.xml.rels><?xml version="1.0" encoding="UTF-8" standalone="yes"?>
<Relationships xmlns="http://schemas.openxmlformats.org/package/2006/relationships"><Relationship Id="rId3" Type="http://schemas.openxmlformats.org/officeDocument/2006/relationships/image" Target="../media/image88.png"/><Relationship Id="rId4" Type="http://schemas.openxmlformats.org/officeDocument/2006/relationships/image" Target="../media/image89.png"/><Relationship Id="rId5" Type="http://schemas.openxmlformats.org/officeDocument/2006/relationships/image" Target="../media/image90.png"/><Relationship Id="rId1" Type="http://schemas.openxmlformats.org/officeDocument/2006/relationships/slideLayout" Target="../slideLayouts/slideLayout5.xml"/><Relationship Id="rId2" Type="http://schemas.openxmlformats.org/officeDocument/2006/relationships/image" Target="../media/image8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 Id="rId11"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sz="3600" dirty="0" smtClean="0"/>
              <a:t>Rising Together:</a:t>
            </a:r>
            <a:br>
              <a:rPr lang="en-US" sz="3600" dirty="0" smtClean="0"/>
            </a:br>
            <a:r>
              <a:rPr lang="en-US" sz="3600" dirty="0" smtClean="0"/>
              <a:t>Temperature, Water, Health &amp; Strength</a:t>
            </a:r>
            <a:endParaRPr lang="en-US" sz="3600" dirty="0"/>
          </a:p>
        </p:txBody>
      </p:sp>
      <p:sp>
        <p:nvSpPr>
          <p:cNvPr id="3" name="Subtitle 2"/>
          <p:cNvSpPr>
            <a:spLocks noGrp="1"/>
          </p:cNvSpPr>
          <p:nvPr>
            <p:ph type="subTitle" idx="1"/>
          </p:nvPr>
        </p:nvSpPr>
        <p:spPr>
          <a:xfrm>
            <a:off x="353060" y="4953000"/>
            <a:ext cx="8514080" cy="1219200"/>
          </a:xfrm>
        </p:spPr>
        <p:txBody>
          <a:bodyPr>
            <a:normAutofit fontScale="92500" lnSpcReduction="20000"/>
          </a:bodyPr>
          <a:lstStyle/>
          <a:p>
            <a:r>
              <a:rPr lang="en-US" sz="2000" dirty="0" smtClean="0">
                <a:solidFill>
                  <a:srgbClr val="000000"/>
                </a:solidFill>
              </a:rPr>
              <a:t>A social justice initiative of the Green Sanctuary Committee of the Universalist Unitarian Fellowship of Boca Raton</a:t>
            </a:r>
          </a:p>
          <a:p>
            <a:r>
              <a:rPr lang="en-US" sz="2000" dirty="0" smtClean="0">
                <a:solidFill>
                  <a:srgbClr val="000000"/>
                </a:solidFill>
              </a:rPr>
              <a:t>Presented by Dr. Ana Puszkin-Chevlin</a:t>
            </a:r>
          </a:p>
          <a:p>
            <a:r>
              <a:rPr lang="en-US" sz="2000" dirty="0" err="1" smtClean="0">
                <a:solidFill>
                  <a:srgbClr val="000000"/>
                </a:solidFill>
              </a:rPr>
              <a:t>puszkinchevlin@gmail.com</a:t>
            </a:r>
            <a:endParaRPr lang="en-US" sz="2000" dirty="0" smtClean="0">
              <a:solidFill>
                <a:srgbClr val="000000"/>
              </a:solidFill>
            </a:endParaRPr>
          </a:p>
        </p:txBody>
      </p:sp>
    </p:spTree>
    <p:extLst>
      <p:ext uri="{BB962C8B-B14F-4D97-AF65-F5344CB8AC3E}">
        <p14:creationId xmlns:p14="http://schemas.microsoft.com/office/powerpoint/2010/main" val="1486313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702733"/>
            <a:ext cx="7772400" cy="1100667"/>
          </a:xfrm>
        </p:spPr>
        <p:txBody>
          <a:bodyPr/>
          <a:lstStyle/>
          <a:p>
            <a:r>
              <a:rPr lang="en-US" dirty="0" smtClean="0"/>
              <a:t>Climate Change and Health</a:t>
            </a:r>
            <a:br>
              <a:rPr lang="en-US" dirty="0" smtClean="0"/>
            </a:br>
            <a:endParaRPr lang="en-US" dirty="0"/>
          </a:p>
        </p:txBody>
      </p:sp>
      <p:graphicFrame>
        <p:nvGraphicFramePr>
          <p:cNvPr id="6" name="Diagram 5"/>
          <p:cNvGraphicFramePr/>
          <p:nvPr>
            <p:extLst>
              <p:ext uri="{D42A27DB-BD31-4B8C-83A1-F6EECF244321}">
                <p14:modId xmlns:p14="http://schemas.microsoft.com/office/powerpoint/2010/main" val="4089587715"/>
              </p:ext>
            </p:extLst>
          </p:nvPr>
        </p:nvGraphicFramePr>
        <p:xfrm>
          <a:off x="1295400" y="207010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60096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057617" y="1277872"/>
            <a:ext cx="1319249" cy="246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000" dirty="0" smtClean="0"/>
              <a:t>Sea Level Rise</a:t>
            </a:r>
            <a:endParaRPr lang="en-US" sz="1000" dirty="0"/>
          </a:p>
        </p:txBody>
      </p:sp>
      <p:sp>
        <p:nvSpPr>
          <p:cNvPr id="8" name="TextBox 7"/>
          <p:cNvSpPr txBox="1"/>
          <p:nvPr/>
        </p:nvSpPr>
        <p:spPr>
          <a:xfrm>
            <a:off x="3896950" y="1256455"/>
            <a:ext cx="2310810" cy="24492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000" dirty="0" smtClean="0"/>
              <a:t>Variable Precipitation/More Extremes </a:t>
            </a:r>
            <a:endParaRPr lang="en-US" sz="1000" dirty="0"/>
          </a:p>
        </p:txBody>
      </p:sp>
      <p:sp>
        <p:nvSpPr>
          <p:cNvPr id="9" name="TextBox 8"/>
          <p:cNvSpPr txBox="1"/>
          <p:nvPr/>
        </p:nvSpPr>
        <p:spPr>
          <a:xfrm>
            <a:off x="512064" y="1256455"/>
            <a:ext cx="1375035" cy="24622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000" dirty="0" smtClean="0"/>
              <a:t>Reduced Air Quality</a:t>
            </a:r>
            <a:endParaRPr lang="en-US" sz="1000" dirty="0"/>
          </a:p>
        </p:txBody>
      </p:sp>
      <p:sp>
        <p:nvSpPr>
          <p:cNvPr id="13" name="TextBox 12"/>
          <p:cNvSpPr txBox="1"/>
          <p:nvPr/>
        </p:nvSpPr>
        <p:spPr>
          <a:xfrm>
            <a:off x="2100460" y="1256455"/>
            <a:ext cx="1489770" cy="24622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000" dirty="0" smtClean="0"/>
              <a:t>Rising Heat Waves</a:t>
            </a:r>
            <a:endParaRPr lang="en-US" sz="1000" dirty="0"/>
          </a:p>
        </p:txBody>
      </p:sp>
      <p:cxnSp>
        <p:nvCxnSpPr>
          <p:cNvPr id="43" name="Straight Arrow Connector 42"/>
          <p:cNvCxnSpPr/>
          <p:nvPr/>
        </p:nvCxnSpPr>
        <p:spPr>
          <a:xfrm>
            <a:off x="1032514" y="605178"/>
            <a:ext cx="0" cy="6512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2738523" y="986417"/>
            <a:ext cx="0" cy="3257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4947567" y="1062378"/>
            <a:ext cx="0" cy="2154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7608835" y="915230"/>
            <a:ext cx="0" cy="3412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304446" y="108235"/>
            <a:ext cx="8808721" cy="954143"/>
            <a:chOff x="304446" y="108235"/>
            <a:chExt cx="8808721" cy="954143"/>
          </a:xfrm>
        </p:grpSpPr>
        <p:sp>
          <p:nvSpPr>
            <p:cNvPr id="10" name="Cloud 9"/>
            <p:cNvSpPr/>
            <p:nvPr/>
          </p:nvSpPr>
          <p:spPr>
            <a:xfrm>
              <a:off x="304446" y="108235"/>
              <a:ext cx="8808721" cy="914400"/>
            </a:xfrm>
            <a:prstGeom prst="cloud">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Increased Green House Gas Concentration</a:t>
              </a:r>
            </a:p>
            <a:p>
              <a:pPr algn="ctr"/>
              <a:endParaRPr lang="en-US" dirty="0"/>
            </a:p>
          </p:txBody>
        </p:sp>
        <p:sp>
          <p:nvSpPr>
            <p:cNvPr id="21" name="Cloud 20"/>
            <p:cNvSpPr/>
            <p:nvPr/>
          </p:nvSpPr>
          <p:spPr>
            <a:xfrm>
              <a:off x="2174240" y="560500"/>
              <a:ext cx="4751297" cy="501878"/>
            </a:xfrm>
            <a:prstGeom prst="cloud">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Rising Temperatures</a:t>
              </a:r>
              <a:endParaRPr lang="en-US" dirty="0"/>
            </a:p>
          </p:txBody>
        </p:sp>
      </p:grpSp>
      <p:pic>
        <p:nvPicPr>
          <p:cNvPr id="23" name="Picture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446" y="1508506"/>
            <a:ext cx="1785658" cy="1417215"/>
          </a:xfrm>
          <a:prstGeom prst="rect">
            <a:avLst/>
          </a:prstGeom>
        </p:spPr>
      </p:pic>
      <p:sp>
        <p:nvSpPr>
          <p:cNvPr id="17" name="TextBox 16"/>
          <p:cNvSpPr txBox="1"/>
          <p:nvPr/>
        </p:nvSpPr>
        <p:spPr>
          <a:xfrm>
            <a:off x="2174239" y="4837122"/>
            <a:ext cx="2054863" cy="16312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endParaRPr lang="en-US" sz="1600" b="1" dirty="0" smtClean="0"/>
          </a:p>
          <a:p>
            <a:r>
              <a:rPr lang="en-US" sz="1400" dirty="0" smtClean="0"/>
              <a:t>Asthma</a:t>
            </a:r>
          </a:p>
          <a:p>
            <a:r>
              <a:rPr lang="en-US" sz="1400" dirty="0" smtClean="0"/>
              <a:t>Emphysema</a:t>
            </a:r>
          </a:p>
          <a:p>
            <a:r>
              <a:rPr lang="en-US" sz="1400" dirty="0" smtClean="0"/>
              <a:t>Cardiac Conditions</a:t>
            </a:r>
          </a:p>
          <a:p>
            <a:r>
              <a:rPr lang="en-US" sz="1400" dirty="0" smtClean="0"/>
              <a:t>Eye Irritation</a:t>
            </a:r>
          </a:p>
          <a:p>
            <a:r>
              <a:rPr lang="en-US" sz="1400" dirty="0" smtClean="0"/>
              <a:t>Throat Irritation</a:t>
            </a:r>
          </a:p>
          <a:p>
            <a:r>
              <a:rPr lang="en-US" sz="1400" dirty="0" smtClean="0"/>
              <a:t>Skin Cancer</a:t>
            </a:r>
          </a:p>
        </p:txBody>
      </p:sp>
      <p:sp>
        <p:nvSpPr>
          <p:cNvPr id="19" name="Text Placeholder 3"/>
          <p:cNvSpPr txBox="1">
            <a:spLocks/>
          </p:cNvSpPr>
          <p:nvPr/>
        </p:nvSpPr>
        <p:spPr>
          <a:xfrm>
            <a:off x="5184367" y="2112921"/>
            <a:ext cx="3746500" cy="6096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dirty="0" smtClean="0">
                <a:solidFill>
                  <a:srgbClr val="0000FF"/>
                </a:solidFill>
              </a:rPr>
              <a:t>Who are high risk groups?</a:t>
            </a:r>
            <a:endParaRPr lang="en-US" dirty="0">
              <a:solidFill>
                <a:srgbClr val="0000FF"/>
              </a:solidFill>
            </a:endParaRPr>
          </a:p>
        </p:txBody>
      </p:sp>
      <p:pic>
        <p:nvPicPr>
          <p:cNvPr id="6" name="Picture 5"/>
          <p:cNvPicPr>
            <a:picLocks noChangeAspect="1"/>
          </p:cNvPicPr>
          <p:nvPr/>
        </p:nvPicPr>
        <p:blipFill>
          <a:blip r:embed="rId4"/>
          <a:stretch>
            <a:fillRect/>
          </a:stretch>
        </p:blipFill>
        <p:spPr>
          <a:xfrm>
            <a:off x="2090104" y="2112921"/>
            <a:ext cx="2138998" cy="2769440"/>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84367" y="2722521"/>
            <a:ext cx="1432333" cy="1051502"/>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16700" y="2722521"/>
            <a:ext cx="1612900" cy="1003300"/>
          </a:xfrm>
          <a:prstGeom prst="rect">
            <a:avLst/>
          </a:prstGeom>
        </p:spPr>
      </p:pic>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66896" y="3774023"/>
            <a:ext cx="1422400" cy="1378730"/>
          </a:xfrm>
          <a:prstGeom prst="rect">
            <a:avLst/>
          </a:prstGeom>
        </p:spPr>
      </p:pic>
      <p:pic>
        <p:nvPicPr>
          <p:cNvPr id="16" name="Picture 1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589297" y="3774023"/>
            <a:ext cx="1878156" cy="1381792"/>
          </a:xfrm>
          <a:prstGeom prst="rect">
            <a:avLst/>
          </a:prstGeom>
        </p:spPr>
      </p:pic>
      <p:pic>
        <p:nvPicPr>
          <p:cNvPr id="20" name="Picture 1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66896" y="5155815"/>
            <a:ext cx="1661605" cy="1244600"/>
          </a:xfrm>
          <a:prstGeom prst="rect">
            <a:avLst/>
          </a:prstGeom>
        </p:spPr>
      </p:pic>
      <p:pic>
        <p:nvPicPr>
          <p:cNvPr id="22" name="Picture 2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837877" y="5137894"/>
            <a:ext cx="1541915" cy="1308100"/>
          </a:xfrm>
          <a:prstGeom prst="rect">
            <a:avLst/>
          </a:prstGeom>
        </p:spPr>
      </p:pic>
    </p:spTree>
    <p:extLst>
      <p:ext uri="{BB962C8B-B14F-4D97-AF65-F5344CB8AC3E}">
        <p14:creationId xmlns:p14="http://schemas.microsoft.com/office/powerpoint/2010/main" val="1548389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400" dirty="0" smtClean="0"/>
              <a:t>Poor Air Quality Days</a:t>
            </a:r>
            <a:br>
              <a:rPr lang="en-US" sz="4400" dirty="0" smtClean="0"/>
            </a:br>
            <a:r>
              <a:rPr lang="en-US" sz="3600" dirty="0" smtClean="0"/>
              <a:t>Precautions</a:t>
            </a:r>
            <a:endParaRPr lang="en-US" sz="3600" dirty="0"/>
          </a:p>
        </p:txBody>
      </p:sp>
      <p:sp>
        <p:nvSpPr>
          <p:cNvPr id="6" name="Content Placeholder 5"/>
          <p:cNvSpPr>
            <a:spLocks noGrp="1"/>
          </p:cNvSpPr>
          <p:nvPr>
            <p:ph idx="1"/>
          </p:nvPr>
        </p:nvSpPr>
        <p:spPr>
          <a:xfrm>
            <a:off x="4610100" y="1752600"/>
            <a:ext cx="4076700" cy="4525963"/>
          </a:xfrm>
        </p:spPr>
        <p:txBody>
          <a:bodyPr>
            <a:normAutofit fontScale="92500" lnSpcReduction="20000"/>
          </a:bodyPr>
          <a:lstStyle/>
          <a:p>
            <a:r>
              <a:rPr lang="en-US" sz="2000" dirty="0" smtClean="0">
                <a:solidFill>
                  <a:srgbClr val="000000"/>
                </a:solidFill>
              </a:rPr>
              <a:t>Stay Indoors with air conditioning &amp; windows closed</a:t>
            </a:r>
          </a:p>
          <a:p>
            <a:endParaRPr lang="en-US" sz="2000" dirty="0" smtClean="0">
              <a:solidFill>
                <a:srgbClr val="000000"/>
              </a:solidFill>
            </a:endParaRPr>
          </a:p>
          <a:p>
            <a:r>
              <a:rPr lang="en-US" sz="2000" dirty="0" smtClean="0">
                <a:solidFill>
                  <a:srgbClr val="000000"/>
                </a:solidFill>
              </a:rPr>
              <a:t>Avoid exertion </a:t>
            </a:r>
            <a:r>
              <a:rPr lang="en-US" sz="2000" dirty="0">
                <a:solidFill>
                  <a:srgbClr val="000000"/>
                </a:solidFill>
              </a:rPr>
              <a:t>o</a:t>
            </a:r>
            <a:r>
              <a:rPr lang="en-US" sz="2000" dirty="0" smtClean="0">
                <a:solidFill>
                  <a:srgbClr val="000000"/>
                </a:solidFill>
              </a:rPr>
              <a:t>utdoors, if you exercise do it in the morning. Avoid exercising within 400 feet of heavy traffic roadways</a:t>
            </a:r>
          </a:p>
          <a:p>
            <a:endParaRPr lang="en-US" sz="2000" dirty="0" smtClean="0">
              <a:solidFill>
                <a:srgbClr val="000000"/>
              </a:solidFill>
            </a:endParaRPr>
          </a:p>
          <a:p>
            <a:r>
              <a:rPr lang="en-US" sz="2000" dirty="0" smtClean="0">
                <a:solidFill>
                  <a:srgbClr val="000000"/>
                </a:solidFill>
              </a:rPr>
              <a:t>Avoid car traffic and set car air conditioner on re-circulate</a:t>
            </a:r>
          </a:p>
          <a:p>
            <a:endParaRPr lang="en-US" sz="2000" dirty="0" smtClean="0">
              <a:solidFill>
                <a:srgbClr val="000000"/>
              </a:solidFill>
            </a:endParaRPr>
          </a:p>
          <a:p>
            <a:r>
              <a:rPr lang="en-US" sz="2000" dirty="0">
                <a:solidFill>
                  <a:srgbClr val="000000"/>
                </a:solidFill>
              </a:rPr>
              <a:t>Consider using a mask outdoors for allergens </a:t>
            </a:r>
          </a:p>
          <a:p>
            <a:endParaRPr lang="en-US" sz="2000" dirty="0" smtClean="0">
              <a:solidFill>
                <a:srgbClr val="000000"/>
              </a:solidFill>
            </a:endParaRPr>
          </a:p>
          <a:p>
            <a:r>
              <a:rPr lang="en-US" sz="2000" dirty="0" smtClean="0">
                <a:solidFill>
                  <a:srgbClr val="000000"/>
                </a:solidFill>
              </a:rPr>
              <a:t>Keep asthma and allergy medications on hand</a:t>
            </a:r>
          </a:p>
          <a:p>
            <a:endParaRPr lang="en-US" sz="2000" dirty="0" smtClean="0">
              <a:solidFill>
                <a:srgbClr val="000000"/>
              </a:solidFill>
            </a:endParaRPr>
          </a:p>
          <a:p>
            <a:endParaRPr lang="en-US" sz="20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500" y="1853934"/>
            <a:ext cx="3520781" cy="1495195"/>
          </a:xfrm>
          <a:prstGeom prst="rect">
            <a:avLst/>
          </a:prstGeom>
        </p:spPr>
      </p:pic>
      <p:sp>
        <p:nvSpPr>
          <p:cNvPr id="5" name="Rectangle 4"/>
          <p:cNvSpPr/>
          <p:nvPr/>
        </p:nvSpPr>
        <p:spPr>
          <a:xfrm>
            <a:off x="313077" y="3349129"/>
            <a:ext cx="4572000" cy="200055"/>
          </a:xfrm>
          <a:prstGeom prst="rect">
            <a:avLst/>
          </a:prstGeom>
        </p:spPr>
        <p:txBody>
          <a:bodyPr>
            <a:spAutoFit/>
          </a:bodyPr>
          <a:lstStyle/>
          <a:p>
            <a:r>
              <a:rPr lang="en-US" sz="700" dirty="0" smtClean="0"/>
              <a:t>Source http</a:t>
            </a:r>
            <a:r>
              <a:rPr lang="en-US" sz="700" dirty="0"/>
              <a:t>://</a:t>
            </a:r>
            <a:r>
              <a:rPr lang="en-US" sz="700" dirty="0" err="1"/>
              <a:t>www.airnow.gov</a:t>
            </a:r>
            <a:r>
              <a:rPr lang="en-US" sz="700" dirty="0"/>
              <a:t>/</a:t>
            </a:r>
            <a:r>
              <a:rPr lang="en-US" sz="700" dirty="0" err="1"/>
              <a:t>index.cfm?action</a:t>
            </a:r>
            <a:r>
              <a:rPr lang="en-US" sz="700" dirty="0"/>
              <a:t>=</a:t>
            </a:r>
            <a:r>
              <a:rPr lang="en-US" sz="700" dirty="0" err="1"/>
              <a:t>aqi_brochure.index</a:t>
            </a:r>
            <a:endParaRPr lang="en-US" sz="700" dirty="0"/>
          </a:p>
        </p:txBody>
      </p:sp>
      <p:sp>
        <p:nvSpPr>
          <p:cNvPr id="7" name="Rectangle 6"/>
          <p:cNvSpPr/>
          <p:nvPr/>
        </p:nvSpPr>
        <p:spPr>
          <a:xfrm>
            <a:off x="457200" y="3837817"/>
            <a:ext cx="4035719" cy="2031325"/>
          </a:xfrm>
          <a:prstGeom prst="rect">
            <a:avLst/>
          </a:prstGeom>
        </p:spPr>
        <p:txBody>
          <a:bodyPr wrap="square">
            <a:spAutoFit/>
          </a:bodyPr>
          <a:lstStyle/>
          <a:p>
            <a:r>
              <a:rPr lang="en-US" dirty="0" smtClean="0"/>
              <a:t>Television – The Weather Channel, USA Today, CNN</a:t>
            </a:r>
          </a:p>
          <a:p>
            <a:endParaRPr lang="en-US" dirty="0" smtClean="0"/>
          </a:p>
          <a:p>
            <a:r>
              <a:rPr lang="en-US" dirty="0" smtClean="0"/>
              <a:t>Internet </a:t>
            </a:r>
            <a:r>
              <a:rPr lang="en-US" dirty="0" smtClean="0">
                <a:hlinkClick r:id="rId4"/>
              </a:rPr>
              <a:t>–</a:t>
            </a:r>
            <a:r>
              <a:rPr lang="en-US" dirty="0" smtClean="0"/>
              <a:t> EPA </a:t>
            </a:r>
            <a:r>
              <a:rPr lang="en-US" dirty="0" smtClean="0">
                <a:hlinkClick r:id="rId4"/>
              </a:rPr>
              <a:t>http</a:t>
            </a:r>
            <a:r>
              <a:rPr lang="en-US" dirty="0">
                <a:hlinkClick r:id="rId4"/>
              </a:rPr>
              <a:t>://www.airnow.gov</a:t>
            </a:r>
            <a:r>
              <a:rPr lang="en-US" dirty="0" smtClean="0">
                <a:hlinkClick r:id="rId4"/>
              </a:rPr>
              <a:t>/</a:t>
            </a:r>
            <a:endParaRPr lang="en-US" dirty="0" smtClean="0"/>
          </a:p>
          <a:p>
            <a:r>
              <a:rPr lang="en-US" dirty="0" smtClean="0"/>
              <a:t>Sign for Email at </a:t>
            </a:r>
            <a:r>
              <a:rPr lang="en-US" dirty="0" err="1" smtClean="0"/>
              <a:t>www.enviroflash.info</a:t>
            </a:r>
            <a:endParaRPr lang="en-US" dirty="0"/>
          </a:p>
        </p:txBody>
      </p:sp>
    </p:spTree>
    <p:extLst>
      <p:ext uri="{BB962C8B-B14F-4D97-AF65-F5344CB8AC3E}">
        <p14:creationId xmlns:p14="http://schemas.microsoft.com/office/powerpoint/2010/main" val="1202965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057617" y="1201911"/>
            <a:ext cx="1319249" cy="246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000" dirty="0" smtClean="0"/>
              <a:t>Sea Level Rise</a:t>
            </a:r>
            <a:endParaRPr lang="en-US" sz="1000" dirty="0"/>
          </a:p>
        </p:txBody>
      </p:sp>
      <p:sp>
        <p:nvSpPr>
          <p:cNvPr id="8" name="TextBox 7"/>
          <p:cNvSpPr txBox="1"/>
          <p:nvPr/>
        </p:nvSpPr>
        <p:spPr>
          <a:xfrm>
            <a:off x="4100150" y="1224168"/>
            <a:ext cx="2160430" cy="246221"/>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1000" dirty="0" smtClean="0"/>
              <a:t>Variable Precipitation/More Extremes </a:t>
            </a:r>
            <a:endParaRPr lang="en-US" sz="1000" dirty="0"/>
          </a:p>
        </p:txBody>
      </p:sp>
      <p:sp>
        <p:nvSpPr>
          <p:cNvPr id="9" name="TextBox 8"/>
          <p:cNvSpPr txBox="1"/>
          <p:nvPr/>
        </p:nvSpPr>
        <p:spPr>
          <a:xfrm>
            <a:off x="512065" y="1256455"/>
            <a:ext cx="1223412" cy="246221"/>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000" dirty="0" smtClean="0"/>
              <a:t>Reduced Air Quality</a:t>
            </a:r>
            <a:endParaRPr lang="en-US" sz="1000" dirty="0"/>
          </a:p>
        </p:txBody>
      </p:sp>
      <p:sp>
        <p:nvSpPr>
          <p:cNvPr id="13" name="TextBox 12"/>
          <p:cNvSpPr txBox="1"/>
          <p:nvPr/>
        </p:nvSpPr>
        <p:spPr>
          <a:xfrm>
            <a:off x="1995110" y="1256455"/>
            <a:ext cx="1189811" cy="24622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000" dirty="0" smtClean="0"/>
              <a:t>Heat Waves </a:t>
            </a:r>
            <a:endParaRPr lang="en-US" sz="1000" dirty="0"/>
          </a:p>
        </p:txBody>
      </p:sp>
      <p:cxnSp>
        <p:nvCxnSpPr>
          <p:cNvPr id="43" name="Straight Arrow Connector 42"/>
          <p:cNvCxnSpPr/>
          <p:nvPr/>
        </p:nvCxnSpPr>
        <p:spPr>
          <a:xfrm>
            <a:off x="798834" y="605178"/>
            <a:ext cx="0" cy="6512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2454043" y="986417"/>
            <a:ext cx="0" cy="3257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5242207" y="1028994"/>
            <a:ext cx="0" cy="2154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7608835" y="975163"/>
            <a:ext cx="0" cy="2154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Cloud 17"/>
          <p:cNvSpPr/>
          <p:nvPr/>
        </p:nvSpPr>
        <p:spPr>
          <a:xfrm>
            <a:off x="304446" y="108235"/>
            <a:ext cx="8808721" cy="914400"/>
          </a:xfrm>
          <a:prstGeom prst="cloud">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Increased Green House Gas Concentration</a:t>
            </a:r>
          </a:p>
          <a:p>
            <a:pPr algn="ctr"/>
            <a:endParaRPr lang="en-US" dirty="0"/>
          </a:p>
        </p:txBody>
      </p:sp>
      <p:sp>
        <p:nvSpPr>
          <p:cNvPr id="19" name="Cloud 18"/>
          <p:cNvSpPr/>
          <p:nvPr/>
        </p:nvSpPr>
        <p:spPr>
          <a:xfrm>
            <a:off x="2174240" y="560500"/>
            <a:ext cx="4751297" cy="501878"/>
          </a:xfrm>
          <a:prstGeom prst="cloud">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Rising Temperatures</a:t>
            </a:r>
            <a:endParaRPr lang="en-US" dirty="0"/>
          </a:p>
        </p:txBody>
      </p:sp>
      <p:pic>
        <p:nvPicPr>
          <p:cNvPr id="20" name="Picture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35477" y="1525475"/>
            <a:ext cx="1992230" cy="1417215"/>
          </a:xfrm>
          <a:prstGeom prst="rect">
            <a:avLst/>
          </a:prstGeom>
        </p:spPr>
      </p:pic>
      <p:pic>
        <p:nvPicPr>
          <p:cNvPr id="23" name="Picture 22"/>
          <p:cNvPicPr>
            <a:picLocks noChangeAspect="1"/>
          </p:cNvPicPr>
          <p:nvPr/>
        </p:nvPicPr>
        <p:blipFill>
          <a:blip r:embed="rId4"/>
          <a:stretch>
            <a:fillRect/>
          </a:stretch>
        </p:blipFill>
        <p:spPr>
          <a:xfrm>
            <a:off x="2739792" y="2942690"/>
            <a:ext cx="2171701" cy="2169804"/>
          </a:xfrm>
          <a:prstGeom prst="rect">
            <a:avLst/>
          </a:prstGeom>
        </p:spPr>
      </p:pic>
      <p:sp>
        <p:nvSpPr>
          <p:cNvPr id="24" name="TextBox 23"/>
          <p:cNvSpPr txBox="1"/>
          <p:nvPr/>
        </p:nvSpPr>
        <p:spPr>
          <a:xfrm>
            <a:off x="3024322" y="5112494"/>
            <a:ext cx="1776164" cy="13849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400" b="1" dirty="0" smtClean="0"/>
              <a:t>Health Impacts</a:t>
            </a:r>
          </a:p>
          <a:p>
            <a:r>
              <a:rPr lang="en-US" sz="1400" dirty="0" smtClean="0"/>
              <a:t>Heat Stress</a:t>
            </a:r>
          </a:p>
          <a:p>
            <a:r>
              <a:rPr lang="en-US" sz="1400" dirty="0" smtClean="0"/>
              <a:t>Heat Stroke</a:t>
            </a:r>
          </a:p>
          <a:p>
            <a:r>
              <a:rPr lang="en-US" sz="1400" dirty="0" smtClean="0"/>
              <a:t>Cardiac Disease </a:t>
            </a:r>
          </a:p>
          <a:p>
            <a:r>
              <a:rPr lang="en-US" sz="1400" dirty="0" smtClean="0"/>
              <a:t> Stroke</a:t>
            </a:r>
          </a:p>
          <a:p>
            <a:r>
              <a:rPr lang="en-US" sz="1400" dirty="0" smtClean="0"/>
              <a:t>Increase Violence</a:t>
            </a:r>
          </a:p>
        </p:txBody>
      </p:sp>
      <p:sp>
        <p:nvSpPr>
          <p:cNvPr id="25" name="Text Placeholder 3"/>
          <p:cNvSpPr txBox="1">
            <a:spLocks/>
          </p:cNvSpPr>
          <p:nvPr/>
        </p:nvSpPr>
        <p:spPr>
          <a:xfrm>
            <a:off x="6195846" y="1985433"/>
            <a:ext cx="2557584" cy="6096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dirty="0" smtClean="0">
                <a:solidFill>
                  <a:srgbClr val="0000FF"/>
                </a:solidFill>
              </a:rPr>
              <a:t>Who are high risk groups?</a:t>
            </a:r>
            <a:endParaRPr lang="en-US" dirty="0">
              <a:solidFill>
                <a:srgbClr val="0000FF"/>
              </a:solidFill>
            </a:endParaRPr>
          </a:p>
        </p:txBody>
      </p:sp>
      <p:pic>
        <p:nvPicPr>
          <p:cNvPr id="26" name="Picture 2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81205" y="2676735"/>
            <a:ext cx="1432333" cy="1051502"/>
          </a:xfrm>
          <a:prstGeom prst="rect">
            <a:avLst/>
          </a:prstGeom>
        </p:spPr>
      </p:pic>
      <p:pic>
        <p:nvPicPr>
          <p:cNvPr id="27" name="Picture 2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95697" y="3774023"/>
            <a:ext cx="1819273" cy="1338471"/>
          </a:xfrm>
          <a:prstGeom prst="rect">
            <a:avLst/>
          </a:prstGeom>
        </p:spPr>
      </p:pic>
      <p:pic>
        <p:nvPicPr>
          <p:cNvPr id="28" name="Picture 2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67985" y="5073649"/>
            <a:ext cx="1661605" cy="1244600"/>
          </a:xfrm>
          <a:prstGeom prst="rect">
            <a:avLst/>
          </a:prstGeom>
        </p:spPr>
      </p:pic>
      <p:pic>
        <p:nvPicPr>
          <p:cNvPr id="29" name="Picture 2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73055" y="5010149"/>
            <a:ext cx="1541915" cy="1308100"/>
          </a:xfrm>
          <a:prstGeom prst="rect">
            <a:avLst/>
          </a:prstGeom>
        </p:spPr>
      </p:pic>
      <p:pic>
        <p:nvPicPr>
          <p:cNvPr id="4" name="Picture 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13538" y="2694523"/>
            <a:ext cx="1478690" cy="1079500"/>
          </a:xfrm>
          <a:prstGeom prst="rect">
            <a:avLst/>
          </a:prstGeom>
        </p:spPr>
      </p:pic>
      <p:pic>
        <p:nvPicPr>
          <p:cNvPr id="5" name="Picture 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781205" y="3774022"/>
            <a:ext cx="1324397" cy="1338471"/>
          </a:xfrm>
          <a:prstGeom prst="rect">
            <a:avLst/>
          </a:prstGeom>
        </p:spPr>
      </p:pic>
    </p:spTree>
    <p:extLst>
      <p:ext uri="{BB962C8B-B14F-4D97-AF65-F5344CB8AC3E}">
        <p14:creationId xmlns:p14="http://schemas.microsoft.com/office/powerpoint/2010/main" val="3797488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1808677"/>
            <a:ext cx="4093823" cy="2801364"/>
          </a:xfrm>
          <a:prstGeom prst="rect">
            <a:avLst/>
          </a:prstGeom>
        </p:spPr>
      </p:pic>
      <p:sp>
        <p:nvSpPr>
          <p:cNvPr id="4" name="Title 3"/>
          <p:cNvSpPr>
            <a:spLocks noGrp="1"/>
          </p:cNvSpPr>
          <p:nvPr>
            <p:ph type="title"/>
          </p:nvPr>
        </p:nvSpPr>
        <p:spPr>
          <a:xfrm>
            <a:off x="457200" y="508000"/>
            <a:ext cx="8229600" cy="1092200"/>
          </a:xfrm>
        </p:spPr>
        <p:txBody>
          <a:bodyPr/>
          <a:lstStyle/>
          <a:p>
            <a:r>
              <a:rPr lang="en-US" dirty="0" smtClean="0"/>
              <a:t>Heat </a:t>
            </a:r>
            <a:r>
              <a:rPr lang="en-US" dirty="0"/>
              <a:t>W</a:t>
            </a:r>
            <a:r>
              <a:rPr lang="en-US" dirty="0" smtClean="0"/>
              <a:t>aves Precautions</a:t>
            </a:r>
            <a:endParaRPr lang="en-US" dirty="0"/>
          </a:p>
        </p:txBody>
      </p:sp>
      <p:sp>
        <p:nvSpPr>
          <p:cNvPr id="3" name="Rectangle 2"/>
          <p:cNvSpPr/>
          <p:nvPr/>
        </p:nvSpPr>
        <p:spPr>
          <a:xfrm>
            <a:off x="457200" y="4620249"/>
            <a:ext cx="4093823" cy="1323439"/>
          </a:xfrm>
          <a:prstGeom prst="rect">
            <a:avLst/>
          </a:prstGeom>
        </p:spPr>
        <p:txBody>
          <a:bodyPr wrap="square">
            <a:spAutoFit/>
          </a:bodyPr>
          <a:lstStyle/>
          <a:p>
            <a:r>
              <a:rPr lang="en-US" sz="1600" b="1" dirty="0" smtClean="0"/>
              <a:t>STAY INFORMED </a:t>
            </a:r>
            <a:r>
              <a:rPr lang="en-US" sz="1600" dirty="0" smtClean="0"/>
              <a:t>via TV, Radio </a:t>
            </a:r>
          </a:p>
          <a:p>
            <a:endParaRPr lang="en-US" sz="1600" dirty="0"/>
          </a:p>
          <a:p>
            <a:r>
              <a:rPr lang="en-US" sz="1600" dirty="0" smtClean="0"/>
              <a:t>GET the OSHA (Occupational Safety &amp; Health Administration) Heat Safety Tool on </a:t>
            </a:r>
            <a:r>
              <a:rPr lang="en-US" sz="1600" dirty="0"/>
              <a:t>your </a:t>
            </a:r>
            <a:r>
              <a:rPr lang="en-US" sz="1600" dirty="0" smtClean="0"/>
              <a:t>phone</a:t>
            </a:r>
          </a:p>
        </p:txBody>
      </p:sp>
      <p:sp>
        <p:nvSpPr>
          <p:cNvPr id="8" name="Content Placeholder 6"/>
          <p:cNvSpPr>
            <a:spLocks noGrp="1"/>
          </p:cNvSpPr>
          <p:nvPr>
            <p:ph idx="1"/>
          </p:nvPr>
        </p:nvSpPr>
        <p:spPr>
          <a:xfrm>
            <a:off x="4533900" y="1684867"/>
            <a:ext cx="4406900" cy="4525963"/>
          </a:xfrm>
        </p:spPr>
        <p:txBody>
          <a:bodyPr>
            <a:normAutofit fontScale="85000" lnSpcReduction="20000"/>
          </a:bodyPr>
          <a:lstStyle/>
          <a:p>
            <a:endParaRPr lang="en-US" sz="2000" dirty="0" smtClean="0">
              <a:solidFill>
                <a:srgbClr val="000000"/>
              </a:solidFill>
            </a:endParaRPr>
          </a:p>
          <a:p>
            <a:r>
              <a:rPr lang="en-US" sz="2000" dirty="0" smtClean="0">
                <a:solidFill>
                  <a:srgbClr val="000000"/>
                </a:solidFill>
              </a:rPr>
              <a:t>Heat Index of 103° F  (39.4° C) be cautious. Vulnerable populations should be cautions at 91° F (32.8°C)</a:t>
            </a:r>
          </a:p>
          <a:p>
            <a:endParaRPr lang="en-US" sz="2000" dirty="0">
              <a:solidFill>
                <a:srgbClr val="000000"/>
              </a:solidFill>
            </a:endParaRPr>
          </a:p>
          <a:p>
            <a:r>
              <a:rPr lang="en-US" sz="2000" dirty="0" smtClean="0">
                <a:solidFill>
                  <a:srgbClr val="000000"/>
                </a:solidFill>
              </a:rPr>
              <a:t>Stay indoors in air conditioned places, including shopping malls, public libraries, or movie theaters.</a:t>
            </a:r>
          </a:p>
          <a:p>
            <a:endParaRPr lang="en-US" sz="2000" dirty="0" smtClean="0">
              <a:solidFill>
                <a:srgbClr val="000000"/>
              </a:solidFill>
            </a:endParaRPr>
          </a:p>
          <a:p>
            <a:r>
              <a:rPr lang="en-US" sz="2000" dirty="0" smtClean="0">
                <a:solidFill>
                  <a:srgbClr val="000000"/>
                </a:solidFill>
              </a:rPr>
              <a:t>Stay </a:t>
            </a:r>
            <a:r>
              <a:rPr lang="en-US" sz="2000" dirty="0">
                <a:solidFill>
                  <a:srgbClr val="000000"/>
                </a:solidFill>
              </a:rPr>
              <a:t>on the lower level of a non-air conditioned </a:t>
            </a:r>
            <a:r>
              <a:rPr lang="en-US" sz="2000" dirty="0" smtClean="0">
                <a:solidFill>
                  <a:srgbClr val="000000"/>
                </a:solidFill>
              </a:rPr>
              <a:t>space.</a:t>
            </a:r>
          </a:p>
          <a:p>
            <a:endParaRPr lang="en-US" sz="2000" dirty="0" smtClean="0">
              <a:solidFill>
                <a:srgbClr val="000000"/>
              </a:solidFill>
            </a:endParaRPr>
          </a:p>
          <a:p>
            <a:r>
              <a:rPr lang="en-US" sz="2000" dirty="0" smtClean="0">
                <a:solidFill>
                  <a:srgbClr val="000000"/>
                </a:solidFill>
              </a:rPr>
              <a:t>If outdoors remain in shaded areas. Use </a:t>
            </a:r>
            <a:r>
              <a:rPr lang="en-US" sz="2000" dirty="0">
                <a:solidFill>
                  <a:srgbClr val="000000"/>
                </a:solidFill>
              </a:rPr>
              <a:t>pools or sprinklers to cool </a:t>
            </a:r>
            <a:r>
              <a:rPr lang="en-US" sz="2000" dirty="0" smtClean="0">
                <a:solidFill>
                  <a:srgbClr val="000000"/>
                </a:solidFill>
              </a:rPr>
              <a:t>down. Wear </a:t>
            </a:r>
            <a:r>
              <a:rPr lang="en-US" sz="2000" dirty="0">
                <a:solidFill>
                  <a:srgbClr val="000000"/>
                </a:solidFill>
              </a:rPr>
              <a:t>light color breathable clothing</a:t>
            </a:r>
          </a:p>
          <a:p>
            <a:pPr marL="0" indent="0">
              <a:buNone/>
            </a:pPr>
            <a:endParaRPr lang="en-US" sz="2000" dirty="0" smtClean="0">
              <a:solidFill>
                <a:srgbClr val="000000"/>
              </a:solidFill>
            </a:endParaRPr>
          </a:p>
          <a:p>
            <a:r>
              <a:rPr lang="en-US" sz="2000" dirty="0" smtClean="0">
                <a:solidFill>
                  <a:srgbClr val="000000"/>
                </a:solidFill>
              </a:rPr>
              <a:t>Drink plenty of non-alcoholic beverages</a:t>
            </a:r>
          </a:p>
        </p:txBody>
      </p:sp>
    </p:spTree>
    <p:extLst>
      <p:ext uri="{BB962C8B-B14F-4D97-AF65-F5344CB8AC3E}">
        <p14:creationId xmlns:p14="http://schemas.microsoft.com/office/powerpoint/2010/main" val="20982343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057617" y="1201911"/>
            <a:ext cx="1319249" cy="246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000" dirty="0" smtClean="0"/>
              <a:t>Sea Level Rise</a:t>
            </a:r>
            <a:endParaRPr lang="en-US" sz="1000" dirty="0"/>
          </a:p>
        </p:txBody>
      </p:sp>
      <p:sp>
        <p:nvSpPr>
          <p:cNvPr id="8" name="TextBox 7"/>
          <p:cNvSpPr txBox="1"/>
          <p:nvPr/>
        </p:nvSpPr>
        <p:spPr>
          <a:xfrm>
            <a:off x="3724230" y="1201911"/>
            <a:ext cx="2160430" cy="246221"/>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1000" dirty="0" smtClean="0"/>
              <a:t>Variable Precipitation/More Extremes </a:t>
            </a:r>
            <a:endParaRPr lang="en-US" sz="1000" dirty="0"/>
          </a:p>
        </p:txBody>
      </p:sp>
      <p:sp>
        <p:nvSpPr>
          <p:cNvPr id="9" name="TextBox 8"/>
          <p:cNvSpPr txBox="1"/>
          <p:nvPr/>
        </p:nvSpPr>
        <p:spPr>
          <a:xfrm>
            <a:off x="512065" y="1256455"/>
            <a:ext cx="1223412" cy="246221"/>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000" dirty="0" smtClean="0"/>
              <a:t>Reduced Air Quality</a:t>
            </a:r>
            <a:endParaRPr lang="en-US" sz="1000" dirty="0"/>
          </a:p>
        </p:txBody>
      </p:sp>
      <p:sp>
        <p:nvSpPr>
          <p:cNvPr id="13" name="TextBox 12"/>
          <p:cNvSpPr txBox="1"/>
          <p:nvPr/>
        </p:nvSpPr>
        <p:spPr>
          <a:xfrm>
            <a:off x="1842710" y="1256455"/>
            <a:ext cx="1189811" cy="24622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000" dirty="0" smtClean="0"/>
              <a:t>Heat Waves </a:t>
            </a:r>
            <a:endParaRPr lang="en-US" sz="1000" dirty="0"/>
          </a:p>
        </p:txBody>
      </p:sp>
      <p:cxnSp>
        <p:nvCxnSpPr>
          <p:cNvPr id="43" name="Straight Arrow Connector 42"/>
          <p:cNvCxnSpPr/>
          <p:nvPr/>
        </p:nvCxnSpPr>
        <p:spPr>
          <a:xfrm>
            <a:off x="798834" y="605178"/>
            <a:ext cx="0" cy="6512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2163963" y="962160"/>
            <a:ext cx="0" cy="2942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2253844" y="1488198"/>
            <a:ext cx="1890668" cy="1365618"/>
            <a:chOff x="2253844" y="1488198"/>
            <a:chExt cx="1890668" cy="1365618"/>
          </a:xfrm>
        </p:grpSpPr>
        <p:sp>
          <p:nvSpPr>
            <p:cNvPr id="10" name="TextBox 9"/>
            <p:cNvSpPr txBox="1"/>
            <p:nvPr/>
          </p:nvSpPr>
          <p:spPr>
            <a:xfrm>
              <a:off x="3267777" y="1488198"/>
              <a:ext cx="876735" cy="246221"/>
            </a:xfrm>
            <a:prstGeom prst="rect">
              <a:avLst/>
            </a:prstGeom>
            <a:solidFill>
              <a:srgbClr val="CC9966"/>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000" dirty="0" smtClean="0"/>
                <a:t>Drought</a:t>
              </a:r>
              <a:endParaRPr lang="en-US" sz="1000" dirty="0"/>
            </a:p>
          </p:txBody>
        </p:sp>
        <p:sp>
          <p:nvSpPr>
            <p:cNvPr id="22" name="TextBox 21"/>
            <p:cNvSpPr txBox="1"/>
            <p:nvPr/>
          </p:nvSpPr>
          <p:spPr>
            <a:xfrm>
              <a:off x="3404026" y="2453706"/>
              <a:ext cx="723473" cy="400110"/>
            </a:xfrm>
            <a:prstGeom prst="rect">
              <a:avLst/>
            </a:prstGeom>
            <a:solidFill>
              <a:srgbClr val="CC9966"/>
            </a:solidFill>
          </p:spPr>
          <p:txBody>
            <a:bodyPr wrap="square" rtlCol="0">
              <a:spAutoFit/>
            </a:bodyPr>
            <a:lstStyle/>
            <a:p>
              <a:r>
                <a:rPr lang="en-US" sz="1000" dirty="0" smtClean="0"/>
                <a:t>Wildfire</a:t>
              </a:r>
            </a:p>
            <a:p>
              <a:endParaRPr lang="en-US" sz="1000" dirty="0"/>
            </a:p>
          </p:txBody>
        </p:sp>
        <p:sp>
          <p:nvSpPr>
            <p:cNvPr id="36" name="TextBox 35"/>
            <p:cNvSpPr txBox="1"/>
            <p:nvPr/>
          </p:nvSpPr>
          <p:spPr>
            <a:xfrm>
              <a:off x="2253844" y="2434072"/>
              <a:ext cx="1072955" cy="400110"/>
            </a:xfrm>
            <a:prstGeom prst="rect">
              <a:avLst/>
            </a:prstGeom>
            <a:solidFill>
              <a:srgbClr val="CC9966"/>
            </a:solidFill>
          </p:spPr>
          <p:txBody>
            <a:bodyPr wrap="none" rtlCol="0">
              <a:spAutoFit/>
            </a:bodyPr>
            <a:lstStyle/>
            <a:p>
              <a:r>
                <a:rPr lang="en-US" sz="1000" dirty="0" smtClean="0"/>
                <a:t>Decreased Food/</a:t>
              </a:r>
            </a:p>
            <a:p>
              <a:r>
                <a:rPr lang="en-US" sz="1000" dirty="0" smtClean="0"/>
                <a:t> Production</a:t>
              </a:r>
              <a:endParaRPr lang="en-US" sz="1000" dirty="0"/>
            </a:p>
          </p:txBody>
        </p:sp>
        <p:cxnSp>
          <p:nvCxnSpPr>
            <p:cNvPr id="79" name="Straight Connector 78"/>
            <p:cNvCxnSpPr/>
            <p:nvPr/>
          </p:nvCxnSpPr>
          <p:spPr>
            <a:xfrm>
              <a:off x="2689615" y="2046708"/>
              <a:ext cx="93904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2689615" y="1514683"/>
              <a:ext cx="0" cy="544032"/>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3637025" y="1734419"/>
              <a:ext cx="0" cy="31228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2954764" y="2046708"/>
              <a:ext cx="0" cy="387364"/>
            </a:xfrm>
            <a:prstGeom prst="line">
              <a:avLst/>
            </a:prstGeom>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3628657" y="2046708"/>
              <a:ext cx="0" cy="387364"/>
            </a:xfrm>
            <a:prstGeom prst="line">
              <a:avLst/>
            </a:prstGeom>
          </p:spPr>
          <p:style>
            <a:lnRef idx="2">
              <a:schemeClr val="accent1"/>
            </a:lnRef>
            <a:fillRef idx="0">
              <a:schemeClr val="accent1"/>
            </a:fillRef>
            <a:effectRef idx="1">
              <a:schemeClr val="accent1"/>
            </a:effectRef>
            <a:fontRef idx="minor">
              <a:schemeClr val="tx1"/>
            </a:fontRef>
          </p:style>
        </p:cxnSp>
      </p:grpSp>
      <p:sp>
        <p:nvSpPr>
          <p:cNvPr id="34" name="Cloud 33"/>
          <p:cNvSpPr/>
          <p:nvPr/>
        </p:nvSpPr>
        <p:spPr>
          <a:xfrm>
            <a:off x="304446" y="108235"/>
            <a:ext cx="8808721" cy="914400"/>
          </a:xfrm>
          <a:prstGeom prst="cloud">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Increased Green House Gas Concentration</a:t>
            </a:r>
          </a:p>
          <a:p>
            <a:pPr algn="ctr"/>
            <a:endParaRPr lang="en-US" dirty="0"/>
          </a:p>
        </p:txBody>
      </p:sp>
      <p:sp>
        <p:nvSpPr>
          <p:cNvPr id="35" name="Cloud 34"/>
          <p:cNvSpPr/>
          <p:nvPr/>
        </p:nvSpPr>
        <p:spPr>
          <a:xfrm>
            <a:off x="2174240" y="560500"/>
            <a:ext cx="4751297" cy="501878"/>
          </a:xfrm>
          <a:prstGeom prst="cloud">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Rising Temperatures</a:t>
            </a:r>
            <a:endParaRPr lang="en-US" dirty="0"/>
          </a:p>
        </p:txBody>
      </p:sp>
      <p:cxnSp>
        <p:nvCxnSpPr>
          <p:cNvPr id="38" name="Straight Arrow Connector 37"/>
          <p:cNvCxnSpPr/>
          <p:nvPr/>
        </p:nvCxnSpPr>
        <p:spPr>
          <a:xfrm>
            <a:off x="7487803" y="822960"/>
            <a:ext cx="0" cy="4200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9099" y="1448132"/>
            <a:ext cx="1625600" cy="1450437"/>
          </a:xfrm>
          <a:prstGeom prst="rect">
            <a:avLst/>
          </a:prstGeom>
        </p:spPr>
      </p:pic>
      <p:cxnSp>
        <p:nvCxnSpPr>
          <p:cNvPr id="23" name="Straight Arrow Connector 22"/>
          <p:cNvCxnSpPr/>
          <p:nvPr/>
        </p:nvCxnSpPr>
        <p:spPr>
          <a:xfrm>
            <a:off x="4703963" y="962160"/>
            <a:ext cx="0" cy="2942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4"/>
          <a:stretch>
            <a:fillRect/>
          </a:stretch>
        </p:blipFill>
        <p:spPr>
          <a:xfrm>
            <a:off x="1330128" y="2898569"/>
            <a:ext cx="1996671" cy="2641749"/>
          </a:xfrm>
          <a:prstGeom prst="rect">
            <a:avLst/>
          </a:prstGeom>
        </p:spPr>
      </p:pic>
      <p:pic>
        <p:nvPicPr>
          <p:cNvPr id="11" name="Picture 10"/>
          <p:cNvPicPr>
            <a:picLocks noChangeAspect="1"/>
          </p:cNvPicPr>
          <p:nvPr/>
        </p:nvPicPr>
        <p:blipFill>
          <a:blip r:embed="rId5"/>
          <a:stretch>
            <a:fillRect/>
          </a:stretch>
        </p:blipFill>
        <p:spPr>
          <a:xfrm>
            <a:off x="3741893" y="2853816"/>
            <a:ext cx="2857500" cy="2857500"/>
          </a:xfrm>
          <a:prstGeom prst="rect">
            <a:avLst/>
          </a:prstGeom>
        </p:spPr>
      </p:pic>
    </p:spTree>
    <p:extLst>
      <p:ext uri="{BB962C8B-B14F-4D97-AF65-F5344CB8AC3E}">
        <p14:creationId xmlns:p14="http://schemas.microsoft.com/office/powerpoint/2010/main" val="3447972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949210" y="1818739"/>
            <a:ext cx="1319249" cy="246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000" dirty="0" smtClean="0"/>
              <a:t>Sea Level Rise</a:t>
            </a:r>
            <a:endParaRPr lang="en-US" sz="1000" dirty="0"/>
          </a:p>
        </p:txBody>
      </p:sp>
      <p:sp>
        <p:nvSpPr>
          <p:cNvPr id="8" name="TextBox 7"/>
          <p:cNvSpPr txBox="1"/>
          <p:nvPr/>
        </p:nvSpPr>
        <p:spPr>
          <a:xfrm>
            <a:off x="3998660" y="1848342"/>
            <a:ext cx="2371985" cy="246221"/>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000" dirty="0" smtClean="0"/>
              <a:t>Variable Precipitation/More Extremes </a:t>
            </a:r>
            <a:endParaRPr lang="en-US" sz="1000" dirty="0"/>
          </a:p>
        </p:txBody>
      </p:sp>
      <p:cxnSp>
        <p:nvCxnSpPr>
          <p:cNvPr id="43" name="Straight Arrow Connector 42"/>
          <p:cNvCxnSpPr/>
          <p:nvPr/>
        </p:nvCxnSpPr>
        <p:spPr>
          <a:xfrm>
            <a:off x="798834" y="605178"/>
            <a:ext cx="0" cy="12431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endCxn id="13" idx="0"/>
          </p:cNvCxnSpPr>
          <p:nvPr/>
        </p:nvCxnSpPr>
        <p:spPr>
          <a:xfrm>
            <a:off x="3055223" y="971942"/>
            <a:ext cx="0" cy="8637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4989318" y="1062378"/>
            <a:ext cx="0" cy="7631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7608835" y="845771"/>
            <a:ext cx="0" cy="8915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3998659" y="2094563"/>
            <a:ext cx="2371985" cy="1417214"/>
          </a:xfrm>
          <a:prstGeom prst="rect">
            <a:avLst/>
          </a:prstGeom>
        </p:spPr>
      </p:pic>
      <p:sp>
        <p:nvSpPr>
          <p:cNvPr id="20" name="Cloud 19"/>
          <p:cNvSpPr/>
          <p:nvPr/>
        </p:nvSpPr>
        <p:spPr>
          <a:xfrm>
            <a:off x="304446" y="108235"/>
            <a:ext cx="8808721" cy="914400"/>
          </a:xfrm>
          <a:prstGeom prst="cloud">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Increased Green House Gas Concentration</a:t>
            </a:r>
          </a:p>
          <a:p>
            <a:pPr algn="ctr"/>
            <a:endParaRPr lang="en-US" dirty="0"/>
          </a:p>
        </p:txBody>
      </p:sp>
      <p:sp>
        <p:nvSpPr>
          <p:cNvPr id="21" name="Cloud 20"/>
          <p:cNvSpPr/>
          <p:nvPr/>
        </p:nvSpPr>
        <p:spPr>
          <a:xfrm>
            <a:off x="2174240" y="560500"/>
            <a:ext cx="4751297" cy="501878"/>
          </a:xfrm>
          <a:prstGeom prst="cloud">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Rising Temperatures</a:t>
            </a:r>
            <a:endParaRPr lang="en-US" dirty="0"/>
          </a:p>
        </p:txBody>
      </p:sp>
      <p:sp>
        <p:nvSpPr>
          <p:cNvPr id="9" name="TextBox 8"/>
          <p:cNvSpPr txBox="1"/>
          <p:nvPr/>
        </p:nvSpPr>
        <p:spPr>
          <a:xfrm>
            <a:off x="426720" y="1848342"/>
            <a:ext cx="1402079" cy="24622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000" dirty="0" smtClean="0"/>
              <a:t>Reduced Air Quality</a:t>
            </a:r>
            <a:endParaRPr lang="en-US" sz="1000" dirty="0"/>
          </a:p>
        </p:txBody>
      </p:sp>
      <p:sp>
        <p:nvSpPr>
          <p:cNvPr id="13" name="TextBox 12"/>
          <p:cNvSpPr txBox="1"/>
          <p:nvPr/>
        </p:nvSpPr>
        <p:spPr>
          <a:xfrm>
            <a:off x="2600249" y="1835703"/>
            <a:ext cx="909947" cy="24622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000" dirty="0" smtClean="0"/>
              <a:t>Heat Waves </a:t>
            </a:r>
            <a:endParaRPr lang="en-US" sz="1000" dirty="0"/>
          </a:p>
        </p:txBody>
      </p:sp>
      <p:sp>
        <p:nvSpPr>
          <p:cNvPr id="16" name="TextBox 15"/>
          <p:cNvSpPr txBox="1"/>
          <p:nvPr/>
        </p:nvSpPr>
        <p:spPr>
          <a:xfrm>
            <a:off x="1359579" y="4339281"/>
            <a:ext cx="2501221" cy="18158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400" b="1" dirty="0" smtClean="0"/>
              <a:t>Health Impacts</a:t>
            </a:r>
          </a:p>
          <a:p>
            <a:pPr algn="ctr"/>
            <a:endParaRPr lang="en-US" sz="1400" b="1" dirty="0" smtClean="0"/>
          </a:p>
          <a:p>
            <a:r>
              <a:rPr lang="en-US" sz="1400" dirty="0" smtClean="0"/>
              <a:t>Car Accidents</a:t>
            </a:r>
          </a:p>
          <a:p>
            <a:r>
              <a:rPr lang="en-US" sz="1400" dirty="0" smtClean="0"/>
              <a:t>Drowning</a:t>
            </a:r>
          </a:p>
          <a:p>
            <a:r>
              <a:rPr lang="en-US" sz="1400" dirty="0" smtClean="0"/>
              <a:t>Injury/Lacerations</a:t>
            </a:r>
          </a:p>
          <a:p>
            <a:r>
              <a:rPr lang="en-US" sz="1400" dirty="0"/>
              <a:t>Electrocution</a:t>
            </a:r>
          </a:p>
          <a:p>
            <a:endParaRPr lang="en-US" sz="1400" dirty="0" smtClean="0"/>
          </a:p>
          <a:p>
            <a:r>
              <a:rPr lang="en-US" sz="1400" dirty="0" smtClean="0"/>
              <a:t> </a:t>
            </a:r>
            <a:endParaRPr lang="en-US" sz="1400" dirty="0"/>
          </a:p>
        </p:txBody>
      </p:sp>
      <p:pic>
        <p:nvPicPr>
          <p:cNvPr id="3" name="Picture 2"/>
          <p:cNvPicPr>
            <a:picLocks noChangeAspect="1"/>
          </p:cNvPicPr>
          <p:nvPr/>
        </p:nvPicPr>
        <p:blipFill>
          <a:blip r:embed="rId4"/>
          <a:stretch>
            <a:fillRect/>
          </a:stretch>
        </p:blipFill>
        <p:spPr>
          <a:xfrm>
            <a:off x="1359579" y="2374900"/>
            <a:ext cx="2501221" cy="1969503"/>
          </a:xfrm>
          <a:prstGeom prst="rect">
            <a:avLst/>
          </a:prstGeom>
        </p:spPr>
      </p:pic>
    </p:spTree>
    <p:extLst>
      <p:ext uri="{BB962C8B-B14F-4D97-AF65-F5344CB8AC3E}">
        <p14:creationId xmlns:p14="http://schemas.microsoft.com/office/powerpoint/2010/main" val="8558951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949210" y="1818739"/>
            <a:ext cx="1319249" cy="246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000" dirty="0" smtClean="0"/>
              <a:t>Sea Level Rise</a:t>
            </a:r>
            <a:endParaRPr lang="en-US" sz="1000" dirty="0"/>
          </a:p>
        </p:txBody>
      </p:sp>
      <p:sp>
        <p:nvSpPr>
          <p:cNvPr id="8" name="TextBox 7"/>
          <p:cNvSpPr txBox="1"/>
          <p:nvPr/>
        </p:nvSpPr>
        <p:spPr>
          <a:xfrm>
            <a:off x="3998660" y="1848342"/>
            <a:ext cx="2371985" cy="246221"/>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000" dirty="0" smtClean="0"/>
              <a:t>Variable Precipitation/More Extremes </a:t>
            </a:r>
            <a:endParaRPr lang="en-US" sz="1000" dirty="0"/>
          </a:p>
        </p:txBody>
      </p:sp>
      <p:cxnSp>
        <p:nvCxnSpPr>
          <p:cNvPr id="43" name="Straight Arrow Connector 42"/>
          <p:cNvCxnSpPr/>
          <p:nvPr/>
        </p:nvCxnSpPr>
        <p:spPr>
          <a:xfrm>
            <a:off x="798834" y="605178"/>
            <a:ext cx="0" cy="12431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endCxn id="13" idx="0"/>
          </p:cNvCxnSpPr>
          <p:nvPr/>
        </p:nvCxnSpPr>
        <p:spPr>
          <a:xfrm>
            <a:off x="3055223" y="971942"/>
            <a:ext cx="0" cy="8637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4989318" y="1062378"/>
            <a:ext cx="0" cy="7631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7608835" y="845771"/>
            <a:ext cx="0" cy="8915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5724" y="2081924"/>
            <a:ext cx="2006221" cy="1417214"/>
          </a:xfrm>
          <a:prstGeom prst="rect">
            <a:avLst/>
          </a:prstGeom>
        </p:spPr>
      </p:pic>
      <p:sp>
        <p:nvSpPr>
          <p:cNvPr id="20" name="Cloud 19"/>
          <p:cNvSpPr/>
          <p:nvPr/>
        </p:nvSpPr>
        <p:spPr>
          <a:xfrm>
            <a:off x="304446" y="108235"/>
            <a:ext cx="8808721" cy="914400"/>
          </a:xfrm>
          <a:prstGeom prst="cloud">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Increased Green House Gas Concentration</a:t>
            </a:r>
          </a:p>
          <a:p>
            <a:pPr algn="ctr"/>
            <a:endParaRPr lang="en-US" dirty="0"/>
          </a:p>
        </p:txBody>
      </p:sp>
      <p:sp>
        <p:nvSpPr>
          <p:cNvPr id="21" name="Cloud 20"/>
          <p:cNvSpPr/>
          <p:nvPr/>
        </p:nvSpPr>
        <p:spPr>
          <a:xfrm>
            <a:off x="2174240" y="560500"/>
            <a:ext cx="4751297" cy="501878"/>
          </a:xfrm>
          <a:prstGeom prst="cloud">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Rising Temperatures</a:t>
            </a:r>
            <a:endParaRPr lang="en-US" dirty="0"/>
          </a:p>
        </p:txBody>
      </p:sp>
      <p:sp>
        <p:nvSpPr>
          <p:cNvPr id="9" name="TextBox 8"/>
          <p:cNvSpPr txBox="1"/>
          <p:nvPr/>
        </p:nvSpPr>
        <p:spPr>
          <a:xfrm>
            <a:off x="426720" y="1848342"/>
            <a:ext cx="1402079" cy="24622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000" dirty="0" smtClean="0"/>
              <a:t>Reduced Air Quality</a:t>
            </a:r>
            <a:endParaRPr lang="en-US" sz="1000" dirty="0"/>
          </a:p>
        </p:txBody>
      </p:sp>
      <p:sp>
        <p:nvSpPr>
          <p:cNvPr id="13" name="TextBox 12"/>
          <p:cNvSpPr txBox="1"/>
          <p:nvPr/>
        </p:nvSpPr>
        <p:spPr>
          <a:xfrm>
            <a:off x="2600249" y="1835703"/>
            <a:ext cx="909947" cy="24622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000" dirty="0" smtClean="0"/>
              <a:t>Heat Waves </a:t>
            </a:r>
            <a:endParaRPr lang="en-US" sz="1000" dirty="0"/>
          </a:p>
        </p:txBody>
      </p:sp>
      <p:pic>
        <p:nvPicPr>
          <p:cNvPr id="19" name="Picture 18" descr="Screen Shot 2016-01-24 at 1.43.24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0546" y="2543129"/>
            <a:ext cx="4349353" cy="3375070"/>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21400" y="3614776"/>
            <a:ext cx="2741360" cy="2303423"/>
          </a:xfrm>
          <a:prstGeom prst="rect">
            <a:avLst/>
          </a:prstGeom>
        </p:spPr>
      </p:pic>
    </p:spTree>
    <p:extLst>
      <p:ext uri="{BB962C8B-B14F-4D97-AF65-F5344CB8AC3E}">
        <p14:creationId xmlns:p14="http://schemas.microsoft.com/office/powerpoint/2010/main" val="369330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724230" y="1201911"/>
            <a:ext cx="2160430" cy="246221"/>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1000" dirty="0" smtClean="0"/>
              <a:t>Variable Precipitation/More Extremes </a:t>
            </a:r>
            <a:endParaRPr lang="en-US" sz="1000" dirty="0"/>
          </a:p>
        </p:txBody>
      </p:sp>
      <p:sp>
        <p:nvSpPr>
          <p:cNvPr id="9" name="TextBox 8"/>
          <p:cNvSpPr txBox="1"/>
          <p:nvPr/>
        </p:nvSpPr>
        <p:spPr>
          <a:xfrm>
            <a:off x="512065" y="1256455"/>
            <a:ext cx="1223412" cy="246221"/>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000" dirty="0" smtClean="0"/>
              <a:t>Reduced Air Quality</a:t>
            </a:r>
            <a:endParaRPr lang="en-US" sz="1000" dirty="0"/>
          </a:p>
        </p:txBody>
      </p:sp>
      <p:sp>
        <p:nvSpPr>
          <p:cNvPr id="11" name="TextBox 10"/>
          <p:cNvSpPr txBox="1"/>
          <p:nvPr/>
        </p:nvSpPr>
        <p:spPr>
          <a:xfrm>
            <a:off x="4154686" y="1478751"/>
            <a:ext cx="1174959" cy="400110"/>
          </a:xfrm>
          <a:prstGeom prst="rect">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1000" dirty="0" smtClean="0"/>
              <a:t>Intense Rain Storm</a:t>
            </a:r>
          </a:p>
          <a:p>
            <a:r>
              <a:rPr lang="en-US" sz="1000" dirty="0" smtClean="0"/>
              <a:t>Lighting &amp; Wind </a:t>
            </a:r>
            <a:endParaRPr lang="en-US" sz="1000" dirty="0"/>
          </a:p>
        </p:txBody>
      </p:sp>
      <p:sp>
        <p:nvSpPr>
          <p:cNvPr id="13" name="TextBox 12"/>
          <p:cNvSpPr txBox="1"/>
          <p:nvPr/>
        </p:nvSpPr>
        <p:spPr>
          <a:xfrm>
            <a:off x="1842710" y="1256455"/>
            <a:ext cx="1189811" cy="24622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000" dirty="0" smtClean="0"/>
              <a:t>Heat Waves </a:t>
            </a:r>
            <a:endParaRPr lang="en-US" sz="1000" dirty="0"/>
          </a:p>
        </p:txBody>
      </p:sp>
      <p:sp>
        <p:nvSpPr>
          <p:cNvPr id="23" name="TextBox 22"/>
          <p:cNvSpPr txBox="1"/>
          <p:nvPr/>
        </p:nvSpPr>
        <p:spPr>
          <a:xfrm>
            <a:off x="5379800" y="2461476"/>
            <a:ext cx="2479645" cy="400110"/>
          </a:xfrm>
          <a:prstGeom prst="rect">
            <a:avLst/>
          </a:prstGeom>
          <a:gradFill flip="none" rotWithShape="1">
            <a:gsLst>
              <a:gs pos="34000">
                <a:schemeClr val="accent3">
                  <a:lumMod val="40000"/>
                  <a:lumOff val="60000"/>
                </a:schemeClr>
              </a:gs>
              <a:gs pos="100000">
                <a:srgbClr val="FFFFFF"/>
              </a:gs>
              <a:gs pos="99000">
                <a:schemeClr val="tx2">
                  <a:lumMod val="40000"/>
                  <a:lumOff val="60000"/>
                </a:schemeClr>
              </a:gs>
            </a:gsLst>
            <a:lin ang="0" scaled="1"/>
            <a:tileRect/>
          </a:gradFill>
        </p:spPr>
        <p:txBody>
          <a:bodyPr wrap="square" rtlCol="0">
            <a:spAutoFit/>
          </a:bodyPr>
          <a:lstStyle/>
          <a:p>
            <a:pPr algn="ctr"/>
            <a:r>
              <a:rPr lang="en-US" sz="1000" dirty="0" smtClean="0"/>
              <a:t>Inland and Coastal Flooding</a:t>
            </a:r>
          </a:p>
          <a:p>
            <a:pPr algn="ctr"/>
            <a:endParaRPr lang="en-US" sz="1000" dirty="0"/>
          </a:p>
        </p:txBody>
      </p:sp>
      <p:cxnSp>
        <p:nvCxnSpPr>
          <p:cNvPr id="43" name="Straight Arrow Connector 42"/>
          <p:cNvCxnSpPr/>
          <p:nvPr/>
        </p:nvCxnSpPr>
        <p:spPr>
          <a:xfrm>
            <a:off x="798834" y="605178"/>
            <a:ext cx="0" cy="6512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2352443" y="986417"/>
            <a:ext cx="0" cy="3257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4764687" y="986417"/>
            <a:ext cx="0" cy="2154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5" name="Elbow Connector 124"/>
          <p:cNvCxnSpPr/>
          <p:nvPr/>
        </p:nvCxnSpPr>
        <p:spPr>
          <a:xfrm rot="16200000" flipH="1">
            <a:off x="5235393" y="1926050"/>
            <a:ext cx="565333" cy="505518"/>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grpSp>
        <p:nvGrpSpPr>
          <p:cNvPr id="35" name="Group 34"/>
          <p:cNvGrpSpPr/>
          <p:nvPr/>
        </p:nvGrpSpPr>
        <p:grpSpPr>
          <a:xfrm>
            <a:off x="7057617" y="853440"/>
            <a:ext cx="1319249" cy="594692"/>
            <a:chOff x="7057617" y="853440"/>
            <a:chExt cx="1319249" cy="594692"/>
          </a:xfrm>
        </p:grpSpPr>
        <p:sp>
          <p:nvSpPr>
            <p:cNvPr id="36" name="TextBox 35"/>
            <p:cNvSpPr txBox="1"/>
            <p:nvPr/>
          </p:nvSpPr>
          <p:spPr>
            <a:xfrm>
              <a:off x="7057617" y="1201911"/>
              <a:ext cx="1319249" cy="246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000" dirty="0" smtClean="0"/>
                <a:t>Sea Level Rise</a:t>
              </a:r>
              <a:endParaRPr lang="en-US" sz="1000" dirty="0"/>
            </a:p>
          </p:txBody>
        </p:sp>
        <p:cxnSp>
          <p:nvCxnSpPr>
            <p:cNvPr id="37" name="Straight Arrow Connector 36"/>
            <p:cNvCxnSpPr/>
            <p:nvPr/>
          </p:nvCxnSpPr>
          <p:spPr>
            <a:xfrm>
              <a:off x="7608835" y="853440"/>
              <a:ext cx="0" cy="3372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46" name="Straight Arrow Connector 45"/>
          <p:cNvCxnSpPr/>
          <p:nvPr/>
        </p:nvCxnSpPr>
        <p:spPr>
          <a:xfrm>
            <a:off x="7597040" y="1473559"/>
            <a:ext cx="0" cy="9956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8" name="Picture 37"/>
          <p:cNvPicPr/>
          <p:nvPr/>
        </p:nvPicPr>
        <p:blipFill>
          <a:blip r:embed="rId3" cstate="email">
            <a:extLst>
              <a:ext uri="{28A0092B-C50C-407E-A947-70E740481C1C}">
                <a14:useLocalDpi xmlns:a14="http://schemas.microsoft.com/office/drawing/2010/main"/>
              </a:ext>
            </a:extLst>
          </a:blip>
          <a:srcRect/>
          <a:stretch>
            <a:fillRect/>
          </a:stretch>
        </p:blipFill>
        <p:spPr bwMode="auto">
          <a:xfrm>
            <a:off x="6409497" y="3532896"/>
            <a:ext cx="2375085" cy="2168430"/>
          </a:xfrm>
          <a:prstGeom prst="rect">
            <a:avLst/>
          </a:prstGeom>
          <a:noFill/>
          <a:ln>
            <a:noFill/>
          </a:ln>
        </p:spPr>
      </p:pic>
      <p:pic>
        <p:nvPicPr>
          <p:cNvPr id="51" name="Picture 50"/>
          <p:cNvPicPr>
            <a:picLocks noChangeAspect="1"/>
          </p:cNvPicPr>
          <p:nvPr/>
        </p:nvPicPr>
        <p:blipFill>
          <a:blip r:embed="rId4"/>
          <a:stretch>
            <a:fillRect/>
          </a:stretch>
        </p:blipFill>
        <p:spPr>
          <a:xfrm>
            <a:off x="3587751" y="3532896"/>
            <a:ext cx="2839873" cy="2168430"/>
          </a:xfrm>
          <a:prstGeom prst="rect">
            <a:avLst/>
          </a:prstGeom>
        </p:spPr>
      </p:pic>
      <p:sp>
        <p:nvSpPr>
          <p:cNvPr id="52" name="Cloud 51"/>
          <p:cNvSpPr/>
          <p:nvPr/>
        </p:nvSpPr>
        <p:spPr>
          <a:xfrm>
            <a:off x="304446" y="108235"/>
            <a:ext cx="8808721" cy="914400"/>
          </a:xfrm>
          <a:prstGeom prst="cloud">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Increased Green House Gas Concentration</a:t>
            </a:r>
          </a:p>
          <a:p>
            <a:pPr algn="ctr"/>
            <a:endParaRPr lang="en-US" dirty="0"/>
          </a:p>
        </p:txBody>
      </p:sp>
      <p:sp>
        <p:nvSpPr>
          <p:cNvPr id="53" name="Cloud 52"/>
          <p:cNvSpPr/>
          <p:nvPr/>
        </p:nvSpPr>
        <p:spPr>
          <a:xfrm>
            <a:off x="2174240" y="560500"/>
            <a:ext cx="4751297" cy="501878"/>
          </a:xfrm>
          <a:prstGeom prst="cloud">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Rising Temperatures</a:t>
            </a:r>
            <a:endParaRPr lang="en-US" dirty="0"/>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5514" y="3532896"/>
            <a:ext cx="3254391" cy="2168430"/>
          </a:xfrm>
          <a:prstGeom prst="rect">
            <a:avLst/>
          </a:prstGeom>
        </p:spPr>
      </p:pic>
    </p:spTree>
    <p:extLst>
      <p:ext uri="{BB962C8B-B14F-4D97-AF65-F5344CB8AC3E}">
        <p14:creationId xmlns:p14="http://schemas.microsoft.com/office/powerpoint/2010/main" val="411727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101" y="1548713"/>
            <a:ext cx="4063999" cy="3337270"/>
          </a:xfrm>
          <a:prstGeom prst="rect">
            <a:avLst/>
          </a:prstGeom>
        </p:spPr>
      </p:pic>
      <p:sp>
        <p:nvSpPr>
          <p:cNvPr id="16" name="Title 1"/>
          <p:cNvSpPr txBox="1">
            <a:spLocks/>
          </p:cNvSpPr>
          <p:nvPr/>
        </p:nvSpPr>
        <p:spPr>
          <a:xfrm>
            <a:off x="457200" y="215900"/>
            <a:ext cx="8229600" cy="1600200"/>
          </a:xfrm>
          <a:prstGeom prst="rect">
            <a:avLst/>
          </a:prstGeom>
        </p:spPr>
        <p:txBody>
          <a:bodyPr anchor="ct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400" dirty="0" smtClean="0"/>
              <a:t>Worsening Flooding</a:t>
            </a:r>
            <a:endParaRPr lang="en-US" sz="4400" dirty="0"/>
          </a:p>
        </p:txBody>
      </p:sp>
      <p:sp>
        <p:nvSpPr>
          <p:cNvPr id="17" name="Right Arrow 16"/>
          <p:cNvSpPr/>
          <p:nvPr/>
        </p:nvSpPr>
        <p:spPr>
          <a:xfrm rot="5400000">
            <a:off x="5238891" y="1922242"/>
            <a:ext cx="3201011" cy="2726471"/>
          </a:xfrm>
          <a:prstGeom prst="rightArrow">
            <a:avLst>
              <a:gd name="adj1" fmla="val 50689"/>
              <a:gd name="adj2" fmla="val 49647"/>
            </a:avLst>
          </a:prstGeom>
          <a:gradFill flip="none" rotWithShape="1">
            <a:gsLst>
              <a:gs pos="26000">
                <a:schemeClr val="accent2">
                  <a:lumMod val="60000"/>
                  <a:lumOff val="40000"/>
                </a:schemeClr>
              </a:gs>
              <a:gs pos="86000">
                <a:schemeClr val="accent2"/>
              </a:gs>
            </a:gsLst>
            <a:lin ang="0" scaled="1"/>
            <a:tileRect/>
          </a:gradFill>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18" name="Freeform 17"/>
          <p:cNvSpPr/>
          <p:nvPr/>
        </p:nvSpPr>
        <p:spPr>
          <a:xfrm>
            <a:off x="5702300" y="2003701"/>
            <a:ext cx="2246330" cy="767800"/>
          </a:xfrm>
          <a:custGeom>
            <a:avLst/>
            <a:gdLst>
              <a:gd name="connsiteX0" fmla="*/ 0 w 857264"/>
              <a:gd name="connsiteY0" fmla="*/ 124180 h 745066"/>
              <a:gd name="connsiteX1" fmla="*/ 124180 w 857264"/>
              <a:gd name="connsiteY1" fmla="*/ 0 h 745066"/>
              <a:gd name="connsiteX2" fmla="*/ 733084 w 857264"/>
              <a:gd name="connsiteY2" fmla="*/ 0 h 745066"/>
              <a:gd name="connsiteX3" fmla="*/ 857264 w 857264"/>
              <a:gd name="connsiteY3" fmla="*/ 124180 h 745066"/>
              <a:gd name="connsiteX4" fmla="*/ 857264 w 857264"/>
              <a:gd name="connsiteY4" fmla="*/ 620886 h 745066"/>
              <a:gd name="connsiteX5" fmla="*/ 733084 w 857264"/>
              <a:gd name="connsiteY5" fmla="*/ 745066 h 745066"/>
              <a:gd name="connsiteX6" fmla="*/ 124180 w 857264"/>
              <a:gd name="connsiteY6" fmla="*/ 745066 h 745066"/>
              <a:gd name="connsiteX7" fmla="*/ 0 w 857264"/>
              <a:gd name="connsiteY7" fmla="*/ 620886 h 745066"/>
              <a:gd name="connsiteX8" fmla="*/ 0 w 857264"/>
              <a:gd name="connsiteY8" fmla="*/ 124180 h 74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64" h="745066">
                <a:moveTo>
                  <a:pt x="0" y="124180"/>
                </a:moveTo>
                <a:cubicBezTo>
                  <a:pt x="0" y="55597"/>
                  <a:pt x="55597" y="0"/>
                  <a:pt x="124180" y="0"/>
                </a:cubicBezTo>
                <a:lnTo>
                  <a:pt x="733084" y="0"/>
                </a:lnTo>
                <a:cubicBezTo>
                  <a:pt x="801667" y="0"/>
                  <a:pt x="857264" y="55597"/>
                  <a:pt x="857264" y="124180"/>
                </a:cubicBezTo>
                <a:lnTo>
                  <a:pt x="857264" y="620886"/>
                </a:lnTo>
                <a:cubicBezTo>
                  <a:pt x="857264" y="689469"/>
                  <a:pt x="801667" y="745066"/>
                  <a:pt x="733084" y="745066"/>
                </a:cubicBezTo>
                <a:lnTo>
                  <a:pt x="124180" y="745066"/>
                </a:lnTo>
                <a:cubicBezTo>
                  <a:pt x="55597" y="745066"/>
                  <a:pt x="0" y="689469"/>
                  <a:pt x="0" y="620886"/>
                </a:cubicBezTo>
                <a:lnTo>
                  <a:pt x="0" y="12418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9231" tIns="59231" rIns="59231" bIns="59231" numCol="1" spcCol="1270" anchor="ctr" anchorCtr="0">
            <a:noAutofit/>
          </a:bodyPr>
          <a:lstStyle/>
          <a:p>
            <a:pPr lvl="0" algn="ctr" defTabSz="266700" rtl="0">
              <a:lnSpc>
                <a:spcPct val="90000"/>
              </a:lnSpc>
              <a:spcBef>
                <a:spcPct val="0"/>
              </a:spcBef>
              <a:spcAft>
                <a:spcPct val="35000"/>
              </a:spcAft>
            </a:pPr>
            <a:r>
              <a:rPr lang="en-US" sz="800" kern="1200" dirty="0" smtClean="0"/>
              <a:t>5 to 6”  of rain in   24 hours, </a:t>
            </a:r>
          </a:p>
          <a:p>
            <a:pPr lvl="0" algn="ctr" defTabSz="266700" rtl="0">
              <a:lnSpc>
                <a:spcPct val="90000"/>
              </a:lnSpc>
              <a:spcBef>
                <a:spcPct val="0"/>
              </a:spcBef>
              <a:spcAft>
                <a:spcPct val="35000"/>
              </a:spcAft>
            </a:pPr>
            <a:r>
              <a:rPr lang="en-US" sz="800" kern="1200" dirty="0" smtClean="0"/>
              <a:t>standing water in yards, swales and ditches</a:t>
            </a:r>
            <a:r>
              <a:rPr lang="en-US" sz="800" dirty="0"/>
              <a:t>.</a:t>
            </a:r>
            <a:r>
              <a:rPr lang="en-US" sz="800" kern="1200" dirty="0" smtClean="0"/>
              <a:t>   </a:t>
            </a:r>
            <a:r>
              <a:rPr lang="en-US" sz="800" dirty="0"/>
              <a:t>C</a:t>
            </a:r>
            <a:r>
              <a:rPr lang="en-US" sz="800" kern="1200" dirty="0" smtClean="0"/>
              <a:t>rowns of community roads should remain dry and passable</a:t>
            </a:r>
            <a:r>
              <a:rPr lang="en-US" sz="700" kern="1200" dirty="0" smtClean="0"/>
              <a:t>.</a:t>
            </a:r>
            <a:endParaRPr lang="en-US" sz="700" kern="1200" dirty="0"/>
          </a:p>
        </p:txBody>
      </p:sp>
      <p:sp>
        <p:nvSpPr>
          <p:cNvPr id="19" name="Freeform 18"/>
          <p:cNvSpPr/>
          <p:nvPr/>
        </p:nvSpPr>
        <p:spPr>
          <a:xfrm>
            <a:off x="5702299" y="2908322"/>
            <a:ext cx="2500332" cy="618052"/>
          </a:xfrm>
          <a:custGeom>
            <a:avLst/>
            <a:gdLst>
              <a:gd name="connsiteX0" fmla="*/ 0 w 857264"/>
              <a:gd name="connsiteY0" fmla="*/ 124180 h 745066"/>
              <a:gd name="connsiteX1" fmla="*/ 124180 w 857264"/>
              <a:gd name="connsiteY1" fmla="*/ 0 h 745066"/>
              <a:gd name="connsiteX2" fmla="*/ 733084 w 857264"/>
              <a:gd name="connsiteY2" fmla="*/ 0 h 745066"/>
              <a:gd name="connsiteX3" fmla="*/ 857264 w 857264"/>
              <a:gd name="connsiteY3" fmla="*/ 124180 h 745066"/>
              <a:gd name="connsiteX4" fmla="*/ 857264 w 857264"/>
              <a:gd name="connsiteY4" fmla="*/ 620886 h 745066"/>
              <a:gd name="connsiteX5" fmla="*/ 733084 w 857264"/>
              <a:gd name="connsiteY5" fmla="*/ 745066 h 745066"/>
              <a:gd name="connsiteX6" fmla="*/ 124180 w 857264"/>
              <a:gd name="connsiteY6" fmla="*/ 745066 h 745066"/>
              <a:gd name="connsiteX7" fmla="*/ 0 w 857264"/>
              <a:gd name="connsiteY7" fmla="*/ 620886 h 745066"/>
              <a:gd name="connsiteX8" fmla="*/ 0 w 857264"/>
              <a:gd name="connsiteY8" fmla="*/ 124180 h 74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64" h="745066">
                <a:moveTo>
                  <a:pt x="0" y="124180"/>
                </a:moveTo>
                <a:cubicBezTo>
                  <a:pt x="0" y="55597"/>
                  <a:pt x="55597" y="0"/>
                  <a:pt x="124180" y="0"/>
                </a:cubicBezTo>
                <a:lnTo>
                  <a:pt x="733084" y="0"/>
                </a:lnTo>
                <a:cubicBezTo>
                  <a:pt x="801667" y="0"/>
                  <a:pt x="857264" y="55597"/>
                  <a:pt x="857264" y="124180"/>
                </a:cubicBezTo>
                <a:lnTo>
                  <a:pt x="857264" y="620886"/>
                </a:lnTo>
                <a:cubicBezTo>
                  <a:pt x="857264" y="689469"/>
                  <a:pt x="801667" y="745066"/>
                  <a:pt x="733084" y="745066"/>
                </a:cubicBezTo>
                <a:lnTo>
                  <a:pt x="124180" y="745066"/>
                </a:lnTo>
                <a:cubicBezTo>
                  <a:pt x="55597" y="745066"/>
                  <a:pt x="0" y="689469"/>
                  <a:pt x="0" y="620886"/>
                </a:cubicBezTo>
                <a:lnTo>
                  <a:pt x="0" y="12418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9231" tIns="59231" rIns="59231" bIns="59231" numCol="1" spcCol="1270" anchor="ctr" anchorCtr="0">
            <a:noAutofit/>
          </a:bodyPr>
          <a:lstStyle/>
          <a:p>
            <a:pPr lvl="0" algn="ctr" defTabSz="266700" rtl="0">
              <a:lnSpc>
                <a:spcPct val="90000"/>
              </a:lnSpc>
              <a:spcBef>
                <a:spcPct val="0"/>
              </a:spcBef>
              <a:spcAft>
                <a:spcPct val="35000"/>
              </a:spcAft>
            </a:pPr>
            <a:r>
              <a:rPr lang="en-US" sz="800" kern="1200" dirty="0" smtClean="0"/>
              <a:t>7 to 9” of rain   in  72 hours</a:t>
            </a:r>
            <a:endParaRPr lang="en-US" sz="800" dirty="0" smtClean="0"/>
          </a:p>
          <a:p>
            <a:pPr lvl="0" algn="ctr" defTabSz="266700" rtl="0">
              <a:lnSpc>
                <a:spcPct val="90000"/>
              </a:lnSpc>
              <a:spcBef>
                <a:spcPct val="0"/>
              </a:spcBef>
              <a:spcAft>
                <a:spcPct val="35000"/>
              </a:spcAft>
            </a:pPr>
            <a:r>
              <a:rPr lang="en-US" sz="800" dirty="0" smtClean="0"/>
              <a:t>S</a:t>
            </a:r>
            <a:r>
              <a:rPr lang="en-US" sz="800" kern="1200" dirty="0" smtClean="0"/>
              <a:t>wales, road, lawns and driveways flood as designed , but finished floors of home should remain dry.</a:t>
            </a:r>
            <a:endParaRPr lang="en-US" sz="800" kern="1200" dirty="0"/>
          </a:p>
        </p:txBody>
      </p:sp>
      <p:sp>
        <p:nvSpPr>
          <p:cNvPr id="22" name="Freeform 21"/>
          <p:cNvSpPr/>
          <p:nvPr/>
        </p:nvSpPr>
        <p:spPr>
          <a:xfrm>
            <a:off x="5565061" y="3732135"/>
            <a:ext cx="2637571" cy="776365"/>
          </a:xfrm>
          <a:custGeom>
            <a:avLst/>
            <a:gdLst>
              <a:gd name="connsiteX0" fmla="*/ 0 w 857264"/>
              <a:gd name="connsiteY0" fmla="*/ 124180 h 745066"/>
              <a:gd name="connsiteX1" fmla="*/ 124180 w 857264"/>
              <a:gd name="connsiteY1" fmla="*/ 0 h 745066"/>
              <a:gd name="connsiteX2" fmla="*/ 733084 w 857264"/>
              <a:gd name="connsiteY2" fmla="*/ 0 h 745066"/>
              <a:gd name="connsiteX3" fmla="*/ 857264 w 857264"/>
              <a:gd name="connsiteY3" fmla="*/ 124180 h 745066"/>
              <a:gd name="connsiteX4" fmla="*/ 857264 w 857264"/>
              <a:gd name="connsiteY4" fmla="*/ 620886 h 745066"/>
              <a:gd name="connsiteX5" fmla="*/ 733084 w 857264"/>
              <a:gd name="connsiteY5" fmla="*/ 745066 h 745066"/>
              <a:gd name="connsiteX6" fmla="*/ 124180 w 857264"/>
              <a:gd name="connsiteY6" fmla="*/ 745066 h 745066"/>
              <a:gd name="connsiteX7" fmla="*/ 0 w 857264"/>
              <a:gd name="connsiteY7" fmla="*/ 620886 h 745066"/>
              <a:gd name="connsiteX8" fmla="*/ 0 w 857264"/>
              <a:gd name="connsiteY8" fmla="*/ 124180 h 74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64" h="745066">
                <a:moveTo>
                  <a:pt x="0" y="124180"/>
                </a:moveTo>
                <a:cubicBezTo>
                  <a:pt x="0" y="55597"/>
                  <a:pt x="55597" y="0"/>
                  <a:pt x="124180" y="0"/>
                </a:cubicBezTo>
                <a:lnTo>
                  <a:pt x="733084" y="0"/>
                </a:lnTo>
                <a:cubicBezTo>
                  <a:pt x="801667" y="0"/>
                  <a:pt x="857264" y="55597"/>
                  <a:pt x="857264" y="124180"/>
                </a:cubicBezTo>
                <a:lnTo>
                  <a:pt x="857264" y="620886"/>
                </a:lnTo>
                <a:cubicBezTo>
                  <a:pt x="857264" y="689469"/>
                  <a:pt x="801667" y="745066"/>
                  <a:pt x="733084" y="745066"/>
                </a:cubicBezTo>
                <a:lnTo>
                  <a:pt x="124180" y="745066"/>
                </a:lnTo>
                <a:cubicBezTo>
                  <a:pt x="55597" y="745066"/>
                  <a:pt x="0" y="689469"/>
                  <a:pt x="0" y="620886"/>
                </a:cubicBezTo>
                <a:lnTo>
                  <a:pt x="0" y="12418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9231" tIns="59231" rIns="59231" bIns="59231" numCol="1" spcCol="1270" anchor="ctr" anchorCtr="0">
            <a:noAutofit/>
          </a:bodyPr>
          <a:lstStyle/>
          <a:p>
            <a:pPr lvl="0" algn="ctr" defTabSz="266700" rtl="0">
              <a:lnSpc>
                <a:spcPct val="90000"/>
              </a:lnSpc>
              <a:spcBef>
                <a:spcPct val="0"/>
              </a:spcBef>
              <a:spcAft>
                <a:spcPct val="35000"/>
              </a:spcAft>
            </a:pPr>
            <a:r>
              <a:rPr lang="en-US" sz="900" kern="1200" dirty="0" smtClean="0"/>
              <a:t>15 to 23” or more in a 72 hours </a:t>
            </a:r>
          </a:p>
          <a:p>
            <a:pPr algn="ctr" defTabSz="266700">
              <a:lnSpc>
                <a:spcPct val="90000"/>
              </a:lnSpc>
              <a:spcBef>
                <a:spcPct val="0"/>
              </a:spcBef>
              <a:spcAft>
                <a:spcPct val="35000"/>
              </a:spcAft>
            </a:pPr>
            <a:r>
              <a:rPr lang="en-US" sz="900" dirty="0" smtClean="0"/>
              <a:t>Some businesses may experience finished floor flooding. Some Roads will be flooded.</a:t>
            </a:r>
            <a:endParaRPr lang="en-US" sz="900" dirty="0"/>
          </a:p>
        </p:txBody>
      </p:sp>
      <p:pic>
        <p:nvPicPr>
          <p:cNvPr id="3" name="Picture 2"/>
          <p:cNvPicPr>
            <a:picLocks noChangeAspect="1"/>
          </p:cNvPicPr>
          <p:nvPr/>
        </p:nvPicPr>
        <p:blipFill>
          <a:blip r:embed="rId4"/>
          <a:stretch>
            <a:fillRect/>
          </a:stretch>
        </p:blipFill>
        <p:spPr>
          <a:xfrm>
            <a:off x="457200" y="4942332"/>
            <a:ext cx="3035300" cy="1699768"/>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3492500" y="4942332"/>
            <a:ext cx="2341595" cy="1758388"/>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34095" y="4942332"/>
            <a:ext cx="3060700" cy="1719822"/>
          </a:xfrm>
          <a:prstGeom prst="rect">
            <a:avLst/>
          </a:prstGeom>
        </p:spPr>
      </p:pic>
    </p:spTree>
    <p:extLst>
      <p:ext uri="{BB962C8B-B14F-4D97-AF65-F5344CB8AC3E}">
        <p14:creationId xmlns:p14="http://schemas.microsoft.com/office/powerpoint/2010/main" val="1718920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normAutofit/>
          </a:bodyPr>
          <a:lstStyle/>
          <a:p>
            <a:pPr marL="514350" indent="-514350">
              <a:buAutoNum type="romanUcPeriod"/>
            </a:pPr>
            <a:endParaRPr lang="en-US" dirty="0" smtClean="0">
              <a:solidFill>
                <a:srgbClr val="000000"/>
              </a:solidFill>
            </a:endParaRPr>
          </a:p>
          <a:p>
            <a:pPr marL="514350" indent="-514350">
              <a:buAutoNum type="romanUcPeriod"/>
            </a:pPr>
            <a:r>
              <a:rPr lang="en-US" dirty="0" smtClean="0">
                <a:solidFill>
                  <a:srgbClr val="000000"/>
                </a:solidFill>
              </a:rPr>
              <a:t>Climate Change Basics</a:t>
            </a:r>
          </a:p>
          <a:p>
            <a:pPr marL="514350" indent="-514350">
              <a:buAutoNum type="romanUcPeriod"/>
            </a:pPr>
            <a:endParaRPr lang="en-US" dirty="0" smtClean="0">
              <a:solidFill>
                <a:srgbClr val="000000"/>
              </a:solidFill>
            </a:endParaRPr>
          </a:p>
          <a:p>
            <a:pPr marL="0" indent="0">
              <a:buNone/>
            </a:pPr>
            <a:r>
              <a:rPr lang="en-US" dirty="0" smtClean="0">
                <a:solidFill>
                  <a:srgbClr val="000000"/>
                </a:solidFill>
              </a:rPr>
              <a:t>II. Climate Change and Health</a:t>
            </a:r>
          </a:p>
          <a:p>
            <a:pPr lvl="1"/>
            <a:r>
              <a:rPr lang="en-US" dirty="0" smtClean="0">
                <a:solidFill>
                  <a:srgbClr val="000000"/>
                </a:solidFill>
              </a:rPr>
              <a:t>Poor Air Quality</a:t>
            </a:r>
          </a:p>
          <a:p>
            <a:pPr lvl="1"/>
            <a:r>
              <a:rPr lang="en-US" dirty="0" smtClean="0">
                <a:solidFill>
                  <a:srgbClr val="000000"/>
                </a:solidFill>
              </a:rPr>
              <a:t>Heat Waves</a:t>
            </a:r>
          </a:p>
          <a:p>
            <a:pPr lvl="1"/>
            <a:r>
              <a:rPr lang="en-US" dirty="0" smtClean="0">
                <a:solidFill>
                  <a:srgbClr val="000000"/>
                </a:solidFill>
              </a:rPr>
              <a:t>Flooding Risks</a:t>
            </a:r>
          </a:p>
          <a:p>
            <a:pPr lvl="1"/>
            <a:r>
              <a:rPr lang="en-US" dirty="0" smtClean="0">
                <a:solidFill>
                  <a:srgbClr val="000000"/>
                </a:solidFill>
              </a:rPr>
              <a:t>Dealing with Mold</a:t>
            </a:r>
          </a:p>
          <a:p>
            <a:pPr lvl="1"/>
            <a:r>
              <a:rPr lang="en-US" dirty="0" smtClean="0">
                <a:solidFill>
                  <a:srgbClr val="000000"/>
                </a:solidFill>
              </a:rPr>
              <a:t>Toxic Algae</a:t>
            </a:r>
          </a:p>
          <a:p>
            <a:pPr lvl="1"/>
            <a:r>
              <a:rPr lang="en-US" dirty="0" smtClean="0">
                <a:solidFill>
                  <a:srgbClr val="000000"/>
                </a:solidFill>
              </a:rPr>
              <a:t>Mosquito Illnesses</a:t>
            </a:r>
          </a:p>
          <a:p>
            <a:pPr lvl="1"/>
            <a:r>
              <a:rPr lang="en-US" dirty="0" smtClean="0">
                <a:solidFill>
                  <a:srgbClr val="000000"/>
                </a:solidFill>
              </a:rPr>
              <a:t>Contaminated Water Supply</a:t>
            </a:r>
            <a:endParaRPr lang="en-US" dirty="0">
              <a:solidFill>
                <a:srgbClr val="000000"/>
              </a:solidFill>
            </a:endParaRPr>
          </a:p>
        </p:txBody>
      </p:sp>
    </p:spTree>
    <p:extLst>
      <p:ext uri="{BB962C8B-B14F-4D97-AF65-F5344CB8AC3E}">
        <p14:creationId xmlns:p14="http://schemas.microsoft.com/office/powerpoint/2010/main" val="428539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724230" y="1201911"/>
            <a:ext cx="2160430" cy="246221"/>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1000" dirty="0" smtClean="0"/>
              <a:t>Variable Precipitation/More Extremes </a:t>
            </a:r>
            <a:endParaRPr lang="en-US" sz="1000" dirty="0"/>
          </a:p>
        </p:txBody>
      </p:sp>
      <p:sp>
        <p:nvSpPr>
          <p:cNvPr id="9" name="TextBox 8"/>
          <p:cNvSpPr txBox="1"/>
          <p:nvPr/>
        </p:nvSpPr>
        <p:spPr>
          <a:xfrm>
            <a:off x="512065" y="1256455"/>
            <a:ext cx="1223412" cy="246221"/>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000" dirty="0" smtClean="0"/>
              <a:t>Reduced Air Quality</a:t>
            </a:r>
            <a:endParaRPr lang="en-US" sz="1000" dirty="0"/>
          </a:p>
        </p:txBody>
      </p:sp>
      <p:sp>
        <p:nvSpPr>
          <p:cNvPr id="11" name="TextBox 10"/>
          <p:cNvSpPr txBox="1"/>
          <p:nvPr/>
        </p:nvSpPr>
        <p:spPr>
          <a:xfrm>
            <a:off x="4154686" y="1478751"/>
            <a:ext cx="1174959" cy="400110"/>
          </a:xfrm>
          <a:prstGeom prst="rect">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1000" dirty="0" smtClean="0"/>
              <a:t>Intense Rain Storm</a:t>
            </a:r>
          </a:p>
          <a:p>
            <a:r>
              <a:rPr lang="en-US" sz="1000" dirty="0" smtClean="0"/>
              <a:t>Lighting &amp; Wind </a:t>
            </a:r>
            <a:endParaRPr lang="en-US" sz="1000" dirty="0"/>
          </a:p>
        </p:txBody>
      </p:sp>
      <p:sp>
        <p:nvSpPr>
          <p:cNvPr id="13" name="TextBox 12"/>
          <p:cNvSpPr txBox="1"/>
          <p:nvPr/>
        </p:nvSpPr>
        <p:spPr>
          <a:xfrm>
            <a:off x="1842710" y="1256455"/>
            <a:ext cx="1189811" cy="24622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000" dirty="0" smtClean="0"/>
              <a:t>Heat Waves </a:t>
            </a:r>
            <a:endParaRPr lang="en-US" sz="1000" dirty="0"/>
          </a:p>
        </p:txBody>
      </p:sp>
      <p:sp>
        <p:nvSpPr>
          <p:cNvPr id="14" name="TextBox 13"/>
          <p:cNvSpPr txBox="1"/>
          <p:nvPr/>
        </p:nvSpPr>
        <p:spPr>
          <a:xfrm>
            <a:off x="5405580" y="1476756"/>
            <a:ext cx="1645459" cy="400110"/>
          </a:xfrm>
          <a:prstGeom prst="rect">
            <a:avLst/>
          </a:prstGeom>
          <a:solidFill>
            <a:schemeClr val="tx2">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000" dirty="0" smtClean="0"/>
              <a:t> Stronger Hurricanes with Higher Storm surge</a:t>
            </a:r>
            <a:endParaRPr lang="en-US" sz="1000" dirty="0"/>
          </a:p>
        </p:txBody>
      </p:sp>
      <p:sp>
        <p:nvSpPr>
          <p:cNvPr id="23" name="TextBox 22"/>
          <p:cNvSpPr txBox="1"/>
          <p:nvPr/>
        </p:nvSpPr>
        <p:spPr>
          <a:xfrm>
            <a:off x="5379800" y="2461476"/>
            <a:ext cx="2479645" cy="400110"/>
          </a:xfrm>
          <a:prstGeom prst="rect">
            <a:avLst/>
          </a:prstGeom>
          <a:gradFill flip="none" rotWithShape="1">
            <a:gsLst>
              <a:gs pos="34000">
                <a:schemeClr val="accent3">
                  <a:lumMod val="40000"/>
                  <a:lumOff val="60000"/>
                </a:schemeClr>
              </a:gs>
              <a:gs pos="100000">
                <a:srgbClr val="FFFFFF"/>
              </a:gs>
              <a:gs pos="99000">
                <a:schemeClr val="tx2">
                  <a:lumMod val="40000"/>
                  <a:lumOff val="60000"/>
                </a:schemeClr>
              </a:gs>
            </a:gsLst>
            <a:lin ang="0" scaled="1"/>
            <a:tileRect/>
          </a:gradFill>
        </p:spPr>
        <p:txBody>
          <a:bodyPr wrap="square" rtlCol="0">
            <a:spAutoFit/>
          </a:bodyPr>
          <a:lstStyle/>
          <a:p>
            <a:pPr algn="ctr"/>
            <a:r>
              <a:rPr lang="en-US" sz="1000" dirty="0" smtClean="0"/>
              <a:t>Inland and Coastal Flooding</a:t>
            </a:r>
          </a:p>
          <a:p>
            <a:pPr algn="ctr"/>
            <a:endParaRPr lang="en-US" sz="1000" dirty="0"/>
          </a:p>
        </p:txBody>
      </p:sp>
      <p:cxnSp>
        <p:nvCxnSpPr>
          <p:cNvPr id="43" name="Straight Arrow Connector 42"/>
          <p:cNvCxnSpPr/>
          <p:nvPr/>
        </p:nvCxnSpPr>
        <p:spPr>
          <a:xfrm>
            <a:off x="798834" y="605178"/>
            <a:ext cx="0" cy="6512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1076843" y="986417"/>
            <a:ext cx="0" cy="2942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2352443" y="986417"/>
            <a:ext cx="0" cy="3257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4764687" y="986417"/>
            <a:ext cx="0" cy="2154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5" name="Elbow Connector 124"/>
          <p:cNvCxnSpPr/>
          <p:nvPr/>
        </p:nvCxnSpPr>
        <p:spPr>
          <a:xfrm rot="16200000" flipH="1">
            <a:off x="5235393" y="1926050"/>
            <a:ext cx="565333" cy="505518"/>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6242701" y="1896142"/>
            <a:ext cx="0" cy="5730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Cloud 30"/>
          <p:cNvSpPr/>
          <p:nvPr/>
        </p:nvSpPr>
        <p:spPr>
          <a:xfrm>
            <a:off x="304446" y="108235"/>
            <a:ext cx="8808721" cy="914400"/>
          </a:xfrm>
          <a:prstGeom prst="cloud">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Increased Green House Gas Concentration</a:t>
            </a:r>
          </a:p>
          <a:p>
            <a:pPr algn="ctr"/>
            <a:endParaRPr lang="en-US" dirty="0"/>
          </a:p>
        </p:txBody>
      </p:sp>
      <p:sp>
        <p:nvSpPr>
          <p:cNvPr id="33" name="Cloud 32"/>
          <p:cNvSpPr/>
          <p:nvPr/>
        </p:nvSpPr>
        <p:spPr>
          <a:xfrm>
            <a:off x="2174240" y="560500"/>
            <a:ext cx="4751297" cy="501878"/>
          </a:xfrm>
          <a:prstGeom prst="cloud">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Rising Temperatures</a:t>
            </a:r>
            <a:endParaRPr lang="en-US" dirty="0"/>
          </a:p>
        </p:txBody>
      </p:sp>
      <p:grpSp>
        <p:nvGrpSpPr>
          <p:cNvPr id="34" name="Group 33"/>
          <p:cNvGrpSpPr/>
          <p:nvPr/>
        </p:nvGrpSpPr>
        <p:grpSpPr>
          <a:xfrm>
            <a:off x="7057617" y="975163"/>
            <a:ext cx="1319249" cy="472969"/>
            <a:chOff x="7057617" y="975163"/>
            <a:chExt cx="1319249" cy="472969"/>
          </a:xfrm>
        </p:grpSpPr>
        <p:sp>
          <p:nvSpPr>
            <p:cNvPr id="35" name="TextBox 34"/>
            <p:cNvSpPr txBox="1"/>
            <p:nvPr/>
          </p:nvSpPr>
          <p:spPr>
            <a:xfrm>
              <a:off x="7057617" y="1201911"/>
              <a:ext cx="1319249" cy="246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000" dirty="0" smtClean="0"/>
                <a:t>Sea Level Rise</a:t>
              </a:r>
              <a:endParaRPr lang="en-US" sz="1000" dirty="0"/>
            </a:p>
          </p:txBody>
        </p:sp>
        <p:cxnSp>
          <p:nvCxnSpPr>
            <p:cNvPr id="36" name="Straight Arrow Connector 35"/>
            <p:cNvCxnSpPr/>
            <p:nvPr/>
          </p:nvCxnSpPr>
          <p:spPr>
            <a:xfrm>
              <a:off x="7608835" y="975163"/>
              <a:ext cx="0" cy="2154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37" name="Straight Arrow Connector 36"/>
          <p:cNvCxnSpPr/>
          <p:nvPr/>
        </p:nvCxnSpPr>
        <p:spPr>
          <a:xfrm>
            <a:off x="7597040" y="1473559"/>
            <a:ext cx="0" cy="9956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Elbow Connector 39"/>
          <p:cNvCxnSpPr/>
          <p:nvPr/>
        </p:nvCxnSpPr>
        <p:spPr>
          <a:xfrm rot="10800000" flipV="1">
            <a:off x="6885809" y="1473559"/>
            <a:ext cx="457902" cy="203252"/>
          </a:xfrm>
          <a:prstGeom prst="bentConnector3">
            <a:avLst>
              <a:gd name="adj1" fmla="val 943"/>
            </a:avLst>
          </a:prstGeom>
          <a:ln>
            <a:tailEnd type="arrow"/>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3"/>
          <a:stretch>
            <a:fillRect/>
          </a:stretch>
        </p:blipFill>
        <p:spPr>
          <a:xfrm>
            <a:off x="707793" y="2067836"/>
            <a:ext cx="3161680" cy="1856464"/>
          </a:xfrm>
          <a:prstGeom prst="rect">
            <a:avLst/>
          </a:prstGeom>
        </p:spPr>
      </p:pic>
      <p:pic>
        <p:nvPicPr>
          <p:cNvPr id="5" name="Picture 4"/>
          <p:cNvPicPr>
            <a:picLocks noChangeAspect="1"/>
          </p:cNvPicPr>
          <p:nvPr/>
        </p:nvPicPr>
        <p:blipFill>
          <a:blip r:embed="rId4"/>
          <a:stretch>
            <a:fillRect/>
          </a:stretch>
        </p:blipFill>
        <p:spPr>
          <a:xfrm>
            <a:off x="4828409" y="2984500"/>
            <a:ext cx="4114800" cy="1981200"/>
          </a:xfrm>
          <a:prstGeom prst="rect">
            <a:avLst/>
          </a:prstGeom>
        </p:spPr>
      </p:pic>
      <p:pic>
        <p:nvPicPr>
          <p:cNvPr id="6" name="Picture 5"/>
          <p:cNvPicPr>
            <a:picLocks noChangeAspect="1"/>
          </p:cNvPicPr>
          <p:nvPr/>
        </p:nvPicPr>
        <p:blipFill>
          <a:blip r:embed="rId5"/>
          <a:stretch>
            <a:fillRect/>
          </a:stretch>
        </p:blipFill>
        <p:spPr>
          <a:xfrm>
            <a:off x="707793" y="3975100"/>
            <a:ext cx="3289300" cy="2463800"/>
          </a:xfrm>
          <a:prstGeom prst="rect">
            <a:avLst/>
          </a:prstGeom>
        </p:spPr>
      </p:pic>
    </p:spTree>
    <p:extLst>
      <p:ext uri="{BB962C8B-B14F-4D97-AF65-F5344CB8AC3E}">
        <p14:creationId xmlns:p14="http://schemas.microsoft.com/office/powerpoint/2010/main" val="39291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400" dirty="0" smtClean="0"/>
              <a:t>Flood Conditions</a:t>
            </a:r>
            <a:br>
              <a:rPr lang="en-US" sz="4400" dirty="0" smtClean="0"/>
            </a:br>
            <a:r>
              <a:rPr lang="en-US" sz="4400" dirty="0" smtClean="0"/>
              <a:t> SAFE Response</a:t>
            </a:r>
            <a:endParaRPr lang="en-US" sz="4400" dirty="0"/>
          </a:p>
        </p:txBody>
      </p:sp>
      <p:sp>
        <p:nvSpPr>
          <p:cNvPr id="7" name="Content Placeholder 6"/>
          <p:cNvSpPr>
            <a:spLocks noGrp="1"/>
          </p:cNvSpPr>
          <p:nvPr>
            <p:ph idx="1"/>
          </p:nvPr>
        </p:nvSpPr>
        <p:spPr>
          <a:xfrm>
            <a:off x="342900" y="1600200"/>
            <a:ext cx="4356100" cy="4787900"/>
          </a:xfrm>
        </p:spPr>
        <p:txBody>
          <a:bodyPr>
            <a:normAutofit fontScale="55000" lnSpcReduction="20000"/>
          </a:bodyPr>
          <a:lstStyle/>
          <a:p>
            <a:endParaRPr lang="en-US" sz="1800" dirty="0" smtClean="0">
              <a:solidFill>
                <a:srgbClr val="000000"/>
              </a:solidFill>
            </a:endParaRPr>
          </a:p>
          <a:p>
            <a:endParaRPr lang="en-US" sz="1800" dirty="0">
              <a:solidFill>
                <a:srgbClr val="000000"/>
              </a:solidFill>
            </a:endParaRPr>
          </a:p>
          <a:p>
            <a:r>
              <a:rPr lang="en-US" sz="3300" dirty="0" smtClean="0">
                <a:solidFill>
                  <a:srgbClr val="000000"/>
                </a:solidFill>
              </a:rPr>
              <a:t>Stay Informed –Code Red APP</a:t>
            </a:r>
          </a:p>
          <a:p>
            <a:endParaRPr lang="en-US" sz="2600" dirty="0" smtClean="0">
              <a:solidFill>
                <a:srgbClr val="000000"/>
              </a:solidFill>
            </a:endParaRPr>
          </a:p>
          <a:p>
            <a:r>
              <a:rPr lang="en-US" sz="3300" dirty="0" smtClean="0">
                <a:solidFill>
                  <a:srgbClr val="000000"/>
                </a:solidFill>
              </a:rPr>
              <a:t>Have a Plan - Evacuate </a:t>
            </a:r>
            <a:r>
              <a:rPr lang="en-US" sz="3300" dirty="0">
                <a:solidFill>
                  <a:srgbClr val="000000"/>
                </a:solidFill>
              </a:rPr>
              <a:t>when told! </a:t>
            </a:r>
            <a:endParaRPr lang="en-US" sz="3300" dirty="0" smtClean="0">
              <a:solidFill>
                <a:srgbClr val="000000"/>
              </a:solidFill>
            </a:endParaRPr>
          </a:p>
          <a:p>
            <a:pPr lvl="1"/>
            <a:r>
              <a:rPr lang="en-US" sz="1900" dirty="0" smtClean="0">
                <a:solidFill>
                  <a:srgbClr val="000000"/>
                </a:solidFill>
              </a:rPr>
              <a:t>Sign up for County notification services</a:t>
            </a:r>
          </a:p>
          <a:p>
            <a:pPr lvl="1"/>
            <a:r>
              <a:rPr lang="en-US" sz="1900" dirty="0" smtClean="0">
                <a:solidFill>
                  <a:srgbClr val="000000"/>
                </a:solidFill>
              </a:rPr>
              <a:t>Know where your shelter is and the evacuation route</a:t>
            </a:r>
          </a:p>
          <a:p>
            <a:pPr lvl="1"/>
            <a:r>
              <a:rPr lang="en-US" sz="1900" dirty="0" smtClean="0">
                <a:solidFill>
                  <a:srgbClr val="000000"/>
                </a:solidFill>
              </a:rPr>
              <a:t>Make Plans for Pets, don’t leave them behind.</a:t>
            </a:r>
            <a:endParaRPr lang="en-US" sz="1900" dirty="0">
              <a:solidFill>
                <a:srgbClr val="000000"/>
              </a:solidFill>
            </a:endParaRPr>
          </a:p>
          <a:p>
            <a:endParaRPr lang="en-US" sz="2600" dirty="0" smtClean="0">
              <a:solidFill>
                <a:srgbClr val="000000"/>
              </a:solidFill>
            </a:endParaRPr>
          </a:p>
          <a:p>
            <a:r>
              <a:rPr lang="en-US" sz="3300" dirty="0" smtClean="0">
                <a:solidFill>
                  <a:srgbClr val="000000"/>
                </a:solidFill>
              </a:rPr>
              <a:t>Have an Emergency Kit Prepared</a:t>
            </a:r>
          </a:p>
          <a:p>
            <a:pPr lvl="1"/>
            <a:r>
              <a:rPr lang="en-US" sz="1900" b="1" dirty="0">
                <a:solidFill>
                  <a:srgbClr val="000000"/>
                </a:solidFill>
              </a:rPr>
              <a:t>252.358   Emergency-preparedness prescription medication refills</a:t>
            </a:r>
            <a:r>
              <a:rPr lang="en-US" sz="1900" dirty="0">
                <a:solidFill>
                  <a:srgbClr val="000000"/>
                </a:solidFill>
              </a:rPr>
              <a:t>. </a:t>
            </a:r>
            <a:endParaRPr lang="en-US" sz="1900" dirty="0" smtClean="0">
              <a:solidFill>
                <a:srgbClr val="000000"/>
              </a:solidFill>
            </a:endParaRPr>
          </a:p>
          <a:p>
            <a:pPr lvl="1"/>
            <a:endParaRPr lang="en-US" sz="1900" dirty="0" smtClean="0">
              <a:solidFill>
                <a:srgbClr val="000000"/>
              </a:solidFill>
            </a:endParaRPr>
          </a:p>
          <a:p>
            <a:r>
              <a:rPr lang="en-US" sz="3300" dirty="0" smtClean="0">
                <a:solidFill>
                  <a:srgbClr val="000000"/>
                </a:solidFill>
              </a:rPr>
              <a:t>Communicate with family members and neighbors</a:t>
            </a:r>
          </a:p>
          <a:p>
            <a:endParaRPr lang="en-US" sz="2600" dirty="0" smtClean="0">
              <a:solidFill>
                <a:srgbClr val="000000"/>
              </a:solidFill>
            </a:endParaRPr>
          </a:p>
          <a:p>
            <a:r>
              <a:rPr lang="en-US" sz="3300" dirty="0" smtClean="0">
                <a:solidFill>
                  <a:srgbClr val="000000"/>
                </a:solidFill>
              </a:rPr>
              <a:t>Prepare appropriately for sheltering in place</a:t>
            </a:r>
          </a:p>
          <a:p>
            <a:pPr lvl="1"/>
            <a:r>
              <a:rPr lang="en-US" sz="1900" dirty="0" smtClean="0">
                <a:solidFill>
                  <a:srgbClr val="000000"/>
                </a:solidFill>
              </a:rPr>
              <a:t>Make sure storm drains and gutters are clear of debris</a:t>
            </a:r>
          </a:p>
          <a:p>
            <a:pPr lvl="1"/>
            <a:r>
              <a:rPr lang="en-US" sz="1900" dirty="0" smtClean="0">
                <a:solidFill>
                  <a:srgbClr val="000000"/>
                </a:solidFill>
              </a:rPr>
              <a:t>Use </a:t>
            </a:r>
            <a:r>
              <a:rPr lang="en-US" sz="1900" dirty="0">
                <a:solidFill>
                  <a:srgbClr val="000000"/>
                </a:solidFill>
              </a:rPr>
              <a:t>Floodgates or sandbags to protect </a:t>
            </a:r>
            <a:r>
              <a:rPr lang="en-US" sz="1900" dirty="0" smtClean="0">
                <a:solidFill>
                  <a:srgbClr val="000000"/>
                </a:solidFill>
              </a:rPr>
              <a:t>home</a:t>
            </a:r>
          </a:p>
          <a:p>
            <a:pPr lvl="1"/>
            <a:r>
              <a:rPr lang="en-US" sz="1900" dirty="0" smtClean="0">
                <a:solidFill>
                  <a:srgbClr val="000000"/>
                </a:solidFill>
              </a:rPr>
              <a:t>Stock food, water 1gal per person per day, batteries, communication</a:t>
            </a:r>
            <a:endParaRPr lang="en-US" sz="1900" dirty="0">
              <a:solidFill>
                <a:srgbClr val="000000"/>
              </a:solidFill>
            </a:endParaRPr>
          </a:p>
          <a:p>
            <a:endParaRPr lang="en-US" sz="3200" dirty="0" smtClean="0">
              <a:solidFill>
                <a:srgbClr val="000000"/>
              </a:solidFill>
            </a:endParaRPr>
          </a:p>
        </p:txBody>
      </p:sp>
      <p:sp>
        <p:nvSpPr>
          <p:cNvPr id="4" name="Content Placeholder 4"/>
          <p:cNvSpPr txBox="1">
            <a:spLocks/>
          </p:cNvSpPr>
          <p:nvPr/>
        </p:nvSpPr>
        <p:spPr>
          <a:xfrm>
            <a:off x="4584700" y="1862137"/>
            <a:ext cx="41021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1800" dirty="0" smtClean="0">
                <a:solidFill>
                  <a:srgbClr val="000000"/>
                </a:solidFill>
              </a:rPr>
              <a:t>Stay Out of Flood Waters - MOVE TO HIGHER GROUND!</a:t>
            </a:r>
          </a:p>
          <a:p>
            <a:endParaRPr lang="en-US" sz="1800" dirty="0" smtClean="0">
              <a:solidFill>
                <a:srgbClr val="000000"/>
              </a:solidFill>
            </a:endParaRPr>
          </a:p>
          <a:p>
            <a:pPr lvl="1"/>
            <a:r>
              <a:rPr lang="en-US" dirty="0" smtClean="0">
                <a:solidFill>
                  <a:srgbClr val="000000"/>
                </a:solidFill>
              </a:rPr>
              <a:t>Difficult to gauge depth, </a:t>
            </a:r>
          </a:p>
          <a:p>
            <a:pPr lvl="1"/>
            <a:r>
              <a:rPr lang="en-US" dirty="0" smtClean="0">
                <a:solidFill>
                  <a:srgbClr val="000000"/>
                </a:solidFill>
              </a:rPr>
              <a:t>6 inches of moving water can sweep you off your feet.</a:t>
            </a:r>
          </a:p>
          <a:p>
            <a:pPr lvl="1"/>
            <a:endParaRPr lang="en-US" dirty="0" smtClean="0">
              <a:solidFill>
                <a:srgbClr val="000000"/>
              </a:solidFill>
            </a:endParaRPr>
          </a:p>
          <a:p>
            <a:pPr lvl="1"/>
            <a:r>
              <a:rPr lang="en-US" dirty="0" smtClean="0">
                <a:solidFill>
                  <a:srgbClr val="000000"/>
                </a:solidFill>
              </a:rPr>
              <a:t>Don’t push a stalled car!!</a:t>
            </a:r>
          </a:p>
          <a:p>
            <a:pPr lvl="1"/>
            <a:endParaRPr lang="en-US" dirty="0" smtClean="0">
              <a:solidFill>
                <a:srgbClr val="000000"/>
              </a:solidFill>
            </a:endParaRPr>
          </a:p>
          <a:p>
            <a:pPr lvl="1"/>
            <a:r>
              <a:rPr lang="en-US" dirty="0" smtClean="0">
                <a:solidFill>
                  <a:srgbClr val="000000"/>
                </a:solidFill>
              </a:rPr>
              <a:t>Conceal objects resulting entanglement or injury </a:t>
            </a:r>
          </a:p>
          <a:p>
            <a:pPr lvl="1"/>
            <a:endParaRPr lang="en-US" dirty="0" smtClean="0">
              <a:solidFill>
                <a:srgbClr val="000000"/>
              </a:solidFill>
            </a:endParaRPr>
          </a:p>
          <a:p>
            <a:pPr lvl="1"/>
            <a:r>
              <a:rPr lang="en-US" dirty="0" smtClean="0">
                <a:solidFill>
                  <a:srgbClr val="000000"/>
                </a:solidFill>
              </a:rPr>
              <a:t>Downed electric cables cause electrocution</a:t>
            </a:r>
          </a:p>
          <a:p>
            <a:endParaRPr lang="en-US" sz="1800" dirty="0" smtClean="0">
              <a:solidFill>
                <a:srgbClr val="000000"/>
              </a:solidFill>
            </a:endParaRPr>
          </a:p>
        </p:txBody>
      </p:sp>
    </p:spTree>
    <p:extLst>
      <p:ext uri="{BB962C8B-B14F-4D97-AF65-F5344CB8AC3E}">
        <p14:creationId xmlns:p14="http://schemas.microsoft.com/office/powerpoint/2010/main" val="29934435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800" dirty="0" smtClean="0"/>
              <a:t>Contaminated Flood Water</a:t>
            </a:r>
            <a:endParaRPr lang="en-US" sz="4800" dirty="0"/>
          </a:p>
        </p:txBody>
      </p:sp>
      <p:sp>
        <p:nvSpPr>
          <p:cNvPr id="7" name="Content Placeholder 6"/>
          <p:cNvSpPr>
            <a:spLocks noGrp="1"/>
          </p:cNvSpPr>
          <p:nvPr>
            <p:ph idx="4294967295"/>
          </p:nvPr>
        </p:nvSpPr>
        <p:spPr>
          <a:xfrm>
            <a:off x="6256336" y="1049776"/>
            <a:ext cx="2671763" cy="1985566"/>
          </a:xfrm>
        </p:spPr>
        <p:txBody>
          <a:bodyPr>
            <a:noAutofit/>
          </a:bodyPr>
          <a:lstStyle/>
          <a:p>
            <a:pPr marL="0" indent="0">
              <a:buNone/>
            </a:pPr>
            <a:endParaRPr lang="en-US" dirty="0">
              <a:solidFill>
                <a:srgbClr val="000000"/>
              </a:solidFill>
            </a:endParaRPr>
          </a:p>
          <a:p>
            <a:r>
              <a:rPr lang="en-US" dirty="0" smtClean="0">
                <a:solidFill>
                  <a:srgbClr val="000000"/>
                </a:solidFill>
              </a:rPr>
              <a:t>Toxic Chemicals </a:t>
            </a:r>
          </a:p>
          <a:p>
            <a:endParaRPr lang="en-US" dirty="0" smtClean="0">
              <a:solidFill>
                <a:srgbClr val="000000"/>
              </a:solidFill>
            </a:endParaRPr>
          </a:p>
          <a:p>
            <a:r>
              <a:rPr lang="en-US" dirty="0" smtClean="0">
                <a:solidFill>
                  <a:srgbClr val="000000"/>
                </a:solidFill>
              </a:rPr>
              <a:t>Raw Sewage</a:t>
            </a:r>
          </a:p>
          <a:p>
            <a:pPr marL="0" indent="0">
              <a:buNone/>
            </a:pPr>
            <a:r>
              <a:rPr lang="en-US" sz="1800" dirty="0" smtClean="0">
                <a:solidFill>
                  <a:srgbClr val="000000"/>
                </a:solidFill>
              </a:rPr>
              <a:t> </a:t>
            </a:r>
            <a:endParaRPr lang="en-US" sz="4000" dirty="0" smtClean="0">
              <a:solidFill>
                <a:srgbClr val="000000"/>
              </a:solidFill>
            </a:endParaRPr>
          </a:p>
          <a:p>
            <a:r>
              <a:rPr lang="en-US" dirty="0" smtClean="0">
                <a:solidFill>
                  <a:srgbClr val="000000"/>
                </a:solidFill>
              </a:rPr>
              <a:t>Bacteria </a:t>
            </a:r>
          </a:p>
        </p:txBody>
      </p:sp>
      <p:pic>
        <p:nvPicPr>
          <p:cNvPr id="5" name="Picture 4"/>
          <p:cNvPicPr>
            <a:picLocks noChangeAspect="1"/>
          </p:cNvPicPr>
          <p:nvPr/>
        </p:nvPicPr>
        <p:blipFill>
          <a:blip r:embed="rId3"/>
          <a:stretch>
            <a:fillRect/>
          </a:stretch>
        </p:blipFill>
        <p:spPr>
          <a:xfrm>
            <a:off x="800788" y="1248788"/>
            <a:ext cx="3466412" cy="1998266"/>
          </a:xfrm>
          <a:prstGeom prst="rect">
            <a:avLst/>
          </a:prstGeom>
        </p:spPr>
      </p:pic>
      <p:pic>
        <p:nvPicPr>
          <p:cNvPr id="6" name="Picture 5"/>
          <p:cNvPicPr>
            <a:picLocks noChangeAspect="1"/>
          </p:cNvPicPr>
          <p:nvPr/>
        </p:nvPicPr>
        <p:blipFill>
          <a:blip r:embed="rId4"/>
          <a:stretch>
            <a:fillRect/>
          </a:stretch>
        </p:blipFill>
        <p:spPr>
          <a:xfrm>
            <a:off x="2527303" y="2340650"/>
            <a:ext cx="3140562" cy="1904118"/>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00676" y="3378503"/>
            <a:ext cx="3044290" cy="1981367"/>
          </a:xfrm>
          <a:prstGeom prst="rect">
            <a:avLst/>
          </a:prstGeom>
        </p:spPr>
      </p:pic>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66264" y="4244768"/>
            <a:ext cx="3209435" cy="2140815"/>
          </a:xfrm>
          <a:prstGeom prst="rect">
            <a:avLst/>
          </a:prstGeom>
        </p:spPr>
      </p:pic>
      <p:sp>
        <p:nvSpPr>
          <p:cNvPr id="10" name="Up Arrow Callout 9"/>
          <p:cNvSpPr/>
          <p:nvPr/>
        </p:nvSpPr>
        <p:spPr>
          <a:xfrm>
            <a:off x="1033211" y="3873500"/>
            <a:ext cx="2467465" cy="2705100"/>
          </a:xfrm>
          <a:prstGeom prst="upArrowCallout">
            <a:avLst>
              <a:gd name="adj1" fmla="val 25000"/>
              <a:gd name="adj2" fmla="val 25000"/>
              <a:gd name="adj3" fmla="val 25000"/>
              <a:gd name="adj4" fmla="val 69202"/>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smtClean="0"/>
          </a:p>
          <a:p>
            <a:pPr algn="ctr"/>
            <a:endParaRPr lang="en-US" sz="1400" b="1" dirty="0"/>
          </a:p>
          <a:p>
            <a:pPr algn="ctr"/>
            <a:r>
              <a:rPr lang="en-US" sz="1400" b="1" dirty="0" smtClean="0"/>
              <a:t>Health </a:t>
            </a:r>
            <a:r>
              <a:rPr lang="en-US" sz="1400" b="1" dirty="0"/>
              <a:t>Impacts</a:t>
            </a:r>
          </a:p>
          <a:p>
            <a:pPr algn="ctr"/>
            <a:endParaRPr lang="en-US" sz="1400" b="1" dirty="0"/>
          </a:p>
          <a:p>
            <a:r>
              <a:rPr lang="en-US" sz="1400" dirty="0"/>
              <a:t>Respiratory Problems</a:t>
            </a:r>
          </a:p>
          <a:p>
            <a:r>
              <a:rPr lang="en-US" sz="1400" dirty="0"/>
              <a:t>Skin Irritations</a:t>
            </a:r>
          </a:p>
          <a:p>
            <a:r>
              <a:rPr lang="en-US" sz="1400" dirty="0"/>
              <a:t>Wound Infections</a:t>
            </a:r>
          </a:p>
          <a:p>
            <a:r>
              <a:rPr lang="en-US" sz="1400" dirty="0"/>
              <a:t>Headaches</a:t>
            </a:r>
          </a:p>
          <a:p>
            <a:r>
              <a:rPr lang="en-US" sz="1400" dirty="0"/>
              <a:t>Legionnaires </a:t>
            </a:r>
          </a:p>
          <a:p>
            <a:endParaRPr lang="en-US" dirty="0"/>
          </a:p>
          <a:p>
            <a:endParaRPr lang="en-US" dirty="0"/>
          </a:p>
          <a:p>
            <a:endParaRPr lang="en-US" sz="1100" dirty="0"/>
          </a:p>
        </p:txBody>
      </p:sp>
    </p:spTree>
    <p:extLst>
      <p:ext uri="{BB962C8B-B14F-4D97-AF65-F5344CB8AC3E}">
        <p14:creationId xmlns:p14="http://schemas.microsoft.com/office/powerpoint/2010/main" val="255179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anim calcmode="lin" valueType="num">
                                      <p:cBhvr additive="base">
                                        <p:cTn id="1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 calcmode="lin" valueType="num">
                                      <p:cBhvr additive="base">
                                        <p:cTn id="2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400" dirty="0" smtClean="0"/>
              <a:t>Contaminated Flood Waters</a:t>
            </a:r>
            <a:br>
              <a:rPr lang="en-US" sz="4400" dirty="0" smtClean="0"/>
            </a:br>
            <a:r>
              <a:rPr lang="en-US" sz="4400" dirty="0" smtClean="0"/>
              <a:t>Preventive Measures</a:t>
            </a:r>
            <a:endParaRPr lang="en-US" sz="4400" dirty="0"/>
          </a:p>
        </p:txBody>
      </p:sp>
      <p:sp>
        <p:nvSpPr>
          <p:cNvPr id="8" name="Content Placeholder 7"/>
          <p:cNvSpPr>
            <a:spLocks noGrp="1"/>
          </p:cNvSpPr>
          <p:nvPr>
            <p:ph idx="1"/>
          </p:nvPr>
        </p:nvSpPr>
        <p:spPr>
          <a:xfrm>
            <a:off x="457200" y="1752600"/>
            <a:ext cx="8229600" cy="4525963"/>
          </a:xfrm>
        </p:spPr>
        <p:txBody>
          <a:bodyPr>
            <a:normAutofit fontScale="92500" lnSpcReduction="20000"/>
          </a:bodyPr>
          <a:lstStyle/>
          <a:p>
            <a:r>
              <a:rPr lang="en-US" dirty="0" smtClean="0">
                <a:solidFill>
                  <a:srgbClr val="000000"/>
                </a:solidFill>
              </a:rPr>
              <a:t>Be Cautious. What is in the water ? </a:t>
            </a:r>
            <a:r>
              <a:rPr lang="en-US" dirty="0">
                <a:solidFill>
                  <a:srgbClr val="000000"/>
                </a:solidFill>
              </a:rPr>
              <a:t>Animals ? Do not let children play or splash in puddles.</a:t>
            </a:r>
            <a:endParaRPr lang="en-US" dirty="0" smtClean="0">
              <a:solidFill>
                <a:srgbClr val="000000"/>
              </a:solidFill>
            </a:endParaRPr>
          </a:p>
          <a:p>
            <a:endParaRPr lang="en-US" dirty="0" smtClean="0">
              <a:solidFill>
                <a:srgbClr val="000000"/>
              </a:solidFill>
            </a:endParaRPr>
          </a:p>
          <a:p>
            <a:r>
              <a:rPr lang="en-US" dirty="0" smtClean="0">
                <a:solidFill>
                  <a:srgbClr val="000000"/>
                </a:solidFill>
              </a:rPr>
              <a:t>Avoid contact with flood waters. Use waterproof boots, gloves and mask. </a:t>
            </a:r>
          </a:p>
          <a:p>
            <a:endParaRPr lang="en-US" dirty="0" smtClean="0">
              <a:solidFill>
                <a:srgbClr val="000000"/>
              </a:solidFill>
            </a:endParaRPr>
          </a:p>
          <a:p>
            <a:r>
              <a:rPr lang="en-US" dirty="0" smtClean="0">
                <a:solidFill>
                  <a:srgbClr val="000000"/>
                </a:solidFill>
              </a:rPr>
              <a:t>Avoid inhaling evaporating chemicals </a:t>
            </a:r>
          </a:p>
          <a:p>
            <a:endParaRPr lang="en-US" dirty="0">
              <a:solidFill>
                <a:srgbClr val="000000"/>
              </a:solidFill>
            </a:endParaRPr>
          </a:p>
          <a:p>
            <a:r>
              <a:rPr lang="en-US" dirty="0" smtClean="0">
                <a:solidFill>
                  <a:srgbClr val="000000"/>
                </a:solidFill>
              </a:rPr>
              <a:t>Disinfect cleanable surfaces with a solution of 1 ½  cups bleach to 1 gallon of water.</a:t>
            </a:r>
          </a:p>
          <a:p>
            <a:endParaRPr lang="en-US" dirty="0" smtClean="0">
              <a:solidFill>
                <a:srgbClr val="000000"/>
              </a:solidFill>
            </a:endParaRPr>
          </a:p>
          <a:p>
            <a:r>
              <a:rPr lang="en-US" dirty="0" smtClean="0">
                <a:solidFill>
                  <a:srgbClr val="000000"/>
                </a:solidFill>
              </a:rPr>
              <a:t>Throw out ALL food items that touched flood water, except can goods in good condition. Disinfect the cans before opening</a:t>
            </a:r>
          </a:p>
          <a:p>
            <a:endParaRPr lang="en-US" dirty="0">
              <a:solidFill>
                <a:srgbClr val="000000"/>
              </a:solidFill>
            </a:endParaRPr>
          </a:p>
        </p:txBody>
      </p:sp>
    </p:spTree>
    <p:extLst>
      <p:ext uri="{BB962C8B-B14F-4D97-AF65-F5344CB8AC3E}">
        <p14:creationId xmlns:p14="http://schemas.microsoft.com/office/powerpoint/2010/main" val="41825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linds(horizontal)">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blinds(horizontal)">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animEffect transition="in" filter="blinds(horizontal)">
                                      <p:cBhvr>
                                        <p:cTn id="17" dur="500"/>
                                        <p:tgtEl>
                                          <p:spTgt spid="8">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xEl>
                                              <p:pRg st="8" end="8"/>
                                            </p:txEl>
                                          </p:spTgt>
                                        </p:tgtEl>
                                        <p:attrNameLst>
                                          <p:attrName>style.visibility</p:attrName>
                                        </p:attrNameLst>
                                      </p:cBhvr>
                                      <p:to>
                                        <p:strVal val="visible"/>
                                      </p:to>
                                    </p:set>
                                    <p:animEffect transition="in" filter="blinds(horizontal)">
                                      <p:cBhvr>
                                        <p:cTn id="2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724230" y="1201911"/>
            <a:ext cx="2160430" cy="246221"/>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1000" dirty="0" smtClean="0"/>
              <a:t>Variable Precipitation/More Extremes </a:t>
            </a:r>
            <a:endParaRPr lang="en-US" sz="1000" dirty="0"/>
          </a:p>
        </p:txBody>
      </p:sp>
      <p:sp>
        <p:nvSpPr>
          <p:cNvPr id="9" name="TextBox 8"/>
          <p:cNvSpPr txBox="1"/>
          <p:nvPr/>
        </p:nvSpPr>
        <p:spPr>
          <a:xfrm>
            <a:off x="512065" y="1256455"/>
            <a:ext cx="1223412" cy="246221"/>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000" dirty="0" smtClean="0"/>
              <a:t>Reduced Air Quality</a:t>
            </a:r>
            <a:endParaRPr lang="en-US" sz="1000" dirty="0"/>
          </a:p>
        </p:txBody>
      </p:sp>
      <p:sp>
        <p:nvSpPr>
          <p:cNvPr id="11" name="TextBox 10"/>
          <p:cNvSpPr txBox="1"/>
          <p:nvPr/>
        </p:nvSpPr>
        <p:spPr>
          <a:xfrm>
            <a:off x="4154686" y="1478751"/>
            <a:ext cx="1174959" cy="400110"/>
          </a:xfrm>
          <a:prstGeom prst="rect">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1000" dirty="0" smtClean="0"/>
              <a:t>Intense Rain Storm</a:t>
            </a:r>
          </a:p>
          <a:p>
            <a:r>
              <a:rPr lang="en-US" sz="1000" dirty="0" smtClean="0"/>
              <a:t>Lighting &amp; Wind </a:t>
            </a:r>
            <a:endParaRPr lang="en-US" sz="1000" dirty="0"/>
          </a:p>
        </p:txBody>
      </p:sp>
      <p:sp>
        <p:nvSpPr>
          <p:cNvPr id="13" name="TextBox 12"/>
          <p:cNvSpPr txBox="1"/>
          <p:nvPr/>
        </p:nvSpPr>
        <p:spPr>
          <a:xfrm>
            <a:off x="1842710" y="1256455"/>
            <a:ext cx="1189811" cy="24622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000" dirty="0" smtClean="0"/>
              <a:t>Heat Waves </a:t>
            </a:r>
            <a:endParaRPr lang="en-US" sz="1000" dirty="0"/>
          </a:p>
        </p:txBody>
      </p:sp>
      <p:sp>
        <p:nvSpPr>
          <p:cNvPr id="30" name="TextBox 29"/>
          <p:cNvSpPr txBox="1"/>
          <p:nvPr/>
        </p:nvSpPr>
        <p:spPr>
          <a:xfrm>
            <a:off x="798834" y="2452228"/>
            <a:ext cx="1043876" cy="4001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000" dirty="0" smtClean="0"/>
              <a:t>Increased Pollen</a:t>
            </a:r>
          </a:p>
          <a:p>
            <a:endParaRPr lang="en-US" sz="1000" dirty="0"/>
          </a:p>
        </p:txBody>
      </p:sp>
      <p:sp>
        <p:nvSpPr>
          <p:cNvPr id="32" name="TextBox 31"/>
          <p:cNvSpPr txBox="1"/>
          <p:nvPr/>
        </p:nvSpPr>
        <p:spPr>
          <a:xfrm>
            <a:off x="4470415" y="2451912"/>
            <a:ext cx="889925" cy="400110"/>
          </a:xfrm>
          <a:prstGeom prst="rect">
            <a:avLst/>
          </a:prstGeom>
          <a:solidFill>
            <a:schemeClr val="tx2">
              <a:lumMod val="40000"/>
              <a:lumOff val="60000"/>
            </a:schemeClr>
          </a:solidFill>
        </p:spPr>
        <p:txBody>
          <a:bodyPr wrap="none" rtlCol="0">
            <a:spAutoFit/>
          </a:bodyPr>
          <a:lstStyle/>
          <a:p>
            <a:r>
              <a:rPr lang="en-US" sz="1000" dirty="0" smtClean="0"/>
              <a:t>Algae Blooms</a:t>
            </a:r>
          </a:p>
          <a:p>
            <a:endParaRPr lang="en-US" sz="1000" dirty="0"/>
          </a:p>
        </p:txBody>
      </p:sp>
      <p:cxnSp>
        <p:nvCxnSpPr>
          <p:cNvPr id="43" name="Straight Arrow Connector 42"/>
          <p:cNvCxnSpPr/>
          <p:nvPr/>
        </p:nvCxnSpPr>
        <p:spPr>
          <a:xfrm>
            <a:off x="798834" y="605178"/>
            <a:ext cx="0" cy="6512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2352443" y="1478751"/>
            <a:ext cx="0" cy="2942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2352443" y="986417"/>
            <a:ext cx="0" cy="3257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4764687" y="986417"/>
            <a:ext cx="0" cy="2154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1" name="Elbow Connector 170"/>
          <p:cNvCxnSpPr/>
          <p:nvPr/>
        </p:nvCxnSpPr>
        <p:spPr>
          <a:xfrm rot="10800000" flipV="1">
            <a:off x="1320772" y="1722291"/>
            <a:ext cx="2833914" cy="682322"/>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 name="Straight Arrow Connector 2"/>
          <p:cNvCxnSpPr>
            <a:endCxn id="32" idx="0"/>
          </p:cNvCxnSpPr>
          <p:nvPr/>
        </p:nvCxnSpPr>
        <p:spPr>
          <a:xfrm>
            <a:off x="4915378" y="1878861"/>
            <a:ext cx="0" cy="5730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Cloud 27"/>
          <p:cNvSpPr/>
          <p:nvPr/>
        </p:nvSpPr>
        <p:spPr>
          <a:xfrm>
            <a:off x="304446" y="108235"/>
            <a:ext cx="8808721" cy="914400"/>
          </a:xfrm>
          <a:prstGeom prst="cloud">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Increased Green House Gas Concentration</a:t>
            </a:r>
          </a:p>
          <a:p>
            <a:pPr algn="ctr"/>
            <a:endParaRPr lang="en-US" dirty="0"/>
          </a:p>
        </p:txBody>
      </p:sp>
      <p:sp>
        <p:nvSpPr>
          <p:cNvPr id="29" name="Cloud 28"/>
          <p:cNvSpPr/>
          <p:nvPr/>
        </p:nvSpPr>
        <p:spPr>
          <a:xfrm>
            <a:off x="2174240" y="560500"/>
            <a:ext cx="4751297" cy="501878"/>
          </a:xfrm>
          <a:prstGeom prst="cloud">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Rising Temperatures</a:t>
            </a:r>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2065" y="2958450"/>
            <a:ext cx="1763157" cy="1169050"/>
          </a:xfrm>
          <a:prstGeom prst="rect">
            <a:avLst/>
          </a:prstGeom>
        </p:spPr>
      </p:pic>
      <p:pic>
        <p:nvPicPr>
          <p:cNvPr id="5" name="Picture 4"/>
          <p:cNvPicPr>
            <a:picLocks noChangeAspect="1"/>
          </p:cNvPicPr>
          <p:nvPr/>
        </p:nvPicPr>
        <p:blipFill>
          <a:blip r:embed="rId4"/>
          <a:stretch>
            <a:fillRect/>
          </a:stretch>
        </p:blipFill>
        <p:spPr>
          <a:xfrm>
            <a:off x="2736865" y="2958450"/>
            <a:ext cx="3467100" cy="2336800"/>
          </a:xfrm>
          <a:prstGeom prst="rect">
            <a:avLst/>
          </a:prstGeom>
        </p:spPr>
      </p:pic>
    </p:spTree>
    <p:extLst>
      <p:ext uri="{BB962C8B-B14F-4D97-AF65-F5344CB8AC3E}">
        <p14:creationId xmlns:p14="http://schemas.microsoft.com/office/powerpoint/2010/main" val="4790638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77293"/>
                </a:solidFill>
              </a:rPr>
              <a:t> Toxic Algae Blooms</a:t>
            </a:r>
            <a:endParaRPr lang="en-US" dirty="0">
              <a:solidFill>
                <a:srgbClr val="577293"/>
              </a:solidFill>
            </a:endParaRPr>
          </a:p>
        </p:txBody>
      </p:sp>
      <p:sp>
        <p:nvSpPr>
          <p:cNvPr id="8" name="Content Placeholder 2"/>
          <p:cNvSpPr txBox="1">
            <a:spLocks/>
          </p:cNvSpPr>
          <p:nvPr/>
        </p:nvSpPr>
        <p:spPr>
          <a:xfrm>
            <a:off x="694266" y="1913870"/>
            <a:ext cx="4559300" cy="452503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8000" dirty="0" smtClean="0">
                <a:solidFill>
                  <a:srgbClr val="000000"/>
                </a:solidFill>
              </a:rPr>
              <a:t>Most algae is not harmful, but “blue-green” algae or or red tide produce toxins.</a:t>
            </a:r>
          </a:p>
          <a:p>
            <a:endParaRPr lang="en-US" sz="8000" dirty="0" smtClean="0">
              <a:solidFill>
                <a:srgbClr val="000000"/>
              </a:solidFill>
            </a:endParaRPr>
          </a:p>
          <a:p>
            <a:r>
              <a:rPr lang="en-US" sz="8000" dirty="0" smtClean="0">
                <a:solidFill>
                  <a:srgbClr val="000000"/>
                </a:solidFill>
              </a:rPr>
              <a:t>You can’t see or smell the difference between good and bad algae, it must be tested in a lab. </a:t>
            </a:r>
          </a:p>
          <a:p>
            <a:endParaRPr lang="en-US" sz="8000" dirty="0">
              <a:solidFill>
                <a:srgbClr val="000000"/>
              </a:solidFill>
            </a:endParaRPr>
          </a:p>
          <a:p>
            <a:r>
              <a:rPr lang="en-US" sz="8000" dirty="0">
                <a:solidFill>
                  <a:srgbClr val="000000"/>
                </a:solidFill>
              </a:rPr>
              <a:t>E</a:t>
            </a:r>
            <a:r>
              <a:rPr lang="en-US" sz="8000" dirty="0" smtClean="0">
                <a:solidFill>
                  <a:srgbClr val="000000"/>
                </a:solidFill>
              </a:rPr>
              <a:t>ating fish, </a:t>
            </a:r>
            <a:r>
              <a:rPr lang="en-US" sz="8000" dirty="0">
                <a:solidFill>
                  <a:srgbClr val="000000"/>
                </a:solidFill>
              </a:rPr>
              <a:t>drinking </a:t>
            </a:r>
            <a:r>
              <a:rPr lang="en-US" sz="8000" dirty="0" smtClean="0">
                <a:solidFill>
                  <a:srgbClr val="000000"/>
                </a:solidFill>
              </a:rPr>
              <a:t>water or breathing it can make you sick.</a:t>
            </a:r>
            <a:endParaRPr lang="en-US" sz="8000" dirty="0">
              <a:solidFill>
                <a:srgbClr val="000000"/>
              </a:solidFill>
            </a:endParaRPr>
          </a:p>
          <a:p>
            <a:pPr lvl="1"/>
            <a:endParaRPr lang="en-US" sz="6000" dirty="0" smtClean="0">
              <a:solidFill>
                <a:srgbClr val="000000"/>
              </a:solidFill>
            </a:endParaRPr>
          </a:p>
          <a:p>
            <a:r>
              <a:rPr lang="en-US" sz="6800" dirty="0" smtClean="0">
                <a:solidFill>
                  <a:srgbClr val="000000"/>
                </a:solidFill>
              </a:rPr>
              <a:t>Don’t swim, play or fish in water with algae. Keep pets away from it.</a:t>
            </a:r>
            <a:endParaRPr lang="en-US" sz="6800" dirty="0">
              <a:solidFill>
                <a:srgbClr val="000000"/>
              </a:solidFill>
            </a:endParaRPr>
          </a:p>
          <a:p>
            <a:endParaRPr lang="en-US" sz="2900" dirty="0" smtClean="0">
              <a:solidFill>
                <a:srgbClr val="000000"/>
              </a:solidFill>
            </a:endParaRPr>
          </a:p>
          <a:p>
            <a:endParaRPr lang="en-US" sz="2900" dirty="0" smtClean="0">
              <a:solidFill>
                <a:srgbClr val="000000"/>
              </a:solidFill>
            </a:endParaRPr>
          </a:p>
          <a:p>
            <a:pPr marL="0" indent="0">
              <a:buNone/>
            </a:pPr>
            <a:endParaRPr lang="en-US" sz="2900" dirty="0" smtClean="0">
              <a:solidFill>
                <a:srgbClr val="000000"/>
              </a:solidFill>
            </a:endParaRPr>
          </a:p>
          <a:p>
            <a:endParaRPr lang="en-US" sz="2000" dirty="0" smtClean="0">
              <a:solidFill>
                <a:srgbClr val="000000"/>
              </a:solidFill>
            </a:endParaRPr>
          </a:p>
          <a:p>
            <a:endParaRPr lang="en-US" sz="2000" dirty="0" smtClean="0">
              <a:solidFill>
                <a:srgbClr val="000000"/>
              </a:solidFill>
            </a:endParaRPr>
          </a:p>
          <a:p>
            <a:endParaRPr lang="en-US" sz="2000" dirty="0" smtClean="0">
              <a:solidFill>
                <a:srgbClr val="000000"/>
              </a:solidFill>
            </a:endParaRPr>
          </a:p>
          <a:p>
            <a:endParaRPr lang="en-US" sz="2000" dirty="0" smtClean="0">
              <a:solidFill>
                <a:srgbClr val="000000"/>
              </a:solidFill>
            </a:endParaRPr>
          </a:p>
          <a:p>
            <a:endParaRPr lang="en-US" sz="2000" dirty="0" smtClean="0">
              <a:solidFill>
                <a:srgbClr val="000000"/>
              </a:solidFill>
            </a:endParaRPr>
          </a:p>
          <a:p>
            <a:endParaRPr lang="en-US" sz="2000" dirty="0" smtClean="0">
              <a:solidFill>
                <a:srgbClr val="000000"/>
              </a:solidFill>
            </a:endParaRPr>
          </a:p>
          <a:p>
            <a:endParaRPr lang="en-US" sz="2000" dirty="0" smtClean="0">
              <a:solidFill>
                <a:srgbClr val="000000"/>
              </a:solidFill>
            </a:endParaRPr>
          </a:p>
        </p:txBody>
      </p:sp>
      <p:pic>
        <p:nvPicPr>
          <p:cNvPr id="11" name="Picture 10"/>
          <p:cNvPicPr>
            <a:picLocks noChangeAspect="1"/>
          </p:cNvPicPr>
          <p:nvPr/>
        </p:nvPicPr>
        <p:blipFill>
          <a:blip r:embed="rId3"/>
          <a:stretch>
            <a:fillRect/>
          </a:stretch>
        </p:blipFill>
        <p:spPr>
          <a:xfrm>
            <a:off x="5499769" y="1750685"/>
            <a:ext cx="2935798" cy="2199015"/>
          </a:xfrm>
          <a:prstGeom prst="rect">
            <a:avLst/>
          </a:prstGeom>
        </p:spPr>
      </p:pic>
      <p:sp>
        <p:nvSpPr>
          <p:cNvPr id="12" name="TextBox 11"/>
          <p:cNvSpPr txBox="1"/>
          <p:nvPr/>
        </p:nvSpPr>
        <p:spPr>
          <a:xfrm>
            <a:off x="5168900" y="4014794"/>
            <a:ext cx="3700346" cy="2585323"/>
          </a:xfrm>
          <a:prstGeom prst="rect">
            <a:avLst/>
          </a:prstGeom>
          <a:noFill/>
        </p:spPr>
        <p:txBody>
          <a:bodyPr wrap="square" rtlCol="0">
            <a:spAutoFit/>
          </a:bodyPr>
          <a:lstStyle/>
          <a:p>
            <a:r>
              <a:rPr lang="en-US" dirty="0" smtClean="0">
                <a:solidFill>
                  <a:srgbClr val="000000"/>
                </a:solidFill>
              </a:rPr>
              <a:t>If You see this, Call </a:t>
            </a:r>
          </a:p>
          <a:p>
            <a:r>
              <a:rPr lang="en-US" dirty="0" smtClean="0">
                <a:solidFill>
                  <a:srgbClr val="000000"/>
                </a:solidFill>
              </a:rPr>
              <a:t>Florida  Dept</a:t>
            </a:r>
            <a:r>
              <a:rPr lang="en-US" dirty="0">
                <a:solidFill>
                  <a:srgbClr val="000000"/>
                </a:solidFill>
              </a:rPr>
              <a:t>. Environmental Protection, </a:t>
            </a:r>
            <a:r>
              <a:rPr lang="en-US" dirty="0" smtClean="0">
                <a:solidFill>
                  <a:srgbClr val="000000"/>
                </a:solidFill>
              </a:rPr>
              <a:t>Bureau </a:t>
            </a:r>
            <a:r>
              <a:rPr lang="en-US" dirty="0">
                <a:solidFill>
                  <a:srgbClr val="000000"/>
                </a:solidFill>
              </a:rPr>
              <a:t>of Labs </a:t>
            </a:r>
            <a:endParaRPr lang="en-US" dirty="0" smtClean="0">
              <a:solidFill>
                <a:srgbClr val="000000"/>
              </a:solidFill>
            </a:endParaRPr>
          </a:p>
          <a:p>
            <a:r>
              <a:rPr lang="en-US" dirty="0" smtClean="0">
                <a:solidFill>
                  <a:srgbClr val="000000"/>
                </a:solidFill>
              </a:rPr>
              <a:t>(</a:t>
            </a:r>
            <a:r>
              <a:rPr lang="en-US" dirty="0">
                <a:solidFill>
                  <a:srgbClr val="000000"/>
                </a:solidFill>
              </a:rPr>
              <a:t>850) 245-8159 or </a:t>
            </a:r>
            <a:r>
              <a:rPr lang="en-US" b="1" i="1" dirty="0">
                <a:solidFill>
                  <a:srgbClr val="000000"/>
                </a:solidFill>
              </a:rPr>
              <a:t> </a:t>
            </a:r>
            <a:endParaRPr lang="en-US" b="1" i="1" dirty="0" smtClean="0">
              <a:solidFill>
                <a:srgbClr val="000000"/>
              </a:solidFill>
            </a:endParaRPr>
          </a:p>
          <a:p>
            <a:endParaRPr lang="en-US" b="1" i="1" dirty="0">
              <a:solidFill>
                <a:srgbClr val="000000"/>
              </a:solidFill>
            </a:endParaRPr>
          </a:p>
          <a:p>
            <a:r>
              <a:rPr lang="en-US" dirty="0" smtClean="0">
                <a:solidFill>
                  <a:srgbClr val="000000"/>
                </a:solidFill>
              </a:rPr>
              <a:t>Dept</a:t>
            </a:r>
            <a:r>
              <a:rPr lang="en-US" dirty="0">
                <a:solidFill>
                  <a:srgbClr val="000000"/>
                </a:solidFill>
              </a:rPr>
              <a:t>. of Health, Aquatic Toxins Program  (850) 245-4250</a:t>
            </a:r>
          </a:p>
          <a:p>
            <a:endParaRPr lang="en-US" dirty="0" smtClean="0">
              <a:solidFill>
                <a:srgbClr val="000000"/>
              </a:solidFill>
            </a:endParaRPr>
          </a:p>
          <a:p>
            <a:endParaRPr lang="en-US" dirty="0">
              <a:solidFill>
                <a:srgbClr val="000000"/>
              </a:solidFill>
            </a:endParaRPr>
          </a:p>
        </p:txBody>
      </p:sp>
      <p:sp>
        <p:nvSpPr>
          <p:cNvPr id="13" name="TextBox 12"/>
          <p:cNvSpPr txBox="1"/>
          <p:nvPr/>
        </p:nvSpPr>
        <p:spPr>
          <a:xfrm>
            <a:off x="8684580" y="4864100"/>
            <a:ext cx="184666" cy="646331"/>
          </a:xfrm>
          <a:prstGeom prst="rect">
            <a:avLst/>
          </a:prstGeom>
          <a:noFill/>
        </p:spPr>
        <p:txBody>
          <a:bodyPr wrap="none" rtlCol="0">
            <a:spAutoFit/>
          </a:bodyPr>
          <a:lstStyle/>
          <a:p>
            <a:endParaRPr lang="en-US" dirty="0" smtClean="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16773703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724230" y="1201911"/>
            <a:ext cx="2160430" cy="246221"/>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1000" dirty="0" smtClean="0"/>
              <a:t>Variable Precipitation/More Extremes </a:t>
            </a:r>
            <a:endParaRPr lang="en-US" sz="1000" dirty="0"/>
          </a:p>
        </p:txBody>
      </p:sp>
      <p:sp>
        <p:nvSpPr>
          <p:cNvPr id="9" name="TextBox 8"/>
          <p:cNvSpPr txBox="1"/>
          <p:nvPr/>
        </p:nvSpPr>
        <p:spPr>
          <a:xfrm>
            <a:off x="512065" y="1256455"/>
            <a:ext cx="1223412" cy="246221"/>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000" dirty="0" smtClean="0"/>
              <a:t>Reduced Air Quality</a:t>
            </a:r>
            <a:endParaRPr lang="en-US" sz="1000" dirty="0"/>
          </a:p>
        </p:txBody>
      </p:sp>
      <p:sp>
        <p:nvSpPr>
          <p:cNvPr id="11" name="TextBox 10"/>
          <p:cNvSpPr txBox="1"/>
          <p:nvPr/>
        </p:nvSpPr>
        <p:spPr>
          <a:xfrm>
            <a:off x="4154686" y="1478751"/>
            <a:ext cx="1174959" cy="400110"/>
          </a:xfrm>
          <a:prstGeom prst="rect">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1000" dirty="0" smtClean="0"/>
              <a:t>Intense Rain Storm</a:t>
            </a:r>
          </a:p>
          <a:p>
            <a:r>
              <a:rPr lang="en-US" sz="1000" dirty="0" smtClean="0"/>
              <a:t>Lighting &amp; Wind </a:t>
            </a:r>
            <a:endParaRPr lang="en-US" sz="1000" dirty="0"/>
          </a:p>
        </p:txBody>
      </p:sp>
      <p:sp>
        <p:nvSpPr>
          <p:cNvPr id="13" name="TextBox 12"/>
          <p:cNvSpPr txBox="1"/>
          <p:nvPr/>
        </p:nvSpPr>
        <p:spPr>
          <a:xfrm>
            <a:off x="1842710" y="1256455"/>
            <a:ext cx="1189811" cy="24622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000" dirty="0" smtClean="0"/>
              <a:t>Heat Waves </a:t>
            </a:r>
            <a:endParaRPr lang="en-US" sz="1000" dirty="0"/>
          </a:p>
        </p:txBody>
      </p:sp>
      <p:sp>
        <p:nvSpPr>
          <p:cNvPr id="14" name="TextBox 13"/>
          <p:cNvSpPr txBox="1"/>
          <p:nvPr/>
        </p:nvSpPr>
        <p:spPr>
          <a:xfrm>
            <a:off x="5405581" y="1476756"/>
            <a:ext cx="1480228" cy="400110"/>
          </a:xfrm>
          <a:prstGeom prst="rect">
            <a:avLst/>
          </a:prstGeom>
          <a:solidFill>
            <a:schemeClr val="tx2">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000" dirty="0" smtClean="0"/>
              <a:t> Stronger Hurricanes with Higher Storm surge</a:t>
            </a:r>
            <a:endParaRPr lang="en-US" sz="1000" dirty="0"/>
          </a:p>
        </p:txBody>
      </p:sp>
      <p:sp>
        <p:nvSpPr>
          <p:cNvPr id="23" name="TextBox 22"/>
          <p:cNvSpPr txBox="1"/>
          <p:nvPr/>
        </p:nvSpPr>
        <p:spPr>
          <a:xfrm>
            <a:off x="5379800" y="2461476"/>
            <a:ext cx="2479645" cy="400110"/>
          </a:xfrm>
          <a:prstGeom prst="rect">
            <a:avLst/>
          </a:prstGeom>
          <a:gradFill flip="none" rotWithShape="1">
            <a:gsLst>
              <a:gs pos="34000">
                <a:schemeClr val="accent3">
                  <a:lumMod val="40000"/>
                  <a:lumOff val="60000"/>
                </a:schemeClr>
              </a:gs>
              <a:gs pos="100000">
                <a:srgbClr val="FFFFFF"/>
              </a:gs>
              <a:gs pos="99000">
                <a:schemeClr val="tx2">
                  <a:lumMod val="40000"/>
                  <a:lumOff val="60000"/>
                </a:schemeClr>
              </a:gs>
            </a:gsLst>
            <a:lin ang="0" scaled="1"/>
            <a:tileRect/>
          </a:gradFill>
        </p:spPr>
        <p:txBody>
          <a:bodyPr wrap="square" rtlCol="0">
            <a:spAutoFit/>
          </a:bodyPr>
          <a:lstStyle/>
          <a:p>
            <a:pPr algn="ctr"/>
            <a:r>
              <a:rPr lang="en-US" sz="1000" dirty="0" smtClean="0"/>
              <a:t>Inland and Coastal Flooding</a:t>
            </a:r>
          </a:p>
          <a:p>
            <a:pPr algn="ctr"/>
            <a:endParaRPr lang="en-US" sz="1000" dirty="0"/>
          </a:p>
        </p:txBody>
      </p:sp>
      <p:sp>
        <p:nvSpPr>
          <p:cNvPr id="12" name="TextBox 11"/>
          <p:cNvSpPr txBox="1"/>
          <p:nvPr/>
        </p:nvSpPr>
        <p:spPr>
          <a:xfrm>
            <a:off x="7582876" y="3099425"/>
            <a:ext cx="1125896" cy="400110"/>
          </a:xfrm>
          <a:prstGeom prst="rect">
            <a:avLst/>
          </a:prstGeom>
          <a:solidFill>
            <a:srgbClr val="D9D9D9"/>
          </a:solidFill>
        </p:spPr>
        <p:txBody>
          <a:bodyPr wrap="square" rtlCol="0">
            <a:spAutoFit/>
          </a:bodyPr>
          <a:lstStyle/>
          <a:p>
            <a:r>
              <a:rPr lang="en-US" sz="1000" dirty="0" smtClean="0"/>
              <a:t>Contamination </a:t>
            </a:r>
          </a:p>
          <a:p>
            <a:r>
              <a:rPr lang="en-US" sz="1000" dirty="0" smtClean="0"/>
              <a:t>of Water Supply</a:t>
            </a:r>
            <a:endParaRPr lang="en-US" sz="1000" dirty="0"/>
          </a:p>
        </p:txBody>
      </p:sp>
      <p:sp>
        <p:nvSpPr>
          <p:cNvPr id="21" name="TextBox 20"/>
          <p:cNvSpPr txBox="1"/>
          <p:nvPr/>
        </p:nvSpPr>
        <p:spPr>
          <a:xfrm>
            <a:off x="5045560" y="3099425"/>
            <a:ext cx="1155680" cy="400110"/>
          </a:xfrm>
          <a:prstGeom prst="rect">
            <a:avLst/>
          </a:prstGeom>
          <a:solidFill>
            <a:schemeClr val="bg1">
              <a:lumMod val="85000"/>
            </a:schemeClr>
          </a:solidFill>
          <a:ln>
            <a:solidFill>
              <a:srgbClr val="FF6600"/>
            </a:solidFill>
          </a:ln>
        </p:spPr>
        <p:txBody>
          <a:bodyPr wrap="square" rtlCol="0">
            <a:spAutoFit/>
          </a:bodyPr>
          <a:lstStyle/>
          <a:p>
            <a:r>
              <a:rPr lang="en-US" sz="1000" dirty="0" smtClean="0"/>
              <a:t>Indoor/Outdoor</a:t>
            </a:r>
          </a:p>
          <a:p>
            <a:r>
              <a:rPr lang="en-US" sz="1000" dirty="0" smtClean="0"/>
              <a:t>Mold  &amp; Fungi </a:t>
            </a:r>
            <a:endParaRPr lang="en-US" sz="1000" dirty="0"/>
          </a:p>
        </p:txBody>
      </p:sp>
      <p:sp>
        <p:nvSpPr>
          <p:cNvPr id="24" name="TextBox 23"/>
          <p:cNvSpPr txBox="1"/>
          <p:nvPr/>
        </p:nvSpPr>
        <p:spPr>
          <a:xfrm>
            <a:off x="6229542" y="3097036"/>
            <a:ext cx="1353333" cy="400110"/>
          </a:xfrm>
          <a:prstGeom prst="rect">
            <a:avLst/>
          </a:prstGeom>
          <a:solidFill>
            <a:srgbClr val="D9D9D9"/>
          </a:solidFill>
        </p:spPr>
        <p:txBody>
          <a:bodyPr wrap="square" rtlCol="0">
            <a:spAutoFit/>
          </a:bodyPr>
          <a:lstStyle/>
          <a:p>
            <a:pPr algn="ctr"/>
            <a:r>
              <a:rPr lang="en-US" sz="1000" dirty="0" smtClean="0"/>
              <a:t>Vector Borne-Disease</a:t>
            </a:r>
            <a:endParaRPr lang="en-US" sz="1000" dirty="0"/>
          </a:p>
        </p:txBody>
      </p:sp>
      <p:sp>
        <p:nvSpPr>
          <p:cNvPr id="30" name="TextBox 29"/>
          <p:cNvSpPr txBox="1"/>
          <p:nvPr/>
        </p:nvSpPr>
        <p:spPr>
          <a:xfrm>
            <a:off x="798834" y="2452228"/>
            <a:ext cx="1043876" cy="4001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000" dirty="0" smtClean="0"/>
              <a:t>Increased Pollen</a:t>
            </a:r>
          </a:p>
          <a:p>
            <a:endParaRPr lang="en-US" sz="1000" dirty="0"/>
          </a:p>
        </p:txBody>
      </p:sp>
      <p:sp>
        <p:nvSpPr>
          <p:cNvPr id="32" name="TextBox 31"/>
          <p:cNvSpPr txBox="1"/>
          <p:nvPr/>
        </p:nvSpPr>
        <p:spPr>
          <a:xfrm>
            <a:off x="4470415" y="2451912"/>
            <a:ext cx="889925" cy="400110"/>
          </a:xfrm>
          <a:prstGeom prst="rect">
            <a:avLst/>
          </a:prstGeom>
          <a:solidFill>
            <a:schemeClr val="tx2">
              <a:lumMod val="40000"/>
              <a:lumOff val="60000"/>
            </a:schemeClr>
          </a:solidFill>
        </p:spPr>
        <p:txBody>
          <a:bodyPr wrap="none" rtlCol="0">
            <a:spAutoFit/>
          </a:bodyPr>
          <a:lstStyle/>
          <a:p>
            <a:r>
              <a:rPr lang="en-US" sz="1000" dirty="0" smtClean="0"/>
              <a:t>Algae Blooms</a:t>
            </a:r>
          </a:p>
          <a:p>
            <a:endParaRPr lang="en-US" sz="1000" dirty="0"/>
          </a:p>
        </p:txBody>
      </p:sp>
      <p:sp>
        <p:nvSpPr>
          <p:cNvPr id="25" name="TextBox 24"/>
          <p:cNvSpPr txBox="1"/>
          <p:nvPr/>
        </p:nvSpPr>
        <p:spPr>
          <a:xfrm>
            <a:off x="1635651" y="3808069"/>
            <a:ext cx="987107"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sz="1000" b="1" dirty="0" smtClean="0"/>
              <a:t>Health Impacts</a:t>
            </a:r>
          </a:p>
          <a:p>
            <a:r>
              <a:rPr lang="en-US" sz="1000" dirty="0" smtClean="0"/>
              <a:t> </a:t>
            </a:r>
            <a:endParaRPr lang="en-US" sz="1000" dirty="0"/>
          </a:p>
        </p:txBody>
      </p:sp>
      <p:sp>
        <p:nvSpPr>
          <p:cNvPr id="26" name="TextBox 25"/>
          <p:cNvSpPr txBox="1"/>
          <p:nvPr/>
        </p:nvSpPr>
        <p:spPr>
          <a:xfrm>
            <a:off x="496528" y="3808069"/>
            <a:ext cx="987107"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sz="1000" b="1" dirty="0" smtClean="0"/>
              <a:t>Health Impacts</a:t>
            </a:r>
          </a:p>
          <a:p>
            <a:r>
              <a:rPr lang="en-US" sz="1000" dirty="0" smtClean="0"/>
              <a:t> </a:t>
            </a:r>
            <a:endParaRPr lang="en-US" sz="1000" dirty="0"/>
          </a:p>
        </p:txBody>
      </p:sp>
      <p:sp>
        <p:nvSpPr>
          <p:cNvPr id="27" name="TextBox 26"/>
          <p:cNvSpPr txBox="1"/>
          <p:nvPr/>
        </p:nvSpPr>
        <p:spPr>
          <a:xfrm>
            <a:off x="3565497" y="3824356"/>
            <a:ext cx="979313"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000" b="1" dirty="0" smtClean="0"/>
              <a:t>Health Impacts</a:t>
            </a:r>
          </a:p>
          <a:p>
            <a:endParaRPr lang="en-US" sz="1000" dirty="0" smtClean="0"/>
          </a:p>
        </p:txBody>
      </p:sp>
      <p:cxnSp>
        <p:nvCxnSpPr>
          <p:cNvPr id="43" name="Straight Arrow Connector 42"/>
          <p:cNvCxnSpPr/>
          <p:nvPr/>
        </p:nvCxnSpPr>
        <p:spPr>
          <a:xfrm>
            <a:off x="798834" y="605178"/>
            <a:ext cx="0" cy="6512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1076843" y="986417"/>
            <a:ext cx="0" cy="2942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2352443" y="986417"/>
            <a:ext cx="0" cy="3257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4764687" y="986417"/>
            <a:ext cx="0" cy="2154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665254" y="1508506"/>
            <a:ext cx="0" cy="22995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endCxn id="25" idx="0"/>
          </p:cNvCxnSpPr>
          <p:nvPr/>
        </p:nvCxnSpPr>
        <p:spPr>
          <a:xfrm>
            <a:off x="2129205" y="1502676"/>
            <a:ext cx="0" cy="23053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a:off x="4251667" y="1896141"/>
            <a:ext cx="0" cy="19282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5" name="Elbow Connector 124"/>
          <p:cNvCxnSpPr/>
          <p:nvPr/>
        </p:nvCxnSpPr>
        <p:spPr>
          <a:xfrm rot="16200000" flipH="1">
            <a:off x="5235393" y="1926050"/>
            <a:ext cx="565333" cy="505518"/>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3" name="Straight Arrow Connector 162"/>
          <p:cNvCxnSpPr/>
          <p:nvPr/>
        </p:nvCxnSpPr>
        <p:spPr>
          <a:xfrm>
            <a:off x="6444233" y="2848342"/>
            <a:ext cx="0" cy="2421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5" name="Straight Arrow Connector 164"/>
          <p:cNvCxnSpPr/>
          <p:nvPr/>
        </p:nvCxnSpPr>
        <p:spPr>
          <a:xfrm>
            <a:off x="7660733" y="2848342"/>
            <a:ext cx="0" cy="2421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6" name="Straight Arrow Connector 165"/>
          <p:cNvCxnSpPr/>
          <p:nvPr/>
        </p:nvCxnSpPr>
        <p:spPr>
          <a:xfrm>
            <a:off x="5642313" y="2861586"/>
            <a:ext cx="0" cy="2421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1" name="Elbow Connector 170"/>
          <p:cNvCxnSpPr>
            <a:stCxn id="11" idx="1"/>
            <a:endCxn id="30" idx="0"/>
          </p:cNvCxnSpPr>
          <p:nvPr/>
        </p:nvCxnSpPr>
        <p:spPr>
          <a:xfrm rot="10800000" flipV="1">
            <a:off x="1320772" y="1678806"/>
            <a:ext cx="2833914" cy="773422"/>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4" name="Straight Arrow Connector 173"/>
          <p:cNvCxnSpPr/>
          <p:nvPr/>
        </p:nvCxnSpPr>
        <p:spPr>
          <a:xfrm>
            <a:off x="1320773" y="2861586"/>
            <a:ext cx="0" cy="9738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1" name="Elbow Connector 190"/>
          <p:cNvCxnSpPr/>
          <p:nvPr/>
        </p:nvCxnSpPr>
        <p:spPr>
          <a:xfrm rot="5400000">
            <a:off x="4205309" y="2098776"/>
            <a:ext cx="1931202" cy="1487387"/>
          </a:xfrm>
          <a:prstGeom prst="bentConnector3">
            <a:avLst>
              <a:gd name="adj1" fmla="val 9735"/>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 name="Straight Arrow Connector 3"/>
          <p:cNvCxnSpPr>
            <a:stCxn id="11" idx="2"/>
          </p:cNvCxnSpPr>
          <p:nvPr/>
        </p:nvCxnSpPr>
        <p:spPr>
          <a:xfrm>
            <a:off x="4742166" y="1878861"/>
            <a:ext cx="0" cy="5730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6242701" y="1896142"/>
            <a:ext cx="0" cy="5730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35" name="Group 34"/>
          <p:cNvGrpSpPr/>
          <p:nvPr/>
        </p:nvGrpSpPr>
        <p:grpSpPr>
          <a:xfrm>
            <a:off x="7057617" y="975163"/>
            <a:ext cx="1319249" cy="472969"/>
            <a:chOff x="7057617" y="975163"/>
            <a:chExt cx="1319249" cy="472969"/>
          </a:xfrm>
        </p:grpSpPr>
        <p:sp>
          <p:nvSpPr>
            <p:cNvPr id="36" name="TextBox 35"/>
            <p:cNvSpPr txBox="1"/>
            <p:nvPr/>
          </p:nvSpPr>
          <p:spPr>
            <a:xfrm>
              <a:off x="7057617" y="1201911"/>
              <a:ext cx="1319249" cy="246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000" dirty="0" smtClean="0"/>
                <a:t>Sea Level Rise</a:t>
              </a:r>
              <a:endParaRPr lang="en-US" sz="1000" dirty="0"/>
            </a:p>
          </p:txBody>
        </p:sp>
        <p:cxnSp>
          <p:nvCxnSpPr>
            <p:cNvPr id="37" name="Straight Arrow Connector 36"/>
            <p:cNvCxnSpPr/>
            <p:nvPr/>
          </p:nvCxnSpPr>
          <p:spPr>
            <a:xfrm>
              <a:off x="7608835" y="975163"/>
              <a:ext cx="0" cy="2154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46" name="Straight Arrow Connector 45"/>
          <p:cNvCxnSpPr/>
          <p:nvPr/>
        </p:nvCxnSpPr>
        <p:spPr>
          <a:xfrm>
            <a:off x="7597040" y="1473559"/>
            <a:ext cx="0" cy="9956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8207342" y="1448132"/>
            <a:ext cx="0" cy="9956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7859445" y="2469193"/>
            <a:ext cx="1180281" cy="4001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1000" dirty="0" smtClean="0"/>
              <a:t>Saltwater Intrusion</a:t>
            </a:r>
          </a:p>
          <a:p>
            <a:endParaRPr lang="en-US" sz="1000" dirty="0"/>
          </a:p>
        </p:txBody>
      </p:sp>
      <p:cxnSp>
        <p:nvCxnSpPr>
          <p:cNvPr id="51" name="Straight Arrow Connector 50"/>
          <p:cNvCxnSpPr/>
          <p:nvPr/>
        </p:nvCxnSpPr>
        <p:spPr>
          <a:xfrm>
            <a:off x="8207342" y="2861586"/>
            <a:ext cx="0" cy="2421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 name="Elbow Connector 2"/>
          <p:cNvCxnSpPr>
            <a:endCxn id="14" idx="3"/>
          </p:cNvCxnSpPr>
          <p:nvPr/>
        </p:nvCxnSpPr>
        <p:spPr>
          <a:xfrm rot="10800000" flipV="1">
            <a:off x="6885809" y="1473559"/>
            <a:ext cx="457902" cy="203252"/>
          </a:xfrm>
          <a:prstGeom prst="bentConnector3">
            <a:avLst>
              <a:gd name="adj1" fmla="val 943"/>
            </a:avLst>
          </a:prstGeom>
          <a:ln>
            <a:tailEnd type="arrow"/>
          </a:ln>
        </p:spPr>
        <p:style>
          <a:lnRef idx="2">
            <a:schemeClr val="accent1"/>
          </a:lnRef>
          <a:fillRef idx="0">
            <a:schemeClr val="accent1"/>
          </a:fillRef>
          <a:effectRef idx="1">
            <a:schemeClr val="accent1"/>
          </a:effectRef>
          <a:fontRef idx="minor">
            <a:schemeClr val="tx1"/>
          </a:fontRef>
        </p:style>
      </p:cxnSp>
      <p:sp>
        <p:nvSpPr>
          <p:cNvPr id="54" name="Cloud 53"/>
          <p:cNvSpPr/>
          <p:nvPr/>
        </p:nvSpPr>
        <p:spPr>
          <a:xfrm>
            <a:off x="304446" y="108235"/>
            <a:ext cx="8808721" cy="914400"/>
          </a:xfrm>
          <a:prstGeom prst="cloud">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Increased Green House Gas Concentration</a:t>
            </a:r>
          </a:p>
          <a:p>
            <a:pPr algn="ctr"/>
            <a:endParaRPr lang="en-US" dirty="0"/>
          </a:p>
        </p:txBody>
      </p:sp>
      <p:sp>
        <p:nvSpPr>
          <p:cNvPr id="56" name="Cloud 55"/>
          <p:cNvSpPr/>
          <p:nvPr/>
        </p:nvSpPr>
        <p:spPr>
          <a:xfrm>
            <a:off x="2174240" y="560500"/>
            <a:ext cx="4751297" cy="501878"/>
          </a:xfrm>
          <a:prstGeom prst="cloud">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Rising Temperatures</a:t>
            </a:r>
            <a:endParaRPr lang="en-US" dirty="0"/>
          </a:p>
        </p:txBody>
      </p:sp>
      <p:cxnSp>
        <p:nvCxnSpPr>
          <p:cNvPr id="57" name="Straight Arrow Connector 56"/>
          <p:cNvCxnSpPr>
            <a:stCxn id="21" idx="2"/>
          </p:cNvCxnSpPr>
          <p:nvPr/>
        </p:nvCxnSpPr>
        <p:spPr>
          <a:xfrm flipH="1">
            <a:off x="5613493" y="3499535"/>
            <a:ext cx="9907" cy="1318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3"/>
          <a:stretch>
            <a:fillRect/>
          </a:stretch>
        </p:blipFill>
        <p:spPr>
          <a:xfrm>
            <a:off x="4544810" y="3631434"/>
            <a:ext cx="2679700" cy="3035300"/>
          </a:xfrm>
          <a:prstGeom prst="rect">
            <a:avLst/>
          </a:prstGeom>
        </p:spPr>
      </p:pic>
      <p:sp>
        <p:nvSpPr>
          <p:cNvPr id="6" name="Left Arrow Callout 5"/>
          <p:cNvSpPr/>
          <p:nvPr/>
        </p:nvSpPr>
        <p:spPr>
          <a:xfrm>
            <a:off x="6856301" y="4025900"/>
            <a:ext cx="2183425" cy="2044700"/>
          </a:xfrm>
          <a:prstGeom prst="leftArrowCallou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Health Impacts</a:t>
            </a:r>
          </a:p>
          <a:p>
            <a:r>
              <a:rPr lang="en-US" sz="1200" dirty="0"/>
              <a:t>Respiratory Problems</a:t>
            </a:r>
          </a:p>
          <a:p>
            <a:r>
              <a:rPr lang="en-US" sz="1200" dirty="0"/>
              <a:t>Skin Irritations</a:t>
            </a:r>
          </a:p>
          <a:p>
            <a:r>
              <a:rPr lang="en-US" sz="1200" dirty="0"/>
              <a:t>Liver Problems</a:t>
            </a:r>
          </a:p>
          <a:p>
            <a:r>
              <a:rPr lang="en-US" sz="1200" dirty="0"/>
              <a:t>Wound Infections</a:t>
            </a:r>
          </a:p>
          <a:p>
            <a:r>
              <a:rPr lang="en-US" sz="1200" dirty="0"/>
              <a:t>Headaches</a:t>
            </a:r>
          </a:p>
          <a:p>
            <a:r>
              <a:rPr lang="en-US" sz="1200" dirty="0"/>
              <a:t>Legionnaires </a:t>
            </a:r>
          </a:p>
        </p:txBody>
      </p:sp>
    </p:spTree>
    <p:extLst>
      <p:ext uri="{BB962C8B-B14F-4D97-AF65-F5344CB8AC3E}">
        <p14:creationId xmlns:p14="http://schemas.microsoft.com/office/powerpoint/2010/main" val="8804613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0"/>
            <a:ext cx="8229600" cy="1104900"/>
          </a:xfrm>
        </p:spPr>
        <p:txBody>
          <a:bodyPr/>
          <a:lstStyle/>
          <a:p>
            <a:r>
              <a:rPr lang="en-US" dirty="0" smtClean="0"/>
              <a:t>Indoor Mold</a:t>
            </a:r>
            <a:endParaRPr lang="en-US" dirty="0"/>
          </a:p>
        </p:txBody>
      </p:sp>
      <p:sp>
        <p:nvSpPr>
          <p:cNvPr id="5" name="Content Placeholder 6"/>
          <p:cNvSpPr txBox="1">
            <a:spLocks/>
          </p:cNvSpPr>
          <p:nvPr/>
        </p:nvSpPr>
        <p:spPr>
          <a:xfrm>
            <a:off x="347133" y="3028343"/>
            <a:ext cx="4570977" cy="3322281"/>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Font typeface="Arial" pitchFamily="34" charset="0"/>
              <a:buNone/>
            </a:pPr>
            <a:endParaRPr lang="en-US" sz="1800" dirty="0" smtClean="0"/>
          </a:p>
          <a:p>
            <a:r>
              <a:rPr lang="en-US" dirty="0" smtClean="0">
                <a:solidFill>
                  <a:srgbClr val="000000"/>
                </a:solidFill>
              </a:rPr>
              <a:t>Grows in damp warm environments. It </a:t>
            </a:r>
            <a:r>
              <a:rPr lang="en-US" dirty="0">
                <a:solidFill>
                  <a:srgbClr val="000000"/>
                </a:solidFill>
              </a:rPr>
              <a:t>m</a:t>
            </a:r>
            <a:r>
              <a:rPr lang="en-US" dirty="0" smtClean="0">
                <a:solidFill>
                  <a:srgbClr val="000000"/>
                </a:solidFill>
              </a:rPr>
              <a:t>ay </a:t>
            </a:r>
            <a:r>
              <a:rPr lang="en-US" dirty="0">
                <a:solidFill>
                  <a:srgbClr val="000000"/>
                </a:solidFill>
              </a:rPr>
              <a:t>be visible or </a:t>
            </a:r>
            <a:r>
              <a:rPr lang="en-US" dirty="0" smtClean="0">
                <a:solidFill>
                  <a:srgbClr val="000000"/>
                </a:solidFill>
              </a:rPr>
              <a:t>hidden.</a:t>
            </a:r>
            <a:endParaRPr lang="en-US" dirty="0">
              <a:solidFill>
                <a:srgbClr val="000000"/>
              </a:solidFill>
            </a:endParaRPr>
          </a:p>
          <a:p>
            <a:endParaRPr lang="en-US" dirty="0" smtClean="0">
              <a:solidFill>
                <a:srgbClr val="000000"/>
              </a:solidFill>
            </a:endParaRPr>
          </a:p>
          <a:p>
            <a:r>
              <a:rPr lang="en-US" dirty="0" smtClean="0">
                <a:solidFill>
                  <a:srgbClr val="000000"/>
                </a:solidFill>
              </a:rPr>
              <a:t>Spores can reactivate with moisture</a:t>
            </a:r>
          </a:p>
          <a:p>
            <a:endParaRPr lang="en-US" dirty="0" smtClean="0">
              <a:solidFill>
                <a:srgbClr val="000000"/>
              </a:solidFill>
            </a:endParaRPr>
          </a:p>
          <a:p>
            <a:r>
              <a:rPr lang="en-US" dirty="0" smtClean="0">
                <a:solidFill>
                  <a:srgbClr val="000000"/>
                </a:solidFill>
              </a:rPr>
              <a:t>Molds are allergens, some produce or release toxins</a:t>
            </a:r>
          </a:p>
          <a:p>
            <a:r>
              <a:rPr lang="en-US" dirty="0" smtClean="0">
                <a:solidFill>
                  <a:srgbClr val="000000"/>
                </a:solidFill>
              </a:rPr>
              <a:t>Exposure is through breathing or touching</a:t>
            </a:r>
          </a:p>
        </p:txBody>
      </p:sp>
      <p:sp>
        <p:nvSpPr>
          <p:cNvPr id="9" name="Text Placeholder 3"/>
          <p:cNvSpPr txBox="1">
            <a:spLocks/>
          </p:cNvSpPr>
          <p:nvPr/>
        </p:nvSpPr>
        <p:spPr>
          <a:xfrm>
            <a:off x="5168899" y="3154588"/>
            <a:ext cx="3839633"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dirty="0" smtClean="0">
                <a:solidFill>
                  <a:srgbClr val="0000FF"/>
                </a:solidFill>
              </a:rPr>
              <a:t>Who is at high risk?</a:t>
            </a:r>
            <a:endParaRPr lang="en-US" dirty="0">
              <a:solidFill>
                <a:srgbClr val="0000FF"/>
              </a:solidFill>
            </a:endParaRPr>
          </a:p>
        </p:txBody>
      </p:sp>
      <p:pic>
        <p:nvPicPr>
          <p:cNvPr id="10" name="Picture 9"/>
          <p:cNvPicPr/>
          <p:nvPr/>
        </p:nvPicPr>
        <p:blipFill>
          <a:blip r:embed="rId3">
            <a:extLst>
              <a:ext uri="{28A0092B-C50C-407E-A947-70E740481C1C}">
                <a14:useLocalDpi xmlns:a14="http://schemas.microsoft.com/office/drawing/2010/main"/>
              </a:ext>
            </a:extLst>
          </a:blip>
          <a:srcRect/>
          <a:stretch>
            <a:fillRect/>
          </a:stretch>
        </p:blipFill>
        <p:spPr bwMode="auto">
          <a:xfrm>
            <a:off x="2364162" y="1600200"/>
            <a:ext cx="1918005" cy="1477440"/>
          </a:xfrm>
          <a:prstGeom prst="rect">
            <a:avLst/>
          </a:prstGeom>
          <a:noFill/>
          <a:ln>
            <a:noFill/>
          </a:ln>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72663" y="1547409"/>
            <a:ext cx="2225447" cy="1480934"/>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7199" y="1600200"/>
            <a:ext cx="2016963" cy="1554388"/>
          </a:xfrm>
          <a:prstGeom prst="rect">
            <a:avLst/>
          </a:prstGeom>
        </p:spPr>
      </p:pic>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69500" y="1547409"/>
            <a:ext cx="2217300" cy="1468961"/>
          </a:xfrm>
          <a:prstGeom prst="rect">
            <a:avLst/>
          </a:prstGeom>
        </p:spPr>
      </p:pic>
      <p:pic>
        <p:nvPicPr>
          <p:cNvPr id="14" name="Picture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30728" y="3632200"/>
            <a:ext cx="1284022" cy="1244600"/>
          </a:xfrm>
          <a:prstGeom prst="rect">
            <a:avLst/>
          </a:prstGeom>
        </p:spPr>
      </p:pic>
      <p:pic>
        <p:nvPicPr>
          <p:cNvPr id="3" name="Picture 2"/>
          <p:cNvPicPr>
            <a:picLocks noChangeAspect="1"/>
          </p:cNvPicPr>
          <p:nvPr/>
        </p:nvPicPr>
        <p:blipFill>
          <a:blip r:embed="rId8"/>
          <a:stretch>
            <a:fillRect/>
          </a:stretch>
        </p:blipFill>
        <p:spPr>
          <a:xfrm>
            <a:off x="4918110" y="4876800"/>
            <a:ext cx="2322573" cy="1334124"/>
          </a:xfrm>
          <a:prstGeom prst="rect">
            <a:avLst/>
          </a:prstGeom>
        </p:spPr>
      </p:pic>
      <p:pic>
        <p:nvPicPr>
          <p:cNvPr id="6" name="Picture 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14750" y="3607382"/>
            <a:ext cx="2270450" cy="1269418"/>
          </a:xfrm>
          <a:prstGeom prst="rect">
            <a:avLst/>
          </a:prstGeom>
        </p:spPr>
      </p:pic>
      <p:pic>
        <p:nvPicPr>
          <p:cNvPr id="15" name="Picture 1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240683" y="4876800"/>
            <a:ext cx="1258506" cy="1258506"/>
          </a:xfrm>
          <a:prstGeom prst="rect">
            <a:avLst/>
          </a:prstGeom>
        </p:spPr>
      </p:pic>
    </p:spTree>
    <p:extLst>
      <p:ext uri="{BB962C8B-B14F-4D97-AF65-F5344CB8AC3E}">
        <p14:creationId xmlns:p14="http://schemas.microsoft.com/office/powerpoint/2010/main" val="18218193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400" dirty="0" smtClean="0"/>
              <a:t>How to Prevent Mold</a:t>
            </a:r>
            <a:endParaRPr lang="en-US" sz="4400" dirty="0"/>
          </a:p>
        </p:txBody>
      </p:sp>
      <p:sp>
        <p:nvSpPr>
          <p:cNvPr id="3" name="Text Placeholder 2"/>
          <p:cNvSpPr>
            <a:spLocks noGrp="1"/>
          </p:cNvSpPr>
          <p:nvPr>
            <p:ph idx="1"/>
          </p:nvPr>
        </p:nvSpPr>
        <p:spPr>
          <a:xfrm>
            <a:off x="317500" y="1600200"/>
            <a:ext cx="4914900" cy="4851400"/>
          </a:xfrm>
        </p:spPr>
        <p:txBody>
          <a:bodyPr>
            <a:normAutofit/>
          </a:bodyPr>
          <a:lstStyle/>
          <a:p>
            <a:r>
              <a:rPr lang="en-US" sz="2000" dirty="0" smtClean="0">
                <a:solidFill>
                  <a:srgbClr val="000000"/>
                </a:solidFill>
              </a:rPr>
              <a:t>Eliminate dampness</a:t>
            </a:r>
          </a:p>
          <a:p>
            <a:r>
              <a:rPr lang="en-US" sz="2000" dirty="0" smtClean="0">
                <a:solidFill>
                  <a:srgbClr val="000000"/>
                </a:solidFill>
              </a:rPr>
              <a:t>Throw out things that have been wet for 2 days or more</a:t>
            </a:r>
          </a:p>
          <a:p>
            <a:r>
              <a:rPr lang="en-US" sz="2000" dirty="0">
                <a:solidFill>
                  <a:srgbClr val="000000"/>
                </a:solidFill>
              </a:rPr>
              <a:t>F</a:t>
            </a:r>
            <a:r>
              <a:rPr lang="en-US" sz="2000" dirty="0" smtClean="0">
                <a:solidFill>
                  <a:srgbClr val="000000"/>
                </a:solidFill>
              </a:rPr>
              <a:t>reeze important things to save.</a:t>
            </a:r>
          </a:p>
          <a:p>
            <a:r>
              <a:rPr lang="en-US" sz="2000" dirty="0" smtClean="0">
                <a:solidFill>
                  <a:srgbClr val="000000"/>
                </a:solidFill>
              </a:rPr>
              <a:t>Open holes in the wall baseboard to dry behind the wall</a:t>
            </a:r>
          </a:p>
          <a:p>
            <a:r>
              <a:rPr lang="en-US" sz="2000" dirty="0" smtClean="0">
                <a:solidFill>
                  <a:srgbClr val="000000"/>
                </a:solidFill>
              </a:rPr>
              <a:t>Disinfect with a solution of 1.5 cup bleach per 1 gallon of water. </a:t>
            </a:r>
          </a:p>
          <a:p>
            <a:r>
              <a:rPr lang="en-US" sz="2000" dirty="0">
                <a:solidFill>
                  <a:srgbClr val="000000"/>
                </a:solidFill>
                <a:ea typeface="ＭＳ Ｐゴシック"/>
                <a:cs typeface="Times"/>
              </a:rPr>
              <a:t>Never mix bleach and </a:t>
            </a:r>
            <a:r>
              <a:rPr lang="en-US" sz="2000" dirty="0" smtClean="0">
                <a:solidFill>
                  <a:srgbClr val="000000"/>
                </a:solidFill>
                <a:ea typeface="ＭＳ Ｐゴシック"/>
                <a:cs typeface="Times"/>
              </a:rPr>
              <a:t>ammonia. </a:t>
            </a:r>
            <a:r>
              <a:rPr lang="en-US" sz="2000" dirty="0">
                <a:solidFill>
                  <a:srgbClr val="000000"/>
                </a:solidFill>
                <a:ea typeface="ＭＳ Ｐゴシック"/>
                <a:cs typeface="Times"/>
              </a:rPr>
              <a:t>T</a:t>
            </a:r>
            <a:r>
              <a:rPr lang="en-US" sz="2000" dirty="0" smtClean="0">
                <a:solidFill>
                  <a:srgbClr val="000000"/>
                </a:solidFill>
                <a:ea typeface="ＭＳ Ｐゴシック"/>
                <a:cs typeface="Times"/>
              </a:rPr>
              <a:t>he </a:t>
            </a:r>
            <a:r>
              <a:rPr lang="en-US" sz="2000" dirty="0">
                <a:solidFill>
                  <a:srgbClr val="000000"/>
                </a:solidFill>
                <a:ea typeface="ＭＳ Ｐゴシック"/>
                <a:cs typeface="Times"/>
              </a:rPr>
              <a:t>fumes </a:t>
            </a:r>
            <a:r>
              <a:rPr lang="en-US" sz="2000" dirty="0" smtClean="0">
                <a:solidFill>
                  <a:srgbClr val="000000"/>
                </a:solidFill>
                <a:ea typeface="ＭＳ Ｐゴシック"/>
                <a:cs typeface="Times"/>
              </a:rPr>
              <a:t>can </a:t>
            </a:r>
            <a:r>
              <a:rPr lang="en-US" sz="2000" dirty="0">
                <a:solidFill>
                  <a:srgbClr val="000000"/>
                </a:solidFill>
                <a:ea typeface="ＭＳ Ｐゴシック"/>
                <a:cs typeface="Times"/>
              </a:rPr>
              <a:t>be fatal.</a:t>
            </a:r>
            <a:r>
              <a:rPr lang="en-US" sz="2000" dirty="0">
                <a:solidFill>
                  <a:srgbClr val="000000"/>
                </a:solidFill>
              </a:rPr>
              <a:t> </a:t>
            </a:r>
          </a:p>
          <a:p>
            <a:r>
              <a:rPr lang="en-US" sz="2000" dirty="0" smtClean="0">
                <a:solidFill>
                  <a:srgbClr val="000000"/>
                </a:solidFill>
              </a:rPr>
              <a:t>Use paper towels not cloth towels to dry.</a:t>
            </a:r>
          </a:p>
          <a:p>
            <a:pPr lvl="0"/>
            <a:endParaRPr lang="en-US" sz="2000" dirty="0" smtClean="0">
              <a:solidFill>
                <a:srgbClr val="000000"/>
              </a:solidFill>
            </a:endParaRPr>
          </a:p>
          <a:p>
            <a:pPr lvl="0"/>
            <a:endParaRPr lang="en-US" sz="2000" dirty="0" smtClean="0">
              <a:solidFill>
                <a:srgbClr val="000000"/>
              </a:solidFill>
            </a:endParaRPr>
          </a:p>
          <a:p>
            <a:endParaRPr lang="en-US" sz="2000" dirty="0">
              <a:solidFill>
                <a:srgbClr val="000000"/>
              </a:solidFill>
            </a:endParaRPr>
          </a:p>
        </p:txBody>
      </p:sp>
      <p:pic>
        <p:nvPicPr>
          <p:cNvPr id="4" name="Picture 3"/>
          <p:cNvPicPr>
            <a:picLocks noChangeAspect="1"/>
          </p:cNvPicPr>
          <p:nvPr/>
        </p:nvPicPr>
        <p:blipFill>
          <a:blip r:embed="rId3"/>
          <a:stretch>
            <a:fillRect/>
          </a:stretch>
        </p:blipFill>
        <p:spPr>
          <a:xfrm>
            <a:off x="5473700" y="3124200"/>
            <a:ext cx="2730500" cy="1874070"/>
          </a:xfrm>
          <a:prstGeom prst="rect">
            <a:avLst/>
          </a:prstGeom>
        </p:spPr>
      </p:pic>
      <p:pic>
        <p:nvPicPr>
          <p:cNvPr id="5" name="Picture 4"/>
          <p:cNvPicPr>
            <a:picLocks noChangeAspect="1"/>
          </p:cNvPicPr>
          <p:nvPr/>
        </p:nvPicPr>
        <p:blipFill>
          <a:blip r:embed="rId4"/>
          <a:stretch>
            <a:fillRect/>
          </a:stretch>
        </p:blipFill>
        <p:spPr>
          <a:xfrm>
            <a:off x="5232400" y="1473200"/>
            <a:ext cx="3125478" cy="1651000"/>
          </a:xfrm>
          <a:prstGeom prst="rect">
            <a:avLst/>
          </a:prstGeom>
        </p:spPr>
      </p:pic>
      <p:pic>
        <p:nvPicPr>
          <p:cNvPr id="6" name="Picture 5"/>
          <p:cNvPicPr>
            <a:picLocks noChangeAspect="1"/>
          </p:cNvPicPr>
          <p:nvPr/>
        </p:nvPicPr>
        <p:blipFill>
          <a:blip r:embed="rId5"/>
          <a:stretch>
            <a:fillRect/>
          </a:stretch>
        </p:blipFill>
        <p:spPr>
          <a:xfrm>
            <a:off x="5346700" y="5315303"/>
            <a:ext cx="2260600" cy="800100"/>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07300" y="4998270"/>
            <a:ext cx="1181100" cy="1454503"/>
          </a:xfrm>
          <a:prstGeom prst="rect">
            <a:avLst/>
          </a:prstGeom>
        </p:spPr>
      </p:pic>
    </p:spTree>
    <p:extLst>
      <p:ext uri="{BB962C8B-B14F-4D97-AF65-F5344CB8AC3E}">
        <p14:creationId xmlns:p14="http://schemas.microsoft.com/office/powerpoint/2010/main" val="214134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400" dirty="0" smtClean="0"/>
              <a:t>If Mold Develops</a:t>
            </a:r>
            <a:endParaRPr lang="en-US" sz="4400" dirty="0"/>
          </a:p>
        </p:txBody>
      </p:sp>
      <p:sp>
        <p:nvSpPr>
          <p:cNvPr id="3" name="Content Placeholder 2"/>
          <p:cNvSpPr>
            <a:spLocks noGrp="1"/>
          </p:cNvSpPr>
          <p:nvPr>
            <p:ph idx="1"/>
          </p:nvPr>
        </p:nvSpPr>
        <p:spPr>
          <a:xfrm>
            <a:off x="266700" y="1600200"/>
            <a:ext cx="4826000" cy="4525963"/>
          </a:xfrm>
        </p:spPr>
        <p:txBody>
          <a:bodyPr>
            <a:normAutofit fontScale="92500" lnSpcReduction="20000"/>
          </a:bodyPr>
          <a:lstStyle/>
          <a:p>
            <a:r>
              <a:rPr lang="en-US" sz="2000" dirty="0" smtClean="0">
                <a:solidFill>
                  <a:schemeClr val="tx1"/>
                </a:solidFill>
              </a:rPr>
              <a:t>DO NOT DISTURB MOLD, IT SPREADS –ELIMINATE IT!</a:t>
            </a:r>
          </a:p>
          <a:p>
            <a:endParaRPr lang="en-US" sz="2000" dirty="0" smtClean="0">
              <a:solidFill>
                <a:schemeClr val="tx1"/>
              </a:solidFill>
            </a:endParaRPr>
          </a:p>
          <a:p>
            <a:r>
              <a:rPr lang="en-US" sz="2000" dirty="0" smtClean="0">
                <a:solidFill>
                  <a:schemeClr val="tx1"/>
                </a:solidFill>
              </a:rPr>
              <a:t>Areas less than 10 square feet can sometimes be cleaned by the resident, larger areas require a professional. </a:t>
            </a:r>
          </a:p>
          <a:p>
            <a:endParaRPr lang="en-US" sz="2000" dirty="0" smtClean="0">
              <a:solidFill>
                <a:schemeClr val="tx1"/>
              </a:solidFill>
            </a:endParaRPr>
          </a:p>
          <a:p>
            <a:r>
              <a:rPr lang="en-US" sz="2000" dirty="0" smtClean="0">
                <a:solidFill>
                  <a:schemeClr val="tx1"/>
                </a:solidFill>
              </a:rPr>
              <a:t>HVAC needs to be serviced by qualified professional.</a:t>
            </a:r>
          </a:p>
          <a:p>
            <a:endParaRPr lang="en-US" sz="2000" dirty="0" smtClean="0">
              <a:solidFill>
                <a:schemeClr val="tx1"/>
              </a:solidFill>
            </a:endParaRPr>
          </a:p>
          <a:p>
            <a:r>
              <a:rPr lang="en-US" sz="2000" dirty="0" smtClean="0">
                <a:solidFill>
                  <a:schemeClr val="tx1"/>
                </a:solidFill>
              </a:rPr>
              <a:t>Seal moldy items in plastic bags</a:t>
            </a:r>
            <a:r>
              <a:rPr lang="en-US" sz="2000" dirty="0">
                <a:solidFill>
                  <a:schemeClr val="tx1"/>
                </a:solidFill>
              </a:rPr>
              <a:t> </a:t>
            </a:r>
            <a:r>
              <a:rPr lang="en-US" sz="2000" dirty="0" smtClean="0">
                <a:solidFill>
                  <a:schemeClr val="tx1"/>
                </a:solidFill>
              </a:rPr>
              <a:t>and store outside the home. Flood insurance covers property unless no effort was made to clean or prevent the damage. </a:t>
            </a:r>
          </a:p>
          <a:p>
            <a:pPr marL="0" indent="0">
              <a:buNone/>
            </a:pPr>
            <a:r>
              <a:rPr lang="en-US" sz="2000" dirty="0" smtClean="0">
                <a:solidFill>
                  <a:schemeClr val="tx1"/>
                </a:solidFill>
              </a:rPr>
              <a:t>  </a:t>
            </a:r>
            <a:endParaRPr lang="en-US" sz="2000" dirty="0">
              <a:solidFill>
                <a:schemeClr val="tx1"/>
              </a:solidFill>
            </a:endParaRPr>
          </a:p>
        </p:txBody>
      </p:sp>
      <p:sp>
        <p:nvSpPr>
          <p:cNvPr id="4" name="TextBox 3"/>
          <p:cNvSpPr txBox="1"/>
          <p:nvPr/>
        </p:nvSpPr>
        <p:spPr>
          <a:xfrm>
            <a:off x="5092700" y="4408488"/>
            <a:ext cx="3479800" cy="2462212"/>
          </a:xfrm>
          <a:prstGeom prst="rect">
            <a:avLst/>
          </a:prstGeom>
          <a:noFill/>
        </p:spPr>
        <p:txBody>
          <a:bodyPr wrap="square" rtlCol="0">
            <a:spAutoFit/>
          </a:bodyPr>
          <a:lstStyle/>
          <a:p>
            <a:pPr lvl="1"/>
            <a:r>
              <a:rPr lang="en-US" sz="1900" dirty="0" smtClean="0"/>
              <a:t>Scrub </a:t>
            </a:r>
            <a:r>
              <a:rPr lang="en-US" sz="1900" dirty="0"/>
              <a:t>mold with brush and a solution of </a:t>
            </a:r>
            <a:r>
              <a:rPr lang="en-US" sz="1900" dirty="0" smtClean="0"/>
              <a:t>2 cups bleach /</a:t>
            </a:r>
            <a:r>
              <a:rPr lang="en-US" sz="1900" dirty="0"/>
              <a:t>1 </a:t>
            </a:r>
            <a:r>
              <a:rPr lang="en-US" sz="1900" dirty="0" smtClean="0"/>
              <a:t>gallon of water.</a:t>
            </a:r>
          </a:p>
          <a:p>
            <a:pPr lvl="1"/>
            <a:endParaRPr lang="en-US" sz="1600" dirty="0" smtClean="0"/>
          </a:p>
          <a:p>
            <a:pPr lvl="1"/>
            <a:r>
              <a:rPr lang="en-US" sz="1600" dirty="0" smtClean="0"/>
              <a:t>Make </a:t>
            </a:r>
            <a:r>
              <a:rPr lang="en-US" sz="1600" dirty="0"/>
              <a:t>sure that people with allergies, asthma and compromised immune systems are not present</a:t>
            </a:r>
          </a:p>
          <a:p>
            <a:pPr lvl="1"/>
            <a:endParaRPr lang="en-US" sz="17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88000" y="1511300"/>
            <a:ext cx="3098800" cy="2897188"/>
          </a:xfrm>
          <a:prstGeom prst="rect">
            <a:avLst/>
          </a:prstGeom>
        </p:spPr>
      </p:pic>
    </p:spTree>
    <p:extLst>
      <p:ext uri="{BB962C8B-B14F-4D97-AF65-F5344CB8AC3E}">
        <p14:creationId xmlns:p14="http://schemas.microsoft.com/office/powerpoint/2010/main" val="376975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Climate Change Basics</a:t>
            </a:r>
            <a:endParaRPr lang="en-US" dirty="0"/>
          </a:p>
        </p:txBody>
      </p:sp>
      <p:sp>
        <p:nvSpPr>
          <p:cNvPr id="5" name="Text Placeholder 4"/>
          <p:cNvSpPr>
            <a:spLocks noGrp="1"/>
          </p:cNvSpPr>
          <p:nvPr>
            <p:ph type="body" idx="1"/>
          </p:nvPr>
        </p:nvSpPr>
        <p:spPr/>
        <p:txBody>
          <a:bodyPr/>
          <a:lstStyle/>
          <a:p>
            <a:r>
              <a:rPr lang="en-US" dirty="0" smtClean="0">
                <a:solidFill>
                  <a:srgbClr val="000000"/>
                </a:solidFill>
              </a:rPr>
              <a:t>What is causing Climate Change and What are the Impacts</a:t>
            </a:r>
            <a:endParaRPr lang="en-US" dirty="0">
              <a:solidFill>
                <a:srgbClr val="000000"/>
              </a:solidFill>
            </a:endParaRPr>
          </a:p>
        </p:txBody>
      </p:sp>
    </p:spTree>
    <p:extLst>
      <p:ext uri="{BB962C8B-B14F-4D97-AF65-F5344CB8AC3E}">
        <p14:creationId xmlns:p14="http://schemas.microsoft.com/office/powerpoint/2010/main" val="33347810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724230" y="1201911"/>
            <a:ext cx="2160430" cy="246221"/>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1000" dirty="0" smtClean="0"/>
              <a:t>Variable Precipitation/More Extremes </a:t>
            </a:r>
            <a:endParaRPr lang="en-US" sz="1000" dirty="0"/>
          </a:p>
        </p:txBody>
      </p:sp>
      <p:sp>
        <p:nvSpPr>
          <p:cNvPr id="9" name="TextBox 8"/>
          <p:cNvSpPr txBox="1"/>
          <p:nvPr/>
        </p:nvSpPr>
        <p:spPr>
          <a:xfrm>
            <a:off x="512065" y="1256455"/>
            <a:ext cx="1223412" cy="246221"/>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000" dirty="0" smtClean="0"/>
              <a:t>Reduced Air Quality</a:t>
            </a:r>
            <a:endParaRPr lang="en-US" sz="1000" dirty="0"/>
          </a:p>
        </p:txBody>
      </p:sp>
      <p:sp>
        <p:nvSpPr>
          <p:cNvPr id="11" name="TextBox 10"/>
          <p:cNvSpPr txBox="1"/>
          <p:nvPr/>
        </p:nvSpPr>
        <p:spPr>
          <a:xfrm>
            <a:off x="4154686" y="1478751"/>
            <a:ext cx="1174959" cy="400110"/>
          </a:xfrm>
          <a:prstGeom prst="rect">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1000" dirty="0" smtClean="0"/>
              <a:t>Intense Rain Storm</a:t>
            </a:r>
          </a:p>
          <a:p>
            <a:r>
              <a:rPr lang="en-US" sz="1000" dirty="0" smtClean="0"/>
              <a:t>Lighting &amp; Wind </a:t>
            </a:r>
            <a:endParaRPr lang="en-US" sz="1000" dirty="0"/>
          </a:p>
        </p:txBody>
      </p:sp>
      <p:sp>
        <p:nvSpPr>
          <p:cNvPr id="13" name="TextBox 12"/>
          <p:cNvSpPr txBox="1"/>
          <p:nvPr/>
        </p:nvSpPr>
        <p:spPr>
          <a:xfrm>
            <a:off x="1842710" y="1256455"/>
            <a:ext cx="1189811" cy="24622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000" dirty="0" smtClean="0"/>
              <a:t>Heat Waves </a:t>
            </a:r>
            <a:endParaRPr lang="en-US" sz="1000" dirty="0"/>
          </a:p>
        </p:txBody>
      </p:sp>
      <p:sp>
        <p:nvSpPr>
          <p:cNvPr id="14" name="TextBox 13"/>
          <p:cNvSpPr txBox="1"/>
          <p:nvPr/>
        </p:nvSpPr>
        <p:spPr>
          <a:xfrm>
            <a:off x="5405581" y="1476756"/>
            <a:ext cx="1480228" cy="400110"/>
          </a:xfrm>
          <a:prstGeom prst="rect">
            <a:avLst/>
          </a:prstGeom>
          <a:solidFill>
            <a:schemeClr val="tx2">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000" dirty="0" smtClean="0"/>
              <a:t> </a:t>
            </a:r>
            <a:r>
              <a:rPr lang="en-US" sz="900" dirty="0" smtClean="0"/>
              <a:t>Stronger Hurricanes with Higher Storm </a:t>
            </a:r>
            <a:r>
              <a:rPr lang="en-US" sz="1000" dirty="0" smtClean="0"/>
              <a:t>surge</a:t>
            </a:r>
            <a:endParaRPr lang="en-US" sz="1000" dirty="0"/>
          </a:p>
        </p:txBody>
      </p:sp>
      <p:sp>
        <p:nvSpPr>
          <p:cNvPr id="23" name="TextBox 22"/>
          <p:cNvSpPr txBox="1"/>
          <p:nvPr/>
        </p:nvSpPr>
        <p:spPr>
          <a:xfrm>
            <a:off x="5379800" y="2461476"/>
            <a:ext cx="2479645" cy="400110"/>
          </a:xfrm>
          <a:prstGeom prst="rect">
            <a:avLst/>
          </a:prstGeom>
          <a:gradFill flip="none" rotWithShape="1">
            <a:gsLst>
              <a:gs pos="34000">
                <a:schemeClr val="accent3">
                  <a:lumMod val="40000"/>
                  <a:lumOff val="60000"/>
                </a:schemeClr>
              </a:gs>
              <a:gs pos="100000">
                <a:srgbClr val="FFFFFF"/>
              </a:gs>
              <a:gs pos="99000">
                <a:schemeClr val="tx2">
                  <a:lumMod val="40000"/>
                  <a:lumOff val="60000"/>
                </a:schemeClr>
              </a:gs>
            </a:gsLst>
            <a:lin ang="0" scaled="1"/>
            <a:tileRect/>
          </a:gradFill>
        </p:spPr>
        <p:txBody>
          <a:bodyPr wrap="square" rtlCol="0">
            <a:spAutoFit/>
          </a:bodyPr>
          <a:lstStyle/>
          <a:p>
            <a:pPr algn="ctr"/>
            <a:r>
              <a:rPr lang="en-US" sz="1000" dirty="0" smtClean="0"/>
              <a:t>Inland and Coastal Flooding</a:t>
            </a:r>
          </a:p>
          <a:p>
            <a:pPr algn="ctr"/>
            <a:endParaRPr lang="en-US" sz="1000" dirty="0"/>
          </a:p>
        </p:txBody>
      </p:sp>
      <p:sp>
        <p:nvSpPr>
          <p:cNvPr id="12" name="TextBox 11"/>
          <p:cNvSpPr txBox="1"/>
          <p:nvPr/>
        </p:nvSpPr>
        <p:spPr>
          <a:xfrm>
            <a:off x="7582876" y="3099425"/>
            <a:ext cx="1125896" cy="400110"/>
          </a:xfrm>
          <a:prstGeom prst="rect">
            <a:avLst/>
          </a:prstGeom>
          <a:solidFill>
            <a:srgbClr val="D9D9D9"/>
          </a:solidFill>
        </p:spPr>
        <p:txBody>
          <a:bodyPr wrap="square" rtlCol="0">
            <a:spAutoFit/>
          </a:bodyPr>
          <a:lstStyle/>
          <a:p>
            <a:r>
              <a:rPr lang="en-US" sz="1000" dirty="0" smtClean="0"/>
              <a:t>Contamination </a:t>
            </a:r>
          </a:p>
          <a:p>
            <a:r>
              <a:rPr lang="en-US" sz="1000" dirty="0" smtClean="0"/>
              <a:t>of Water Supply</a:t>
            </a:r>
            <a:endParaRPr lang="en-US" sz="1000" dirty="0"/>
          </a:p>
        </p:txBody>
      </p:sp>
      <p:sp>
        <p:nvSpPr>
          <p:cNvPr id="21" name="TextBox 20"/>
          <p:cNvSpPr txBox="1"/>
          <p:nvPr/>
        </p:nvSpPr>
        <p:spPr>
          <a:xfrm>
            <a:off x="5045560" y="3099425"/>
            <a:ext cx="1155680" cy="400110"/>
          </a:xfrm>
          <a:prstGeom prst="rect">
            <a:avLst/>
          </a:prstGeom>
          <a:solidFill>
            <a:schemeClr val="bg1">
              <a:lumMod val="85000"/>
            </a:schemeClr>
          </a:solidFill>
          <a:ln>
            <a:noFill/>
          </a:ln>
        </p:spPr>
        <p:txBody>
          <a:bodyPr wrap="square" rtlCol="0">
            <a:spAutoFit/>
          </a:bodyPr>
          <a:lstStyle/>
          <a:p>
            <a:r>
              <a:rPr lang="en-US" sz="1000" dirty="0" smtClean="0"/>
              <a:t>Indoor/Outdoor</a:t>
            </a:r>
          </a:p>
          <a:p>
            <a:r>
              <a:rPr lang="en-US" sz="1000" dirty="0" smtClean="0"/>
              <a:t>Mold  &amp; Fungi </a:t>
            </a:r>
            <a:endParaRPr lang="en-US" sz="1000" dirty="0"/>
          </a:p>
        </p:txBody>
      </p:sp>
      <p:sp>
        <p:nvSpPr>
          <p:cNvPr id="24" name="TextBox 23"/>
          <p:cNvSpPr txBox="1"/>
          <p:nvPr/>
        </p:nvSpPr>
        <p:spPr>
          <a:xfrm>
            <a:off x="6229543" y="3097036"/>
            <a:ext cx="1261042" cy="400110"/>
          </a:xfrm>
          <a:prstGeom prst="rect">
            <a:avLst/>
          </a:prstGeom>
          <a:solidFill>
            <a:srgbClr val="D9D9D9"/>
          </a:solidFill>
          <a:ln>
            <a:solidFill>
              <a:srgbClr val="FF6600"/>
            </a:solidFill>
          </a:ln>
        </p:spPr>
        <p:txBody>
          <a:bodyPr wrap="square" rtlCol="0">
            <a:spAutoFit/>
          </a:bodyPr>
          <a:lstStyle/>
          <a:p>
            <a:pPr algn="ctr"/>
            <a:r>
              <a:rPr lang="en-US" sz="1000" dirty="0" smtClean="0"/>
              <a:t>Mosquitos</a:t>
            </a:r>
          </a:p>
          <a:p>
            <a:pPr algn="ctr"/>
            <a:endParaRPr lang="en-US" sz="1000" dirty="0"/>
          </a:p>
        </p:txBody>
      </p:sp>
      <p:sp>
        <p:nvSpPr>
          <p:cNvPr id="30" name="TextBox 29"/>
          <p:cNvSpPr txBox="1"/>
          <p:nvPr/>
        </p:nvSpPr>
        <p:spPr>
          <a:xfrm>
            <a:off x="798834" y="2452228"/>
            <a:ext cx="1043876" cy="4001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000" dirty="0" smtClean="0"/>
              <a:t>Increased Pollen</a:t>
            </a:r>
          </a:p>
          <a:p>
            <a:endParaRPr lang="en-US" sz="1000" dirty="0"/>
          </a:p>
        </p:txBody>
      </p:sp>
      <p:sp>
        <p:nvSpPr>
          <p:cNvPr id="32" name="TextBox 31"/>
          <p:cNvSpPr txBox="1"/>
          <p:nvPr/>
        </p:nvSpPr>
        <p:spPr>
          <a:xfrm>
            <a:off x="4470415" y="2451912"/>
            <a:ext cx="889925" cy="400110"/>
          </a:xfrm>
          <a:prstGeom prst="rect">
            <a:avLst/>
          </a:prstGeom>
          <a:solidFill>
            <a:schemeClr val="tx2">
              <a:lumMod val="40000"/>
              <a:lumOff val="60000"/>
            </a:schemeClr>
          </a:solidFill>
        </p:spPr>
        <p:txBody>
          <a:bodyPr wrap="none" rtlCol="0">
            <a:spAutoFit/>
          </a:bodyPr>
          <a:lstStyle/>
          <a:p>
            <a:r>
              <a:rPr lang="en-US" sz="1000" dirty="0" smtClean="0"/>
              <a:t>Algae Blooms</a:t>
            </a:r>
          </a:p>
          <a:p>
            <a:endParaRPr lang="en-US" sz="1000" dirty="0"/>
          </a:p>
        </p:txBody>
      </p:sp>
      <p:sp>
        <p:nvSpPr>
          <p:cNvPr id="25" name="TextBox 24"/>
          <p:cNvSpPr txBox="1"/>
          <p:nvPr/>
        </p:nvSpPr>
        <p:spPr>
          <a:xfrm>
            <a:off x="1635651" y="3808069"/>
            <a:ext cx="987107"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sz="1000" b="1" dirty="0" smtClean="0"/>
              <a:t>Health Impacts</a:t>
            </a:r>
          </a:p>
          <a:p>
            <a:r>
              <a:rPr lang="en-US" sz="1000" dirty="0" smtClean="0"/>
              <a:t> </a:t>
            </a:r>
            <a:endParaRPr lang="en-US" sz="1000" dirty="0"/>
          </a:p>
        </p:txBody>
      </p:sp>
      <p:sp>
        <p:nvSpPr>
          <p:cNvPr id="26" name="TextBox 25"/>
          <p:cNvSpPr txBox="1"/>
          <p:nvPr/>
        </p:nvSpPr>
        <p:spPr>
          <a:xfrm>
            <a:off x="496528" y="3808069"/>
            <a:ext cx="987107"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sz="1000" b="1" dirty="0" smtClean="0"/>
              <a:t>Health Impacts</a:t>
            </a:r>
          </a:p>
          <a:p>
            <a:r>
              <a:rPr lang="en-US" sz="1000" dirty="0" smtClean="0"/>
              <a:t> </a:t>
            </a:r>
            <a:endParaRPr lang="en-US" sz="1000" dirty="0"/>
          </a:p>
        </p:txBody>
      </p:sp>
      <p:sp>
        <p:nvSpPr>
          <p:cNvPr id="27" name="TextBox 26"/>
          <p:cNvSpPr txBox="1"/>
          <p:nvPr/>
        </p:nvSpPr>
        <p:spPr>
          <a:xfrm>
            <a:off x="3857050" y="3824356"/>
            <a:ext cx="979313"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000" b="1" dirty="0" smtClean="0"/>
              <a:t>Health Impacts</a:t>
            </a:r>
          </a:p>
          <a:p>
            <a:endParaRPr lang="en-US" sz="1000" dirty="0" smtClean="0"/>
          </a:p>
        </p:txBody>
      </p:sp>
      <p:cxnSp>
        <p:nvCxnSpPr>
          <p:cNvPr id="43" name="Straight Arrow Connector 42"/>
          <p:cNvCxnSpPr/>
          <p:nvPr/>
        </p:nvCxnSpPr>
        <p:spPr>
          <a:xfrm>
            <a:off x="798834" y="605178"/>
            <a:ext cx="0" cy="6512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1076843" y="986417"/>
            <a:ext cx="0" cy="2942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2352443" y="986417"/>
            <a:ext cx="0" cy="3257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4764687" y="986417"/>
            <a:ext cx="0" cy="2154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665254" y="1508506"/>
            <a:ext cx="0" cy="22995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endCxn id="25" idx="0"/>
          </p:cNvCxnSpPr>
          <p:nvPr/>
        </p:nvCxnSpPr>
        <p:spPr>
          <a:xfrm>
            <a:off x="2129205" y="1502676"/>
            <a:ext cx="0" cy="23053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a:off x="4251667" y="1896141"/>
            <a:ext cx="0" cy="19282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5" name="Elbow Connector 124"/>
          <p:cNvCxnSpPr/>
          <p:nvPr/>
        </p:nvCxnSpPr>
        <p:spPr>
          <a:xfrm rot="16200000" flipH="1">
            <a:off x="5235393" y="1926050"/>
            <a:ext cx="565333" cy="505518"/>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3" name="Straight Arrow Connector 162"/>
          <p:cNvCxnSpPr/>
          <p:nvPr/>
        </p:nvCxnSpPr>
        <p:spPr>
          <a:xfrm>
            <a:off x="6616700" y="2848342"/>
            <a:ext cx="0" cy="2421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5" name="Straight Arrow Connector 164"/>
          <p:cNvCxnSpPr/>
          <p:nvPr/>
        </p:nvCxnSpPr>
        <p:spPr>
          <a:xfrm>
            <a:off x="7660733" y="2848342"/>
            <a:ext cx="0" cy="2421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6" name="Straight Arrow Connector 165"/>
          <p:cNvCxnSpPr/>
          <p:nvPr/>
        </p:nvCxnSpPr>
        <p:spPr>
          <a:xfrm>
            <a:off x="5418793" y="2861586"/>
            <a:ext cx="0" cy="2421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1" name="Elbow Connector 170"/>
          <p:cNvCxnSpPr>
            <a:stCxn id="11" idx="1"/>
            <a:endCxn id="30" idx="0"/>
          </p:cNvCxnSpPr>
          <p:nvPr/>
        </p:nvCxnSpPr>
        <p:spPr>
          <a:xfrm rot="10800000" flipV="1">
            <a:off x="1320772" y="1678806"/>
            <a:ext cx="2833914" cy="773422"/>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4" name="Straight Arrow Connector 173"/>
          <p:cNvCxnSpPr/>
          <p:nvPr/>
        </p:nvCxnSpPr>
        <p:spPr>
          <a:xfrm>
            <a:off x="1320773" y="2861586"/>
            <a:ext cx="0" cy="9738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1" name="Elbow Connector 190"/>
          <p:cNvCxnSpPr/>
          <p:nvPr/>
        </p:nvCxnSpPr>
        <p:spPr>
          <a:xfrm rot="5400000">
            <a:off x="4205309" y="2098776"/>
            <a:ext cx="1931202" cy="1487387"/>
          </a:xfrm>
          <a:prstGeom prst="bentConnector3">
            <a:avLst>
              <a:gd name="adj1" fmla="val 9735"/>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 name="Straight Arrow Connector 3"/>
          <p:cNvCxnSpPr>
            <a:stCxn id="11" idx="2"/>
          </p:cNvCxnSpPr>
          <p:nvPr/>
        </p:nvCxnSpPr>
        <p:spPr>
          <a:xfrm>
            <a:off x="4742166" y="1878861"/>
            <a:ext cx="0" cy="5730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6242701" y="1896142"/>
            <a:ext cx="0" cy="5730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35" name="Group 34"/>
          <p:cNvGrpSpPr/>
          <p:nvPr/>
        </p:nvGrpSpPr>
        <p:grpSpPr>
          <a:xfrm>
            <a:off x="7057617" y="975163"/>
            <a:ext cx="1319249" cy="472969"/>
            <a:chOff x="7057617" y="975163"/>
            <a:chExt cx="1319249" cy="472969"/>
          </a:xfrm>
        </p:grpSpPr>
        <p:sp>
          <p:nvSpPr>
            <p:cNvPr id="36" name="TextBox 35"/>
            <p:cNvSpPr txBox="1"/>
            <p:nvPr/>
          </p:nvSpPr>
          <p:spPr>
            <a:xfrm>
              <a:off x="7057617" y="1201911"/>
              <a:ext cx="1319249" cy="246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000" dirty="0" smtClean="0"/>
                <a:t>Sea Level Rise</a:t>
              </a:r>
              <a:endParaRPr lang="en-US" sz="1000" dirty="0"/>
            </a:p>
          </p:txBody>
        </p:sp>
        <p:cxnSp>
          <p:nvCxnSpPr>
            <p:cNvPr id="37" name="Straight Arrow Connector 36"/>
            <p:cNvCxnSpPr/>
            <p:nvPr/>
          </p:nvCxnSpPr>
          <p:spPr>
            <a:xfrm>
              <a:off x="7608835" y="975163"/>
              <a:ext cx="0" cy="2154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46" name="Straight Arrow Connector 45"/>
          <p:cNvCxnSpPr/>
          <p:nvPr/>
        </p:nvCxnSpPr>
        <p:spPr>
          <a:xfrm>
            <a:off x="7597040" y="1473559"/>
            <a:ext cx="0" cy="9956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8207342" y="1448132"/>
            <a:ext cx="0" cy="9956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7859445" y="2469193"/>
            <a:ext cx="1180281" cy="4001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1000" dirty="0" smtClean="0"/>
              <a:t>Saltwater Intrusion</a:t>
            </a:r>
          </a:p>
          <a:p>
            <a:endParaRPr lang="en-US" sz="1000" dirty="0"/>
          </a:p>
        </p:txBody>
      </p:sp>
      <p:cxnSp>
        <p:nvCxnSpPr>
          <p:cNvPr id="51" name="Straight Arrow Connector 50"/>
          <p:cNvCxnSpPr/>
          <p:nvPr/>
        </p:nvCxnSpPr>
        <p:spPr>
          <a:xfrm>
            <a:off x="8207342" y="2861586"/>
            <a:ext cx="0" cy="2421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 name="Elbow Connector 2"/>
          <p:cNvCxnSpPr>
            <a:endCxn id="14" idx="3"/>
          </p:cNvCxnSpPr>
          <p:nvPr/>
        </p:nvCxnSpPr>
        <p:spPr>
          <a:xfrm rot="10800000" flipV="1">
            <a:off x="6885809" y="1473559"/>
            <a:ext cx="457902" cy="203252"/>
          </a:xfrm>
          <a:prstGeom prst="bentConnector3">
            <a:avLst>
              <a:gd name="adj1" fmla="val 943"/>
            </a:avLst>
          </a:prstGeom>
          <a:ln>
            <a:tailEnd type="arrow"/>
          </a:ln>
        </p:spPr>
        <p:style>
          <a:lnRef idx="2">
            <a:schemeClr val="accent1"/>
          </a:lnRef>
          <a:fillRef idx="0">
            <a:schemeClr val="accent1"/>
          </a:fillRef>
          <a:effectRef idx="1">
            <a:schemeClr val="accent1"/>
          </a:effectRef>
          <a:fontRef idx="minor">
            <a:schemeClr val="tx1"/>
          </a:fontRef>
        </p:style>
      </p:cxnSp>
      <p:sp>
        <p:nvSpPr>
          <p:cNvPr id="54" name="Cloud 53"/>
          <p:cNvSpPr/>
          <p:nvPr/>
        </p:nvSpPr>
        <p:spPr>
          <a:xfrm>
            <a:off x="304446" y="108235"/>
            <a:ext cx="8808721" cy="914400"/>
          </a:xfrm>
          <a:prstGeom prst="cloud">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Increased Green House Gas Concentration</a:t>
            </a:r>
          </a:p>
          <a:p>
            <a:pPr algn="ctr"/>
            <a:endParaRPr lang="en-US" dirty="0"/>
          </a:p>
        </p:txBody>
      </p:sp>
      <p:sp>
        <p:nvSpPr>
          <p:cNvPr id="56" name="Cloud 55"/>
          <p:cNvSpPr/>
          <p:nvPr/>
        </p:nvSpPr>
        <p:spPr>
          <a:xfrm>
            <a:off x="2174240" y="560500"/>
            <a:ext cx="4751297" cy="501878"/>
          </a:xfrm>
          <a:prstGeom prst="cloud">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Rising Temperatures</a:t>
            </a:r>
            <a:endParaRPr lang="en-US" dirty="0"/>
          </a:p>
        </p:txBody>
      </p:sp>
      <p:cxnSp>
        <p:nvCxnSpPr>
          <p:cNvPr id="57" name="Straight Arrow Connector 56"/>
          <p:cNvCxnSpPr/>
          <p:nvPr/>
        </p:nvCxnSpPr>
        <p:spPr>
          <a:xfrm>
            <a:off x="6616700" y="3497146"/>
            <a:ext cx="0" cy="3109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3"/>
          <a:stretch>
            <a:fillRect/>
          </a:stretch>
        </p:blipFill>
        <p:spPr>
          <a:xfrm>
            <a:off x="5942126" y="3884342"/>
            <a:ext cx="2387600" cy="2387600"/>
          </a:xfrm>
          <a:prstGeom prst="rect">
            <a:avLst/>
          </a:prstGeom>
        </p:spPr>
      </p:pic>
      <p:sp>
        <p:nvSpPr>
          <p:cNvPr id="18" name="Right Arrow Callout 17"/>
          <p:cNvSpPr/>
          <p:nvPr/>
        </p:nvSpPr>
        <p:spPr>
          <a:xfrm>
            <a:off x="3724230" y="4559718"/>
            <a:ext cx="2477010" cy="1866482"/>
          </a:xfrm>
          <a:prstGeom prst="rightArrowCallou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Health</a:t>
            </a:r>
            <a:r>
              <a:rPr lang="en-US" b="1" dirty="0"/>
              <a:t> </a:t>
            </a:r>
            <a:r>
              <a:rPr lang="en-US" sz="1200" b="1" dirty="0" smtClean="0"/>
              <a:t>Impacts</a:t>
            </a:r>
          </a:p>
          <a:p>
            <a:pPr algn="ctr"/>
            <a:endParaRPr lang="en-US" sz="1200" dirty="0"/>
          </a:p>
          <a:p>
            <a:r>
              <a:rPr lang="en-US" sz="1200" dirty="0" err="1"/>
              <a:t>Denge</a:t>
            </a:r>
            <a:r>
              <a:rPr lang="en-US" sz="1200" dirty="0"/>
              <a:t> Fever</a:t>
            </a:r>
          </a:p>
          <a:p>
            <a:r>
              <a:rPr lang="en-US" sz="1200" dirty="0"/>
              <a:t>West Nile</a:t>
            </a:r>
          </a:p>
          <a:p>
            <a:r>
              <a:rPr lang="en-US" sz="1200" dirty="0" err="1"/>
              <a:t>Chikungunya</a:t>
            </a:r>
            <a:r>
              <a:rPr lang="en-US" sz="1200" dirty="0"/>
              <a:t> Fever</a:t>
            </a:r>
          </a:p>
          <a:p>
            <a:r>
              <a:rPr lang="en-US" sz="1200" dirty="0"/>
              <a:t>St. Louis Encephalitis</a:t>
            </a:r>
          </a:p>
          <a:p>
            <a:r>
              <a:rPr lang="en-US" sz="1200" dirty="0" err="1"/>
              <a:t>Zika</a:t>
            </a:r>
            <a:r>
              <a:rPr lang="en-US" sz="1200" dirty="0"/>
              <a:t> Virus</a:t>
            </a:r>
          </a:p>
        </p:txBody>
      </p:sp>
    </p:spTree>
    <p:extLst>
      <p:ext uri="{BB962C8B-B14F-4D97-AF65-F5344CB8AC3E}">
        <p14:creationId xmlns:p14="http://schemas.microsoft.com/office/powerpoint/2010/main" val="14820990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508000"/>
            <a:ext cx="4787900" cy="1244600"/>
          </a:xfrm>
        </p:spPr>
        <p:txBody>
          <a:bodyPr anchor="ctr"/>
          <a:lstStyle/>
          <a:p>
            <a:pPr algn="l"/>
            <a:r>
              <a:rPr lang="en-US" sz="4000" dirty="0" smtClean="0"/>
              <a:t>Preventing Mosquito </a:t>
            </a:r>
            <a:br>
              <a:rPr lang="en-US" sz="4000" dirty="0" smtClean="0"/>
            </a:br>
            <a:r>
              <a:rPr lang="en-US" sz="4000" dirty="0" smtClean="0"/>
              <a:t>Diseases</a:t>
            </a:r>
            <a:endParaRPr lang="en-US" sz="4000" dirty="0"/>
          </a:p>
        </p:txBody>
      </p:sp>
      <p:sp>
        <p:nvSpPr>
          <p:cNvPr id="6" name="Content Placeholder 5"/>
          <p:cNvSpPr>
            <a:spLocks noGrp="1"/>
          </p:cNvSpPr>
          <p:nvPr>
            <p:ph idx="1"/>
          </p:nvPr>
        </p:nvSpPr>
        <p:spPr>
          <a:xfrm>
            <a:off x="4394200" y="3987800"/>
            <a:ext cx="4292600" cy="2189163"/>
          </a:xfrm>
        </p:spPr>
        <p:txBody>
          <a:bodyPr>
            <a:normAutofit lnSpcReduction="10000"/>
          </a:bodyPr>
          <a:lstStyle/>
          <a:p>
            <a:r>
              <a:rPr lang="en-US" dirty="0">
                <a:solidFill>
                  <a:srgbClr val="000000"/>
                </a:solidFill>
              </a:rPr>
              <a:t>Drain standing water from items around your </a:t>
            </a:r>
            <a:r>
              <a:rPr lang="en-US" dirty="0" smtClean="0">
                <a:solidFill>
                  <a:srgbClr val="000000"/>
                </a:solidFill>
              </a:rPr>
              <a:t>property.</a:t>
            </a:r>
          </a:p>
          <a:p>
            <a:pPr lvl="1"/>
            <a:r>
              <a:rPr lang="en-US" dirty="0" smtClean="0">
                <a:solidFill>
                  <a:srgbClr val="000000"/>
                </a:solidFill>
              </a:rPr>
              <a:t>Little pools</a:t>
            </a:r>
          </a:p>
          <a:p>
            <a:pPr lvl="1"/>
            <a:r>
              <a:rPr lang="en-US" dirty="0" smtClean="0">
                <a:solidFill>
                  <a:srgbClr val="000000"/>
                </a:solidFill>
              </a:rPr>
              <a:t>Bird feeders</a:t>
            </a:r>
          </a:p>
          <a:p>
            <a:pPr lvl="1"/>
            <a:r>
              <a:rPr lang="en-US" dirty="0" smtClean="0">
                <a:solidFill>
                  <a:srgbClr val="000000"/>
                </a:solidFill>
              </a:rPr>
              <a:t>Tires and wheels barrels</a:t>
            </a:r>
          </a:p>
          <a:p>
            <a:pPr lvl="1"/>
            <a:r>
              <a:rPr lang="en-US" dirty="0" smtClean="0">
                <a:solidFill>
                  <a:srgbClr val="000000"/>
                </a:solidFill>
              </a:rPr>
              <a:t>gutters</a:t>
            </a:r>
          </a:p>
          <a:p>
            <a:pPr lvl="0"/>
            <a:endParaRPr lang="en-US" dirty="0">
              <a:solidFill>
                <a:srgbClr val="000000"/>
              </a:solidFill>
            </a:endParaRPr>
          </a:p>
        </p:txBody>
      </p:sp>
      <p:sp>
        <p:nvSpPr>
          <p:cNvPr id="8" name="Rectangle 7"/>
          <p:cNvSpPr/>
          <p:nvPr/>
        </p:nvSpPr>
        <p:spPr>
          <a:xfrm>
            <a:off x="203200" y="4438025"/>
            <a:ext cx="4191000" cy="1631215"/>
          </a:xfrm>
          <a:prstGeom prst="rect">
            <a:avLst/>
          </a:prstGeom>
        </p:spPr>
        <p:txBody>
          <a:bodyPr wrap="square">
            <a:spAutoFit/>
          </a:bodyPr>
          <a:lstStyle/>
          <a:p>
            <a:r>
              <a:rPr lang="en-US" sz="2000" b="1" baseline="30000" dirty="0" smtClean="0"/>
              <a:t>Mosquito Infestation Call</a:t>
            </a:r>
          </a:p>
          <a:p>
            <a:endParaRPr lang="en-US" sz="2000" b="1" baseline="30000" dirty="0"/>
          </a:p>
          <a:p>
            <a:r>
              <a:rPr lang="en-US" sz="2000" b="1" baseline="30000" dirty="0" smtClean="0"/>
              <a:t>Dept</a:t>
            </a:r>
            <a:r>
              <a:rPr lang="en-US" sz="2000" b="1" baseline="30000" dirty="0"/>
              <a:t>. of Environmental Resources Management Mosquito Control Division</a:t>
            </a:r>
          </a:p>
          <a:p>
            <a:r>
              <a:rPr lang="en-US" sz="2000" baseline="30000" dirty="0"/>
              <a:t>9011 W. Lantana </a:t>
            </a:r>
            <a:r>
              <a:rPr lang="en-US" sz="2000" baseline="30000" dirty="0" smtClean="0"/>
              <a:t>Road ,Lake </a:t>
            </a:r>
            <a:r>
              <a:rPr lang="en-US" sz="2000" baseline="30000" dirty="0"/>
              <a:t>Worth, FL 33467</a:t>
            </a:r>
          </a:p>
          <a:p>
            <a:r>
              <a:rPr lang="en-US" sz="2000" baseline="30000" dirty="0"/>
              <a:t>Phone: 561-967-</a:t>
            </a:r>
            <a:r>
              <a:rPr lang="en-US" sz="2000" baseline="30000" dirty="0" smtClean="0"/>
              <a:t>6480</a:t>
            </a:r>
            <a:r>
              <a:rPr lang="en-US" sz="2000" dirty="0" smtClean="0"/>
              <a:t>   </a:t>
            </a:r>
            <a:r>
              <a:rPr lang="de-DE" sz="2000" baseline="30000" dirty="0" smtClean="0"/>
              <a:t>Air Spray HOTLINE: 561-642-8775</a:t>
            </a:r>
            <a:endParaRPr lang="en-US" sz="2000" dirty="0"/>
          </a:p>
        </p:txBody>
      </p:sp>
      <p:pic>
        <p:nvPicPr>
          <p:cNvPr id="5" name="Picture 4"/>
          <p:cNvPicPr>
            <a:picLocks noChangeAspect="1"/>
          </p:cNvPicPr>
          <p:nvPr/>
        </p:nvPicPr>
        <p:blipFill>
          <a:blip r:embed="rId3"/>
          <a:stretch>
            <a:fillRect/>
          </a:stretch>
        </p:blipFill>
        <p:spPr>
          <a:xfrm>
            <a:off x="2965587" y="203201"/>
            <a:ext cx="5314813" cy="3728302"/>
          </a:xfrm>
          <a:prstGeom prst="rect">
            <a:avLst/>
          </a:prstGeom>
        </p:spPr>
      </p:pic>
    </p:spTree>
    <p:extLst>
      <p:ext uri="{BB962C8B-B14F-4D97-AF65-F5344CB8AC3E}">
        <p14:creationId xmlns:p14="http://schemas.microsoft.com/office/powerpoint/2010/main" val="13453895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000" dirty="0" smtClean="0"/>
              <a:t>Preventing Mosquito Diseases</a:t>
            </a:r>
            <a:endParaRPr lang="en-US" sz="4000" dirty="0"/>
          </a:p>
        </p:txBody>
      </p:sp>
      <p:sp>
        <p:nvSpPr>
          <p:cNvPr id="6" name="Content Placeholder 5"/>
          <p:cNvSpPr>
            <a:spLocks noGrp="1"/>
          </p:cNvSpPr>
          <p:nvPr>
            <p:ph idx="1"/>
          </p:nvPr>
        </p:nvSpPr>
        <p:spPr>
          <a:xfrm>
            <a:off x="4394200" y="1651000"/>
            <a:ext cx="4292600" cy="4525963"/>
          </a:xfrm>
        </p:spPr>
        <p:txBody>
          <a:bodyPr>
            <a:normAutofit lnSpcReduction="10000"/>
          </a:bodyPr>
          <a:lstStyle/>
          <a:p>
            <a:pPr marL="0" indent="0">
              <a:buNone/>
            </a:pPr>
            <a:endParaRPr lang="en-US" dirty="0" smtClean="0"/>
          </a:p>
          <a:p>
            <a:r>
              <a:rPr lang="en-US" dirty="0" smtClean="0">
                <a:solidFill>
                  <a:srgbClr val="000000"/>
                </a:solidFill>
              </a:rPr>
              <a:t>Prevent bites.  Wear </a:t>
            </a:r>
            <a:r>
              <a:rPr lang="en-US" dirty="0">
                <a:solidFill>
                  <a:srgbClr val="000000"/>
                </a:solidFill>
              </a:rPr>
              <a:t>long sleeves, long pants, and socks when </a:t>
            </a:r>
            <a:r>
              <a:rPr lang="en-US" dirty="0" smtClean="0">
                <a:solidFill>
                  <a:srgbClr val="000000"/>
                </a:solidFill>
              </a:rPr>
              <a:t>outdoors</a:t>
            </a:r>
            <a:r>
              <a:rPr lang="en-US" dirty="0">
                <a:solidFill>
                  <a:srgbClr val="000000"/>
                </a:solidFill>
              </a:rPr>
              <a:t>, </a:t>
            </a:r>
            <a:r>
              <a:rPr lang="en-US" dirty="0" smtClean="0">
                <a:solidFill>
                  <a:srgbClr val="000000"/>
                </a:solidFill>
              </a:rPr>
              <a:t>especially at </a:t>
            </a:r>
            <a:r>
              <a:rPr lang="en-US" dirty="0">
                <a:solidFill>
                  <a:srgbClr val="000000"/>
                </a:solidFill>
              </a:rPr>
              <a:t>dawn and dusk .</a:t>
            </a:r>
          </a:p>
          <a:p>
            <a:pPr lvl="0"/>
            <a:r>
              <a:rPr lang="en-US" dirty="0" smtClean="0">
                <a:solidFill>
                  <a:srgbClr val="000000"/>
                </a:solidFill>
              </a:rPr>
              <a:t>Use </a:t>
            </a:r>
            <a:r>
              <a:rPr lang="en-US" dirty="0">
                <a:solidFill>
                  <a:srgbClr val="000000"/>
                </a:solidFill>
              </a:rPr>
              <a:t>insect repellent with </a:t>
            </a:r>
            <a:r>
              <a:rPr lang="en-US" dirty="0" smtClean="0">
                <a:solidFill>
                  <a:srgbClr val="000000"/>
                </a:solidFill>
              </a:rPr>
              <a:t>DEET</a:t>
            </a:r>
            <a:r>
              <a:rPr lang="en-US" dirty="0">
                <a:solidFill>
                  <a:srgbClr val="000000"/>
                </a:solidFill>
              </a:rPr>
              <a:t> </a:t>
            </a:r>
            <a:r>
              <a:rPr lang="en-US" dirty="0" smtClean="0">
                <a:solidFill>
                  <a:srgbClr val="000000"/>
                </a:solidFill>
              </a:rPr>
              <a:t>or </a:t>
            </a:r>
            <a:r>
              <a:rPr lang="en-US" dirty="0">
                <a:solidFill>
                  <a:srgbClr val="000000"/>
                </a:solidFill>
              </a:rPr>
              <a:t>oil of lemon eucalyptus</a:t>
            </a:r>
            <a:r>
              <a:rPr lang="en-US" dirty="0" smtClean="0">
                <a:solidFill>
                  <a:srgbClr val="000000"/>
                </a:solidFill>
              </a:rPr>
              <a:t>. Limit DEET exposure in young children by washing it off before bedtime.</a:t>
            </a:r>
            <a:endParaRPr lang="en-US" dirty="0">
              <a:solidFill>
                <a:srgbClr val="000000"/>
              </a:solidFill>
            </a:endParaRPr>
          </a:p>
          <a:p>
            <a:pPr lvl="0"/>
            <a:endParaRPr lang="en-US" dirty="0"/>
          </a:p>
        </p:txBody>
      </p:sp>
      <p:pic>
        <p:nvPicPr>
          <p:cNvPr id="3" name="Picture 2"/>
          <p:cNvPicPr>
            <a:picLocks noChangeAspect="1"/>
          </p:cNvPicPr>
          <p:nvPr/>
        </p:nvPicPr>
        <p:blipFill>
          <a:blip r:embed="rId3"/>
          <a:stretch>
            <a:fillRect/>
          </a:stretch>
        </p:blipFill>
        <p:spPr>
          <a:xfrm>
            <a:off x="457200" y="3784600"/>
            <a:ext cx="3721100" cy="218440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0900" y="1619250"/>
            <a:ext cx="2794452" cy="2273300"/>
          </a:xfrm>
          <a:prstGeom prst="rect">
            <a:avLst/>
          </a:prstGeom>
        </p:spPr>
      </p:pic>
    </p:spTree>
    <p:extLst>
      <p:ext uri="{BB962C8B-B14F-4D97-AF65-F5344CB8AC3E}">
        <p14:creationId xmlns:p14="http://schemas.microsoft.com/office/powerpoint/2010/main" val="8055199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724230" y="1201911"/>
            <a:ext cx="2160430" cy="246221"/>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1000" dirty="0" smtClean="0"/>
              <a:t>Variable Precipitation/More Extremes </a:t>
            </a:r>
            <a:endParaRPr lang="en-US" sz="1000" dirty="0"/>
          </a:p>
        </p:txBody>
      </p:sp>
      <p:sp>
        <p:nvSpPr>
          <p:cNvPr id="9" name="TextBox 8"/>
          <p:cNvSpPr txBox="1"/>
          <p:nvPr/>
        </p:nvSpPr>
        <p:spPr>
          <a:xfrm>
            <a:off x="512065" y="1256455"/>
            <a:ext cx="1223412" cy="246221"/>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000" dirty="0" smtClean="0"/>
              <a:t>Reduced Air Quality</a:t>
            </a:r>
            <a:endParaRPr lang="en-US" sz="1000" dirty="0"/>
          </a:p>
        </p:txBody>
      </p:sp>
      <p:sp>
        <p:nvSpPr>
          <p:cNvPr id="11" name="TextBox 10"/>
          <p:cNvSpPr txBox="1"/>
          <p:nvPr/>
        </p:nvSpPr>
        <p:spPr>
          <a:xfrm>
            <a:off x="4154686" y="1478751"/>
            <a:ext cx="1174959" cy="400110"/>
          </a:xfrm>
          <a:prstGeom prst="rect">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1000" dirty="0" smtClean="0"/>
              <a:t>Intense Rain Storm</a:t>
            </a:r>
          </a:p>
          <a:p>
            <a:r>
              <a:rPr lang="en-US" sz="1000" dirty="0" smtClean="0"/>
              <a:t>Lighting &amp; Wind </a:t>
            </a:r>
            <a:endParaRPr lang="en-US" sz="1000" dirty="0"/>
          </a:p>
        </p:txBody>
      </p:sp>
      <p:sp>
        <p:nvSpPr>
          <p:cNvPr id="13" name="TextBox 12"/>
          <p:cNvSpPr txBox="1"/>
          <p:nvPr/>
        </p:nvSpPr>
        <p:spPr>
          <a:xfrm>
            <a:off x="1842710" y="1256455"/>
            <a:ext cx="1189811" cy="24622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000" dirty="0" smtClean="0"/>
              <a:t>Heat Waves </a:t>
            </a:r>
            <a:endParaRPr lang="en-US" sz="1000" dirty="0"/>
          </a:p>
        </p:txBody>
      </p:sp>
      <p:sp>
        <p:nvSpPr>
          <p:cNvPr id="14" name="TextBox 13"/>
          <p:cNvSpPr txBox="1"/>
          <p:nvPr/>
        </p:nvSpPr>
        <p:spPr>
          <a:xfrm>
            <a:off x="5405581" y="1476756"/>
            <a:ext cx="1480228" cy="369332"/>
          </a:xfrm>
          <a:prstGeom prst="rect">
            <a:avLst/>
          </a:prstGeom>
          <a:solidFill>
            <a:schemeClr val="tx2">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900" dirty="0" smtClean="0"/>
              <a:t> Stronger Hurricanes with Higher Storm Surge</a:t>
            </a:r>
            <a:endParaRPr lang="en-US" sz="900" dirty="0"/>
          </a:p>
        </p:txBody>
      </p:sp>
      <p:sp>
        <p:nvSpPr>
          <p:cNvPr id="23" name="TextBox 22"/>
          <p:cNvSpPr txBox="1"/>
          <p:nvPr/>
        </p:nvSpPr>
        <p:spPr>
          <a:xfrm>
            <a:off x="5379800" y="2461476"/>
            <a:ext cx="2479645" cy="400110"/>
          </a:xfrm>
          <a:prstGeom prst="rect">
            <a:avLst/>
          </a:prstGeom>
          <a:gradFill flip="none" rotWithShape="1">
            <a:gsLst>
              <a:gs pos="34000">
                <a:schemeClr val="accent3">
                  <a:lumMod val="40000"/>
                  <a:lumOff val="60000"/>
                </a:schemeClr>
              </a:gs>
              <a:gs pos="100000">
                <a:srgbClr val="FFFFFF"/>
              </a:gs>
              <a:gs pos="99000">
                <a:schemeClr val="tx2">
                  <a:lumMod val="40000"/>
                  <a:lumOff val="60000"/>
                </a:schemeClr>
              </a:gs>
            </a:gsLst>
            <a:lin ang="0" scaled="1"/>
            <a:tileRect/>
          </a:gradFill>
        </p:spPr>
        <p:txBody>
          <a:bodyPr wrap="square" rtlCol="0">
            <a:spAutoFit/>
          </a:bodyPr>
          <a:lstStyle/>
          <a:p>
            <a:pPr algn="ctr"/>
            <a:r>
              <a:rPr lang="en-US" sz="1000" dirty="0" smtClean="0"/>
              <a:t>Inland and Coastal Flooding</a:t>
            </a:r>
          </a:p>
          <a:p>
            <a:pPr algn="ctr"/>
            <a:endParaRPr lang="en-US" sz="1000" dirty="0"/>
          </a:p>
        </p:txBody>
      </p:sp>
      <p:grpSp>
        <p:nvGrpSpPr>
          <p:cNvPr id="41" name="Group 40"/>
          <p:cNvGrpSpPr/>
          <p:nvPr/>
        </p:nvGrpSpPr>
        <p:grpSpPr>
          <a:xfrm>
            <a:off x="5045560" y="3097036"/>
            <a:ext cx="3663212" cy="402499"/>
            <a:chOff x="4780674" y="2820037"/>
            <a:chExt cx="3033783" cy="402499"/>
          </a:xfrm>
        </p:grpSpPr>
        <p:sp>
          <p:nvSpPr>
            <p:cNvPr id="12" name="TextBox 11"/>
            <p:cNvSpPr txBox="1"/>
            <p:nvPr/>
          </p:nvSpPr>
          <p:spPr>
            <a:xfrm>
              <a:off x="6882017" y="2822426"/>
              <a:ext cx="932440" cy="400110"/>
            </a:xfrm>
            <a:prstGeom prst="rect">
              <a:avLst/>
            </a:prstGeom>
            <a:solidFill>
              <a:srgbClr val="D9D9D9"/>
            </a:solidFill>
            <a:ln>
              <a:solidFill>
                <a:srgbClr val="FF6600"/>
              </a:solidFill>
            </a:ln>
          </p:spPr>
          <p:txBody>
            <a:bodyPr wrap="square" rtlCol="0">
              <a:spAutoFit/>
            </a:bodyPr>
            <a:lstStyle/>
            <a:p>
              <a:r>
                <a:rPr lang="en-US" sz="1000" dirty="0" smtClean="0"/>
                <a:t>Contamination </a:t>
              </a:r>
            </a:p>
            <a:p>
              <a:r>
                <a:rPr lang="en-US" sz="1000" dirty="0" smtClean="0"/>
                <a:t>of Water Supply</a:t>
              </a:r>
              <a:endParaRPr lang="en-US" sz="1000" dirty="0"/>
            </a:p>
          </p:txBody>
        </p:sp>
        <p:sp>
          <p:nvSpPr>
            <p:cNvPr id="21" name="TextBox 20"/>
            <p:cNvSpPr txBox="1"/>
            <p:nvPr/>
          </p:nvSpPr>
          <p:spPr>
            <a:xfrm>
              <a:off x="4780674" y="2822426"/>
              <a:ext cx="957106" cy="400110"/>
            </a:xfrm>
            <a:prstGeom prst="rect">
              <a:avLst/>
            </a:prstGeom>
            <a:solidFill>
              <a:schemeClr val="bg1">
                <a:lumMod val="85000"/>
              </a:schemeClr>
            </a:solidFill>
          </p:spPr>
          <p:txBody>
            <a:bodyPr wrap="square" rtlCol="0">
              <a:spAutoFit/>
            </a:bodyPr>
            <a:lstStyle/>
            <a:p>
              <a:r>
                <a:rPr lang="en-US" sz="1000" dirty="0" smtClean="0"/>
                <a:t>Indoor/Outdoor</a:t>
              </a:r>
            </a:p>
            <a:p>
              <a:r>
                <a:rPr lang="en-US" sz="1000" dirty="0" smtClean="0"/>
                <a:t>Mold  &amp; Fungi </a:t>
              </a:r>
              <a:endParaRPr lang="en-US" sz="1000" dirty="0"/>
            </a:p>
          </p:txBody>
        </p:sp>
        <p:sp>
          <p:nvSpPr>
            <p:cNvPr id="24" name="TextBox 23"/>
            <p:cNvSpPr txBox="1"/>
            <p:nvPr/>
          </p:nvSpPr>
          <p:spPr>
            <a:xfrm>
              <a:off x="5761220" y="2820037"/>
              <a:ext cx="1044364" cy="400110"/>
            </a:xfrm>
            <a:prstGeom prst="rect">
              <a:avLst/>
            </a:prstGeom>
            <a:solidFill>
              <a:srgbClr val="D9D9D9"/>
            </a:solidFill>
          </p:spPr>
          <p:txBody>
            <a:bodyPr wrap="square" rtlCol="0">
              <a:spAutoFit/>
            </a:bodyPr>
            <a:lstStyle/>
            <a:p>
              <a:pPr algn="ctr"/>
              <a:r>
                <a:rPr lang="en-US" sz="1000" dirty="0" smtClean="0"/>
                <a:t>Vector Borne-Disease </a:t>
              </a:r>
              <a:endParaRPr lang="en-US" sz="1000" dirty="0"/>
            </a:p>
          </p:txBody>
        </p:sp>
      </p:grpSp>
      <p:sp>
        <p:nvSpPr>
          <p:cNvPr id="30" name="TextBox 29"/>
          <p:cNvSpPr txBox="1"/>
          <p:nvPr/>
        </p:nvSpPr>
        <p:spPr>
          <a:xfrm>
            <a:off x="798834" y="2452228"/>
            <a:ext cx="1043876" cy="4001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000" dirty="0" smtClean="0"/>
              <a:t>Increased Pollen</a:t>
            </a:r>
          </a:p>
          <a:p>
            <a:endParaRPr lang="en-US" sz="1000" dirty="0"/>
          </a:p>
        </p:txBody>
      </p:sp>
      <p:sp>
        <p:nvSpPr>
          <p:cNvPr id="32" name="TextBox 31"/>
          <p:cNvSpPr txBox="1"/>
          <p:nvPr/>
        </p:nvSpPr>
        <p:spPr>
          <a:xfrm>
            <a:off x="4470415" y="2451912"/>
            <a:ext cx="889925" cy="400110"/>
          </a:xfrm>
          <a:prstGeom prst="rect">
            <a:avLst/>
          </a:prstGeom>
          <a:solidFill>
            <a:schemeClr val="tx2">
              <a:lumMod val="40000"/>
              <a:lumOff val="60000"/>
            </a:schemeClr>
          </a:solidFill>
        </p:spPr>
        <p:txBody>
          <a:bodyPr wrap="none" rtlCol="0">
            <a:spAutoFit/>
          </a:bodyPr>
          <a:lstStyle/>
          <a:p>
            <a:r>
              <a:rPr lang="en-US" sz="1000" dirty="0" smtClean="0"/>
              <a:t>Algae Blooms</a:t>
            </a:r>
          </a:p>
          <a:p>
            <a:endParaRPr lang="en-US" sz="1000" dirty="0"/>
          </a:p>
        </p:txBody>
      </p:sp>
      <p:sp>
        <p:nvSpPr>
          <p:cNvPr id="25" name="TextBox 24"/>
          <p:cNvSpPr txBox="1"/>
          <p:nvPr/>
        </p:nvSpPr>
        <p:spPr>
          <a:xfrm>
            <a:off x="1635651" y="3808069"/>
            <a:ext cx="987107"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sz="1000" b="1" dirty="0" smtClean="0"/>
              <a:t>Health Impacts</a:t>
            </a:r>
          </a:p>
          <a:p>
            <a:r>
              <a:rPr lang="en-US" sz="1000" dirty="0" smtClean="0"/>
              <a:t> </a:t>
            </a:r>
            <a:endParaRPr lang="en-US" sz="1000" dirty="0"/>
          </a:p>
        </p:txBody>
      </p:sp>
      <p:sp>
        <p:nvSpPr>
          <p:cNvPr id="26" name="TextBox 25"/>
          <p:cNvSpPr txBox="1"/>
          <p:nvPr/>
        </p:nvSpPr>
        <p:spPr>
          <a:xfrm>
            <a:off x="496528" y="3808069"/>
            <a:ext cx="987107"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sz="1000" b="1" dirty="0" smtClean="0"/>
              <a:t>Health Impacts</a:t>
            </a:r>
          </a:p>
          <a:p>
            <a:r>
              <a:rPr lang="en-US" sz="1000" dirty="0" smtClean="0"/>
              <a:t> </a:t>
            </a:r>
            <a:endParaRPr lang="en-US" sz="1000" dirty="0"/>
          </a:p>
        </p:txBody>
      </p:sp>
      <p:sp>
        <p:nvSpPr>
          <p:cNvPr id="27" name="TextBox 26"/>
          <p:cNvSpPr txBox="1"/>
          <p:nvPr/>
        </p:nvSpPr>
        <p:spPr>
          <a:xfrm>
            <a:off x="3724230" y="3824356"/>
            <a:ext cx="1112134"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000" dirty="0" smtClean="0"/>
              <a:t>Injury&amp; Accidents</a:t>
            </a:r>
          </a:p>
          <a:p>
            <a:endParaRPr lang="en-US" sz="1000" dirty="0" smtClean="0"/>
          </a:p>
        </p:txBody>
      </p:sp>
      <p:cxnSp>
        <p:nvCxnSpPr>
          <p:cNvPr id="43" name="Straight Arrow Connector 42"/>
          <p:cNvCxnSpPr/>
          <p:nvPr/>
        </p:nvCxnSpPr>
        <p:spPr>
          <a:xfrm>
            <a:off x="798834" y="605178"/>
            <a:ext cx="0" cy="6512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1076843" y="986417"/>
            <a:ext cx="0" cy="2942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2352443" y="986417"/>
            <a:ext cx="0" cy="3257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4764687" y="986417"/>
            <a:ext cx="0" cy="2154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665254" y="1508506"/>
            <a:ext cx="0" cy="22995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endCxn id="25" idx="0"/>
          </p:cNvCxnSpPr>
          <p:nvPr/>
        </p:nvCxnSpPr>
        <p:spPr>
          <a:xfrm>
            <a:off x="2129205" y="1502676"/>
            <a:ext cx="0" cy="23053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a:off x="4251667" y="1896141"/>
            <a:ext cx="0" cy="19282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5" name="Elbow Connector 124"/>
          <p:cNvCxnSpPr/>
          <p:nvPr/>
        </p:nvCxnSpPr>
        <p:spPr>
          <a:xfrm rot="16200000" flipH="1">
            <a:off x="5235393" y="1926050"/>
            <a:ext cx="565333" cy="505518"/>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3" name="Straight Arrow Connector 162"/>
          <p:cNvCxnSpPr/>
          <p:nvPr/>
        </p:nvCxnSpPr>
        <p:spPr>
          <a:xfrm>
            <a:off x="6444233" y="2848342"/>
            <a:ext cx="0" cy="2421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5" name="Straight Arrow Connector 164"/>
          <p:cNvCxnSpPr/>
          <p:nvPr/>
        </p:nvCxnSpPr>
        <p:spPr>
          <a:xfrm>
            <a:off x="7660733" y="2848342"/>
            <a:ext cx="0" cy="2421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6" name="Straight Arrow Connector 165"/>
          <p:cNvCxnSpPr/>
          <p:nvPr/>
        </p:nvCxnSpPr>
        <p:spPr>
          <a:xfrm>
            <a:off x="5418793" y="2861586"/>
            <a:ext cx="0" cy="2421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1" name="Elbow Connector 170"/>
          <p:cNvCxnSpPr>
            <a:stCxn id="11" idx="1"/>
            <a:endCxn id="30" idx="0"/>
          </p:cNvCxnSpPr>
          <p:nvPr/>
        </p:nvCxnSpPr>
        <p:spPr>
          <a:xfrm rot="10800000" flipV="1">
            <a:off x="1320772" y="1678806"/>
            <a:ext cx="2833914" cy="773422"/>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4" name="Straight Arrow Connector 173"/>
          <p:cNvCxnSpPr/>
          <p:nvPr/>
        </p:nvCxnSpPr>
        <p:spPr>
          <a:xfrm>
            <a:off x="1320773" y="2861586"/>
            <a:ext cx="0" cy="9738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1" name="Elbow Connector 190"/>
          <p:cNvCxnSpPr/>
          <p:nvPr/>
        </p:nvCxnSpPr>
        <p:spPr>
          <a:xfrm rot="5400000">
            <a:off x="4205309" y="2098776"/>
            <a:ext cx="1931202" cy="1487387"/>
          </a:xfrm>
          <a:prstGeom prst="bentConnector3">
            <a:avLst>
              <a:gd name="adj1" fmla="val 9735"/>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 name="Straight Arrow Connector 3"/>
          <p:cNvCxnSpPr>
            <a:stCxn id="11" idx="2"/>
          </p:cNvCxnSpPr>
          <p:nvPr/>
        </p:nvCxnSpPr>
        <p:spPr>
          <a:xfrm>
            <a:off x="4742166" y="1878861"/>
            <a:ext cx="0" cy="5730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6242701" y="1896142"/>
            <a:ext cx="0" cy="5730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35" name="Group 34"/>
          <p:cNvGrpSpPr/>
          <p:nvPr/>
        </p:nvGrpSpPr>
        <p:grpSpPr>
          <a:xfrm>
            <a:off x="7057617" y="975163"/>
            <a:ext cx="1319249" cy="472969"/>
            <a:chOff x="7057617" y="975163"/>
            <a:chExt cx="1319249" cy="472969"/>
          </a:xfrm>
        </p:grpSpPr>
        <p:sp>
          <p:nvSpPr>
            <p:cNvPr id="36" name="TextBox 35"/>
            <p:cNvSpPr txBox="1"/>
            <p:nvPr/>
          </p:nvSpPr>
          <p:spPr>
            <a:xfrm>
              <a:off x="7057617" y="1201911"/>
              <a:ext cx="1319249" cy="246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000" dirty="0" smtClean="0"/>
                <a:t>Sea Level Rise</a:t>
              </a:r>
              <a:endParaRPr lang="en-US" sz="1000" dirty="0"/>
            </a:p>
          </p:txBody>
        </p:sp>
        <p:cxnSp>
          <p:nvCxnSpPr>
            <p:cNvPr id="37" name="Straight Arrow Connector 36"/>
            <p:cNvCxnSpPr/>
            <p:nvPr/>
          </p:nvCxnSpPr>
          <p:spPr>
            <a:xfrm>
              <a:off x="7608835" y="975163"/>
              <a:ext cx="0" cy="2154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46" name="Straight Arrow Connector 45"/>
          <p:cNvCxnSpPr/>
          <p:nvPr/>
        </p:nvCxnSpPr>
        <p:spPr>
          <a:xfrm>
            <a:off x="7597040" y="1473559"/>
            <a:ext cx="0" cy="9956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8207342" y="1448132"/>
            <a:ext cx="0" cy="9956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7859445" y="2469193"/>
            <a:ext cx="1180281" cy="4001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1000" dirty="0" smtClean="0"/>
              <a:t>Saltwater Intrusion</a:t>
            </a:r>
          </a:p>
          <a:p>
            <a:endParaRPr lang="en-US" sz="1000" dirty="0"/>
          </a:p>
        </p:txBody>
      </p:sp>
      <p:cxnSp>
        <p:nvCxnSpPr>
          <p:cNvPr id="51" name="Straight Arrow Connector 50"/>
          <p:cNvCxnSpPr/>
          <p:nvPr/>
        </p:nvCxnSpPr>
        <p:spPr>
          <a:xfrm>
            <a:off x="8207342" y="2861586"/>
            <a:ext cx="0" cy="2421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Elbow Connector 60"/>
          <p:cNvCxnSpPr/>
          <p:nvPr/>
        </p:nvCxnSpPr>
        <p:spPr>
          <a:xfrm rot="10800000" flipV="1">
            <a:off x="6885809" y="1473559"/>
            <a:ext cx="457902" cy="203252"/>
          </a:xfrm>
          <a:prstGeom prst="bentConnector3">
            <a:avLst>
              <a:gd name="adj1" fmla="val 943"/>
            </a:avLst>
          </a:prstGeom>
          <a:ln>
            <a:tailEnd type="arrow"/>
          </a:ln>
        </p:spPr>
        <p:style>
          <a:lnRef idx="2">
            <a:schemeClr val="accent1"/>
          </a:lnRef>
          <a:fillRef idx="0">
            <a:schemeClr val="accent1"/>
          </a:fillRef>
          <a:effectRef idx="1">
            <a:schemeClr val="accent1"/>
          </a:effectRef>
          <a:fontRef idx="minor">
            <a:schemeClr val="tx1"/>
          </a:fontRef>
        </p:style>
      </p:cxnSp>
      <p:sp>
        <p:nvSpPr>
          <p:cNvPr id="63" name="Cloud 62"/>
          <p:cNvSpPr/>
          <p:nvPr/>
        </p:nvSpPr>
        <p:spPr>
          <a:xfrm>
            <a:off x="304446" y="108235"/>
            <a:ext cx="8808721" cy="914400"/>
          </a:xfrm>
          <a:prstGeom prst="cloud">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Increased Green House Gas Concentration</a:t>
            </a:r>
          </a:p>
          <a:p>
            <a:pPr algn="ctr"/>
            <a:endParaRPr lang="en-US" dirty="0"/>
          </a:p>
        </p:txBody>
      </p:sp>
      <p:sp>
        <p:nvSpPr>
          <p:cNvPr id="64" name="Cloud 63"/>
          <p:cNvSpPr/>
          <p:nvPr/>
        </p:nvSpPr>
        <p:spPr>
          <a:xfrm>
            <a:off x="2174240" y="560500"/>
            <a:ext cx="4751297" cy="501878"/>
          </a:xfrm>
          <a:prstGeom prst="cloud">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Rising Temperatures</a:t>
            </a:r>
            <a:endParaRPr lang="en-US" dirty="0"/>
          </a:p>
        </p:txBody>
      </p:sp>
      <p:cxnSp>
        <p:nvCxnSpPr>
          <p:cNvPr id="53" name="Straight Arrow Connector 52"/>
          <p:cNvCxnSpPr/>
          <p:nvPr/>
        </p:nvCxnSpPr>
        <p:spPr>
          <a:xfrm>
            <a:off x="7995100" y="3509432"/>
            <a:ext cx="0" cy="3257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04479" y="3835473"/>
            <a:ext cx="1981242" cy="1929384"/>
          </a:xfrm>
          <a:prstGeom prst="rect">
            <a:avLst/>
          </a:prstGeom>
        </p:spPr>
      </p:pic>
      <p:sp>
        <p:nvSpPr>
          <p:cNvPr id="10" name="Right Arrow Callout 9"/>
          <p:cNvSpPr/>
          <p:nvPr/>
        </p:nvSpPr>
        <p:spPr>
          <a:xfrm>
            <a:off x="4943861" y="4119279"/>
            <a:ext cx="2297822" cy="2019300"/>
          </a:xfrm>
          <a:prstGeom prst="rightArrowCallou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Health Impacts</a:t>
            </a:r>
          </a:p>
          <a:p>
            <a:pPr algn="ctr"/>
            <a:endParaRPr lang="en-US" sz="1200" b="1" dirty="0"/>
          </a:p>
          <a:p>
            <a:r>
              <a:rPr lang="en-US" sz="1200" dirty="0"/>
              <a:t>Food Poisoning</a:t>
            </a:r>
          </a:p>
          <a:p>
            <a:r>
              <a:rPr lang="en-US" sz="1200" dirty="0"/>
              <a:t>Parasite Infection</a:t>
            </a:r>
          </a:p>
          <a:p>
            <a:r>
              <a:rPr lang="en-US" sz="1200" dirty="0"/>
              <a:t>Diarrhea </a:t>
            </a:r>
          </a:p>
          <a:p>
            <a:r>
              <a:rPr lang="en-US" sz="1200" dirty="0"/>
              <a:t>Vomiting</a:t>
            </a:r>
          </a:p>
          <a:p>
            <a:r>
              <a:rPr lang="en-US" sz="1200" dirty="0"/>
              <a:t>Wound Infection</a:t>
            </a:r>
          </a:p>
          <a:p>
            <a:endParaRPr lang="en-US" sz="900" dirty="0"/>
          </a:p>
        </p:txBody>
      </p:sp>
    </p:spTree>
    <p:extLst>
      <p:ext uri="{BB962C8B-B14F-4D97-AF65-F5344CB8AC3E}">
        <p14:creationId xmlns:p14="http://schemas.microsoft.com/office/powerpoint/2010/main" val="37867464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400" dirty="0" smtClean="0"/>
              <a:t>Contaminated Drinking Water</a:t>
            </a:r>
            <a:endParaRPr lang="en-US" sz="4400" dirty="0"/>
          </a:p>
        </p:txBody>
      </p:sp>
      <p:sp>
        <p:nvSpPr>
          <p:cNvPr id="3" name="Text Placeholder 2"/>
          <p:cNvSpPr>
            <a:spLocks noGrp="1"/>
          </p:cNvSpPr>
          <p:nvPr>
            <p:ph type="body" idx="1"/>
          </p:nvPr>
        </p:nvSpPr>
        <p:spPr/>
        <p:txBody>
          <a:bodyPr/>
          <a:lstStyle/>
          <a:p>
            <a:r>
              <a:rPr lang="en-US" b="1" dirty="0" smtClean="0">
                <a:solidFill>
                  <a:srgbClr val="000000"/>
                </a:solidFill>
              </a:rPr>
              <a:t>Sources of Contamination</a:t>
            </a:r>
            <a:endParaRPr lang="en-US" b="1" dirty="0">
              <a:solidFill>
                <a:srgbClr val="000000"/>
              </a:solidFill>
            </a:endParaRPr>
          </a:p>
        </p:txBody>
      </p:sp>
      <p:sp>
        <p:nvSpPr>
          <p:cNvPr id="4" name="Text Placeholder 3"/>
          <p:cNvSpPr>
            <a:spLocks noGrp="1"/>
          </p:cNvSpPr>
          <p:nvPr>
            <p:ph type="body" sz="quarter" idx="3"/>
          </p:nvPr>
        </p:nvSpPr>
        <p:spPr/>
        <p:txBody>
          <a:bodyPr/>
          <a:lstStyle/>
          <a:p>
            <a:r>
              <a:rPr lang="en-US" b="1" dirty="0" smtClean="0">
                <a:solidFill>
                  <a:srgbClr val="000000"/>
                </a:solidFill>
              </a:rPr>
              <a:t>How you Know</a:t>
            </a:r>
            <a:endParaRPr lang="en-US" b="1" dirty="0">
              <a:solidFill>
                <a:srgbClr val="000000"/>
              </a:solidFill>
            </a:endParaRPr>
          </a:p>
        </p:txBody>
      </p:sp>
      <p:pic>
        <p:nvPicPr>
          <p:cNvPr id="6" name="Picture 5"/>
          <p:cNvPicPr>
            <a:picLocks noChangeAspect="1"/>
          </p:cNvPicPr>
          <p:nvPr/>
        </p:nvPicPr>
        <p:blipFill>
          <a:blip r:embed="rId2"/>
          <a:stretch>
            <a:fillRect/>
          </a:stretch>
        </p:blipFill>
        <p:spPr>
          <a:xfrm>
            <a:off x="4953000" y="2356935"/>
            <a:ext cx="3530600" cy="825500"/>
          </a:xfrm>
          <a:prstGeom prst="rect">
            <a:avLst/>
          </a:prstGeom>
        </p:spPr>
      </p:pic>
      <p:sp>
        <p:nvSpPr>
          <p:cNvPr id="12" name="Rectangle 11"/>
          <p:cNvSpPr/>
          <p:nvPr/>
        </p:nvSpPr>
        <p:spPr>
          <a:xfrm>
            <a:off x="4838700" y="3209851"/>
            <a:ext cx="3848100" cy="1015663"/>
          </a:xfrm>
          <a:prstGeom prst="rect">
            <a:avLst/>
          </a:prstGeom>
        </p:spPr>
        <p:txBody>
          <a:bodyPr wrap="square">
            <a:spAutoFit/>
          </a:bodyPr>
          <a:lstStyle/>
          <a:p>
            <a:r>
              <a:rPr lang="en-US" sz="1400" dirty="0" smtClean="0"/>
              <a:t>Sign up at </a:t>
            </a:r>
          </a:p>
          <a:p>
            <a:r>
              <a:rPr lang="en-US" sz="1400" dirty="0" smtClean="0">
                <a:hlinkClick r:id="rId3"/>
              </a:rPr>
              <a:t>https</a:t>
            </a:r>
            <a:r>
              <a:rPr lang="en-US" sz="1400" dirty="0">
                <a:hlinkClick r:id="rId3"/>
              </a:rPr>
              <a:t>://public.coderedweb.com/CNE/</a:t>
            </a:r>
            <a:r>
              <a:rPr lang="en-US" sz="1400" dirty="0" smtClean="0">
                <a:hlinkClick r:id="rId3"/>
              </a:rPr>
              <a:t>9C01FEC0EDA0</a:t>
            </a:r>
            <a:endParaRPr lang="en-US" sz="1400" dirty="0" smtClean="0"/>
          </a:p>
          <a:p>
            <a:endParaRPr lang="en-US" dirty="0"/>
          </a:p>
        </p:txBody>
      </p:sp>
      <p:pic>
        <p:nvPicPr>
          <p:cNvPr id="13" name="Picture 12" descr="Screen Shot 2015-01-26 at 12.54.31 PM.png"/>
          <p:cNvPicPr/>
          <p:nvPr/>
        </p:nvPicPr>
        <p:blipFill>
          <a:blip r:embed="rId4" cstate="email">
            <a:extLst>
              <a:ext uri="{28A0092B-C50C-407E-A947-70E740481C1C}">
                <a14:useLocalDpi xmlns:a14="http://schemas.microsoft.com/office/drawing/2010/main"/>
              </a:ext>
            </a:extLst>
          </a:blip>
          <a:stretch>
            <a:fillRect/>
          </a:stretch>
        </p:blipFill>
        <p:spPr>
          <a:xfrm>
            <a:off x="888973" y="4716236"/>
            <a:ext cx="1485927" cy="1137868"/>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6273" y="2332567"/>
            <a:ext cx="1498627" cy="1194125"/>
          </a:xfrm>
          <a:prstGeom prst="rect">
            <a:avLst/>
          </a:prstGeom>
        </p:spPr>
      </p:pic>
      <p:pic>
        <p:nvPicPr>
          <p:cNvPr id="18" name="Picture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8973" y="3596116"/>
            <a:ext cx="1485927" cy="1000430"/>
          </a:xfrm>
          <a:prstGeom prst="rect">
            <a:avLst/>
          </a:prstGeom>
        </p:spPr>
      </p:pic>
      <p:sp>
        <p:nvSpPr>
          <p:cNvPr id="8" name="TextBox 7"/>
          <p:cNvSpPr txBox="1"/>
          <p:nvPr/>
        </p:nvSpPr>
        <p:spPr>
          <a:xfrm>
            <a:off x="2374901" y="2356935"/>
            <a:ext cx="2122488" cy="646331"/>
          </a:xfrm>
          <a:prstGeom prst="rect">
            <a:avLst/>
          </a:prstGeom>
          <a:noFill/>
        </p:spPr>
        <p:txBody>
          <a:bodyPr wrap="square" rtlCol="0">
            <a:spAutoFit/>
          </a:bodyPr>
          <a:lstStyle/>
          <a:p>
            <a:pPr algn="ctr"/>
            <a:r>
              <a:rPr lang="en-US" dirty="0" smtClean="0"/>
              <a:t>Electrical Failure at Plant</a:t>
            </a:r>
            <a:endParaRPr lang="en-US" dirty="0"/>
          </a:p>
        </p:txBody>
      </p:sp>
      <p:sp>
        <p:nvSpPr>
          <p:cNvPr id="19" name="TextBox 18"/>
          <p:cNvSpPr txBox="1"/>
          <p:nvPr/>
        </p:nvSpPr>
        <p:spPr>
          <a:xfrm>
            <a:off x="2550096" y="3717805"/>
            <a:ext cx="2122488" cy="923330"/>
          </a:xfrm>
          <a:prstGeom prst="rect">
            <a:avLst/>
          </a:prstGeom>
          <a:noFill/>
        </p:spPr>
        <p:txBody>
          <a:bodyPr wrap="square" rtlCol="0">
            <a:spAutoFit/>
          </a:bodyPr>
          <a:lstStyle/>
          <a:p>
            <a:pPr algn="ctr"/>
            <a:r>
              <a:rPr lang="en-US" dirty="0" smtClean="0"/>
              <a:t>Break in Distribution System</a:t>
            </a:r>
            <a:endParaRPr lang="en-US" dirty="0"/>
          </a:p>
        </p:txBody>
      </p:sp>
      <p:sp>
        <p:nvSpPr>
          <p:cNvPr id="20" name="TextBox 19"/>
          <p:cNvSpPr txBox="1"/>
          <p:nvPr/>
        </p:nvSpPr>
        <p:spPr>
          <a:xfrm>
            <a:off x="2550096" y="4909910"/>
            <a:ext cx="2122488" cy="923330"/>
          </a:xfrm>
          <a:prstGeom prst="rect">
            <a:avLst/>
          </a:prstGeom>
          <a:noFill/>
        </p:spPr>
        <p:txBody>
          <a:bodyPr wrap="square" rtlCol="0">
            <a:spAutoFit/>
          </a:bodyPr>
          <a:lstStyle/>
          <a:p>
            <a:pPr algn="ctr"/>
            <a:r>
              <a:rPr lang="en-US" dirty="0" smtClean="0"/>
              <a:t>Salt Water Intrusion from </a:t>
            </a:r>
            <a:r>
              <a:rPr lang="en-US" dirty="0" err="1" smtClean="0"/>
              <a:t>SeaLevel</a:t>
            </a:r>
            <a:r>
              <a:rPr lang="en-US" dirty="0" smtClean="0"/>
              <a:t> Rise</a:t>
            </a:r>
            <a:endParaRPr lang="en-US" dirty="0"/>
          </a:p>
        </p:txBody>
      </p:sp>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26300" y="4225514"/>
            <a:ext cx="1714500" cy="1977007"/>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641570" y="4330700"/>
            <a:ext cx="2584730" cy="1354867"/>
          </a:xfrm>
          <a:prstGeom prst="rect">
            <a:avLst/>
          </a:prstGeom>
        </p:spPr>
      </p:pic>
    </p:spTree>
    <p:extLst>
      <p:ext uri="{BB962C8B-B14F-4D97-AF65-F5344CB8AC3E}">
        <p14:creationId xmlns:p14="http://schemas.microsoft.com/office/powerpoint/2010/main" val="78570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par>
                                <p:cTn id="14" presetID="9"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400" dirty="0" smtClean="0"/>
              <a:t>Boil Water Alert</a:t>
            </a:r>
            <a:endParaRPr lang="en-US" sz="4400"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2051" y="1357296"/>
            <a:ext cx="2785397" cy="1460053"/>
          </a:xfrm>
          <a:prstGeom prst="rect">
            <a:avLst/>
          </a:prstGeom>
        </p:spPr>
      </p:pic>
      <p:sp>
        <p:nvSpPr>
          <p:cNvPr id="8" name="TextBox 7"/>
          <p:cNvSpPr txBox="1"/>
          <p:nvPr/>
        </p:nvSpPr>
        <p:spPr>
          <a:xfrm>
            <a:off x="457200" y="3102189"/>
            <a:ext cx="3531649" cy="1015663"/>
          </a:xfrm>
          <a:prstGeom prst="rect">
            <a:avLst/>
          </a:prstGeom>
          <a:noFill/>
        </p:spPr>
        <p:txBody>
          <a:bodyPr wrap="square" rtlCol="0">
            <a:spAutoFit/>
          </a:bodyPr>
          <a:lstStyle/>
          <a:p>
            <a:r>
              <a:rPr lang="en-US" sz="2000" i="1" dirty="0" smtClean="0"/>
              <a:t>“Anytime there is a drop in water pressure, consider it a precautionary boil water alert.</a:t>
            </a:r>
            <a:r>
              <a:rPr lang="en-US" sz="1600" dirty="0" smtClean="0"/>
              <a:t>”</a:t>
            </a:r>
            <a:endParaRPr lang="en-US" sz="1600" dirty="0"/>
          </a:p>
        </p:txBody>
      </p:sp>
      <p:sp>
        <p:nvSpPr>
          <p:cNvPr id="10" name="Content Placeholder 5"/>
          <p:cNvSpPr txBox="1">
            <a:spLocks/>
          </p:cNvSpPr>
          <p:nvPr/>
        </p:nvSpPr>
        <p:spPr>
          <a:xfrm>
            <a:off x="4495800" y="1357297"/>
            <a:ext cx="4330699" cy="30369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Font typeface="Arial" pitchFamily="34" charset="0"/>
              <a:buNone/>
            </a:pPr>
            <a:r>
              <a:rPr lang="en-US" sz="1400" b="1" dirty="0" smtClean="0"/>
              <a:t>  </a:t>
            </a:r>
            <a:r>
              <a:rPr lang="en-US" sz="1600" b="1" dirty="0" smtClean="0">
                <a:solidFill>
                  <a:srgbClr val="000000"/>
                </a:solidFill>
              </a:rPr>
              <a:t> </a:t>
            </a:r>
            <a:r>
              <a:rPr lang="en-US" sz="2000" b="1" dirty="0" smtClean="0">
                <a:solidFill>
                  <a:srgbClr val="000000"/>
                </a:solidFill>
              </a:rPr>
              <a:t>Boil Water Advisories  - “NO”</a:t>
            </a:r>
          </a:p>
          <a:p>
            <a:pPr marL="0" indent="0">
              <a:buFont typeface="Arial" pitchFamily="34" charset="0"/>
              <a:buNone/>
            </a:pPr>
            <a:endParaRPr lang="en-US" sz="1600" dirty="0" smtClean="0">
              <a:solidFill>
                <a:srgbClr val="000000"/>
              </a:solidFill>
            </a:endParaRPr>
          </a:p>
          <a:p>
            <a:pPr marL="169863" indent="-169863"/>
            <a:r>
              <a:rPr lang="en-US" sz="1400" dirty="0" smtClean="0">
                <a:solidFill>
                  <a:srgbClr val="FF0000"/>
                </a:solidFill>
              </a:rPr>
              <a:t>Don’t serve, use ice, prepare food, or brush teeth with tap water. Use bottled water for drinking if possible, especially for baby formula.</a:t>
            </a:r>
          </a:p>
          <a:p>
            <a:pPr marL="169863" indent="-169863"/>
            <a:r>
              <a:rPr lang="en-US" sz="1400" dirty="0" smtClean="0">
                <a:solidFill>
                  <a:srgbClr val="FF0000"/>
                </a:solidFill>
              </a:rPr>
              <a:t>Don’t wash hands, or expose open wounds to tap water. </a:t>
            </a:r>
          </a:p>
          <a:p>
            <a:pPr marL="169863" indent="-169863"/>
            <a:r>
              <a:rPr lang="en-US" sz="1400" dirty="0" smtClean="0">
                <a:solidFill>
                  <a:srgbClr val="FF0000"/>
                </a:solidFill>
              </a:rPr>
              <a:t>Don’t bathe babies in tap water.</a:t>
            </a:r>
          </a:p>
          <a:p>
            <a:pPr marL="169863" indent="-169863"/>
            <a:r>
              <a:rPr lang="en-US" sz="1400" dirty="0" smtClean="0">
                <a:solidFill>
                  <a:srgbClr val="FF0000"/>
                </a:solidFill>
              </a:rPr>
              <a:t>Don’t wash dishes, glasses or cutlery  with tap water. Use boiled water.</a:t>
            </a:r>
          </a:p>
          <a:p>
            <a:pPr marL="169863" indent="-169863">
              <a:spcBef>
                <a:spcPts val="0"/>
              </a:spcBef>
            </a:pPr>
            <a:endParaRPr lang="en-US" sz="1400" dirty="0" smtClean="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151" y="4660628"/>
            <a:ext cx="2099317" cy="139700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70200" y="4660628"/>
            <a:ext cx="2067170" cy="1405980"/>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83387" y="4660628"/>
            <a:ext cx="2003413" cy="1462568"/>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15386" y="4707708"/>
            <a:ext cx="2042063" cy="1358900"/>
          </a:xfrm>
          <a:prstGeom prst="rect">
            <a:avLst/>
          </a:prstGeom>
        </p:spPr>
      </p:pic>
      <p:sp>
        <p:nvSpPr>
          <p:cNvPr id="9" name="Multiply 8"/>
          <p:cNvSpPr/>
          <p:nvPr/>
        </p:nvSpPr>
        <p:spPr>
          <a:xfrm>
            <a:off x="241300" y="4647928"/>
            <a:ext cx="2985549" cy="1663700"/>
          </a:xfrm>
          <a:prstGeom prst="mathMultiply">
            <a:avLst/>
          </a:prstGeom>
          <a:solidFill>
            <a:srgbClr val="FF0000">
              <a:alpha val="5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Multiply 10"/>
          <p:cNvSpPr/>
          <p:nvPr/>
        </p:nvSpPr>
        <p:spPr>
          <a:xfrm>
            <a:off x="2314168" y="4647928"/>
            <a:ext cx="2985549" cy="1663700"/>
          </a:xfrm>
          <a:prstGeom prst="mathMultiply">
            <a:avLst/>
          </a:prstGeom>
          <a:solidFill>
            <a:srgbClr val="FF0000">
              <a:alpha val="5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Multiply 11"/>
          <p:cNvSpPr/>
          <p:nvPr/>
        </p:nvSpPr>
        <p:spPr>
          <a:xfrm>
            <a:off x="4279900" y="4660628"/>
            <a:ext cx="2985549" cy="1663700"/>
          </a:xfrm>
          <a:prstGeom prst="mathMultiply">
            <a:avLst/>
          </a:prstGeom>
          <a:solidFill>
            <a:srgbClr val="FF0000">
              <a:alpha val="5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Multiply 12"/>
          <p:cNvSpPr/>
          <p:nvPr/>
        </p:nvSpPr>
        <p:spPr>
          <a:xfrm>
            <a:off x="6197600" y="4647928"/>
            <a:ext cx="2985549" cy="1663700"/>
          </a:xfrm>
          <a:prstGeom prst="mathMultiply">
            <a:avLst/>
          </a:prstGeom>
          <a:solidFill>
            <a:srgbClr val="FF0000">
              <a:alpha val="5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439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400" dirty="0" smtClean="0"/>
              <a:t>Boil Water Alert</a:t>
            </a:r>
            <a:endParaRPr lang="en-US" sz="4400" dirty="0"/>
          </a:p>
        </p:txBody>
      </p:sp>
      <p:sp>
        <p:nvSpPr>
          <p:cNvPr id="10" name="Content Placeholder 5"/>
          <p:cNvSpPr txBox="1">
            <a:spLocks/>
          </p:cNvSpPr>
          <p:nvPr/>
        </p:nvSpPr>
        <p:spPr>
          <a:xfrm>
            <a:off x="3746500" y="1357296"/>
            <a:ext cx="5079999" cy="35322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Font typeface="Arial" pitchFamily="34" charset="0"/>
              <a:buNone/>
            </a:pPr>
            <a:r>
              <a:rPr lang="en-US" sz="1400" b="1" dirty="0" smtClean="0"/>
              <a:t>  </a:t>
            </a:r>
            <a:r>
              <a:rPr lang="en-US" sz="1600" b="1" dirty="0" smtClean="0">
                <a:solidFill>
                  <a:srgbClr val="000000"/>
                </a:solidFill>
              </a:rPr>
              <a:t> </a:t>
            </a:r>
            <a:r>
              <a:rPr lang="en-US" sz="2000" b="1" dirty="0" smtClean="0">
                <a:solidFill>
                  <a:srgbClr val="000000"/>
                </a:solidFill>
              </a:rPr>
              <a:t>Boil Water Advisories – “YES”</a:t>
            </a:r>
          </a:p>
          <a:p>
            <a:pPr marL="0" indent="0">
              <a:buFont typeface="Arial" pitchFamily="34" charset="0"/>
              <a:buNone/>
            </a:pPr>
            <a:endParaRPr lang="en-US" sz="1400" dirty="0" smtClean="0">
              <a:solidFill>
                <a:srgbClr val="FF0000"/>
              </a:solidFill>
            </a:endParaRPr>
          </a:p>
          <a:p>
            <a:pPr marL="169863" indent="-169863">
              <a:spcBef>
                <a:spcPts val="0"/>
              </a:spcBef>
            </a:pPr>
            <a:endParaRPr lang="en-US" sz="1400" dirty="0" smtClean="0"/>
          </a:p>
          <a:p>
            <a:pPr marL="169863" indent="-169863">
              <a:spcBef>
                <a:spcPts val="0"/>
              </a:spcBef>
            </a:pPr>
            <a:r>
              <a:rPr lang="en-US" sz="1600" dirty="0" smtClean="0">
                <a:solidFill>
                  <a:schemeClr val="tx2">
                    <a:lumMod val="75000"/>
                  </a:schemeClr>
                </a:solidFill>
              </a:rPr>
              <a:t>Do boil water to roiling boil for a minimum of 1 minute.  Boil water even if you have filters, filters don’t kill bacteria.</a:t>
            </a:r>
          </a:p>
          <a:p>
            <a:pPr marL="169863" indent="-169863">
              <a:spcBef>
                <a:spcPts val="0"/>
              </a:spcBef>
            </a:pPr>
            <a:r>
              <a:rPr lang="en-US" sz="1600" dirty="0" smtClean="0">
                <a:solidFill>
                  <a:schemeClr val="tx2">
                    <a:lumMod val="75000"/>
                  </a:schemeClr>
                </a:solidFill>
              </a:rPr>
              <a:t>If you can’t boil water, it can be disinfect with 8 drops unscented bleach per 1 gallon of water. Allow water to sit for 20 minutes.</a:t>
            </a:r>
          </a:p>
          <a:p>
            <a:pPr marL="169863" indent="-169863">
              <a:spcBef>
                <a:spcPts val="0"/>
              </a:spcBef>
            </a:pPr>
            <a:r>
              <a:rPr lang="en-US" sz="1600" dirty="0" smtClean="0">
                <a:solidFill>
                  <a:schemeClr val="tx2">
                    <a:lumMod val="75000"/>
                  </a:schemeClr>
                </a:solidFill>
              </a:rPr>
              <a:t>Do flush lines for 5 minutes after boil alert has been lifted.</a:t>
            </a:r>
          </a:p>
          <a:p>
            <a:pPr marL="169863" indent="-169863">
              <a:spcBef>
                <a:spcPts val="0"/>
              </a:spcBef>
            </a:pPr>
            <a:r>
              <a:rPr lang="en-US" sz="1600" dirty="0" smtClean="0">
                <a:solidFill>
                  <a:schemeClr val="tx2">
                    <a:lumMod val="75000"/>
                  </a:schemeClr>
                </a:solidFill>
              </a:rPr>
              <a:t>Change filters of water &amp; ice systems that may have been contaminated. </a:t>
            </a:r>
          </a:p>
          <a:p>
            <a:endParaRPr lang="en-US" sz="1200" dirty="0"/>
          </a:p>
        </p:txBody>
      </p:sp>
      <p:pic>
        <p:nvPicPr>
          <p:cNvPr id="15" name="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9701" y="4889500"/>
            <a:ext cx="2350545" cy="1555750"/>
          </a:xfrm>
          <a:prstGeom prst="rect">
            <a:avLst/>
          </a:prstGeom>
        </p:spPr>
      </p:pic>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 y="3473450"/>
            <a:ext cx="1776827" cy="1416050"/>
          </a:xfrm>
          <a:prstGeom prst="rect">
            <a:avLst/>
          </a:prstGeom>
        </p:spPr>
      </p:pic>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7700" y="1600200"/>
            <a:ext cx="2305901" cy="1727200"/>
          </a:xfrm>
          <a:prstGeom prst="rect">
            <a:avLst/>
          </a:prstGeom>
        </p:spPr>
      </p:pic>
      <p:pic>
        <p:nvPicPr>
          <p:cNvPr id="18" name="Picture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00246" y="4908550"/>
            <a:ext cx="2744107" cy="1536700"/>
          </a:xfrm>
          <a:prstGeom prst="rect">
            <a:avLst/>
          </a:prstGeom>
        </p:spPr>
      </p:pic>
    </p:spTree>
    <p:extLst>
      <p:ext uri="{BB962C8B-B14F-4D97-AF65-F5344CB8AC3E}">
        <p14:creationId xmlns:p14="http://schemas.microsoft.com/office/powerpoint/2010/main" val="30139708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Screen Shot 2016-01-22 at 10.04.31 AM.png"/>
          <p:cNvPicPr>
            <a:picLocks noGrp="1" noChangeAspect="1"/>
          </p:cNvPicPr>
          <p:nvPr>
            <p:ph type="pic" idx="1"/>
          </p:nvPr>
        </p:nvPicPr>
        <p:blipFill>
          <a:blip r:embed="rId2" cstate="email">
            <a:alphaModFix amt="62000"/>
            <a:extLst>
              <a:ext uri="{28A0092B-C50C-407E-A947-70E740481C1C}">
                <a14:useLocalDpi xmlns:a14="http://schemas.microsoft.com/office/drawing/2010/main"/>
              </a:ext>
            </a:extLst>
          </a:blip>
          <a:srcRect/>
          <a:stretch>
            <a:fillRect/>
          </a:stretch>
        </p:blipFill>
        <p:spPr>
          <a:xfrm>
            <a:off x="101600" y="88105"/>
            <a:ext cx="9042400" cy="6781802"/>
          </a:xfrm>
        </p:spPr>
      </p:pic>
      <p:sp>
        <p:nvSpPr>
          <p:cNvPr id="5" name="Title 4"/>
          <p:cNvSpPr>
            <a:spLocks noGrp="1"/>
          </p:cNvSpPr>
          <p:nvPr>
            <p:ph type="title"/>
          </p:nvPr>
        </p:nvSpPr>
        <p:spPr>
          <a:xfrm>
            <a:off x="1489076" y="3657600"/>
            <a:ext cx="5711824" cy="895350"/>
          </a:xfrm>
        </p:spPr>
        <p:txBody>
          <a:bodyPr/>
          <a:lstStyle/>
          <a:p>
            <a:r>
              <a:rPr lang="en-US" dirty="0" smtClean="0">
                <a:solidFill>
                  <a:srgbClr val="FFFFFF"/>
                </a:solidFill>
              </a:rPr>
              <a:t>Thank You</a:t>
            </a:r>
            <a:endParaRPr lang="en-US" dirty="0">
              <a:solidFill>
                <a:srgbClr val="FFFFFF"/>
              </a:solidFill>
            </a:endParaRPr>
          </a:p>
        </p:txBody>
      </p:sp>
      <p:sp>
        <p:nvSpPr>
          <p:cNvPr id="7" name="Text Placeholder 6"/>
          <p:cNvSpPr>
            <a:spLocks noGrp="1"/>
          </p:cNvSpPr>
          <p:nvPr>
            <p:ph type="body" sz="half" idx="2"/>
          </p:nvPr>
        </p:nvSpPr>
        <p:spPr>
          <a:xfrm>
            <a:off x="1679576" y="5499100"/>
            <a:ext cx="6016624" cy="844550"/>
          </a:xfrm>
        </p:spPr>
        <p:txBody>
          <a:bodyPr>
            <a:normAutofit/>
          </a:bodyPr>
          <a:lstStyle/>
          <a:p>
            <a:r>
              <a:rPr lang="en-US" dirty="0" smtClean="0">
                <a:solidFill>
                  <a:schemeClr val="bg1"/>
                </a:solidFill>
              </a:rPr>
              <a:t>The </a:t>
            </a:r>
            <a:r>
              <a:rPr lang="en-US" dirty="0" err="1" smtClean="0">
                <a:solidFill>
                  <a:schemeClr val="bg1"/>
                </a:solidFill>
              </a:rPr>
              <a:t>ReAct</a:t>
            </a:r>
            <a:r>
              <a:rPr lang="en-US" dirty="0" smtClean="0">
                <a:solidFill>
                  <a:schemeClr val="bg1"/>
                </a:solidFill>
              </a:rPr>
              <a:t> Tool Kit project was funded through EPA Grant #</a:t>
            </a:r>
            <a:endParaRPr lang="en-US" dirty="0">
              <a:solidFill>
                <a:schemeClr val="bg1"/>
              </a:solidFill>
            </a:endParaRPr>
          </a:p>
        </p:txBody>
      </p:sp>
    </p:spTree>
    <p:extLst>
      <p:ext uri="{BB962C8B-B14F-4D97-AF65-F5344CB8AC3E}">
        <p14:creationId xmlns:p14="http://schemas.microsoft.com/office/powerpoint/2010/main" val="670543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30200"/>
            <a:ext cx="8042276" cy="936532"/>
          </a:xfrm>
        </p:spPr>
        <p:txBody>
          <a:bodyPr>
            <a:noAutofit/>
          </a:bodyPr>
          <a:lstStyle/>
          <a:p>
            <a:r>
              <a:rPr lang="en-US" sz="4400" dirty="0" smtClean="0"/>
              <a:t>Causes of the Global Warming </a:t>
            </a:r>
            <a:endParaRPr lang="en-US" sz="4400" dirty="0"/>
          </a:p>
        </p:txBody>
      </p:sp>
      <p:pic>
        <p:nvPicPr>
          <p:cNvPr id="6" name="Picture 5"/>
          <p:cNvPicPr>
            <a:picLocks noChangeAspect="1"/>
          </p:cNvPicPr>
          <p:nvPr/>
        </p:nvPicPr>
        <p:blipFill>
          <a:blip r:embed="rId3"/>
          <a:stretch>
            <a:fillRect/>
          </a:stretch>
        </p:blipFill>
        <p:spPr>
          <a:xfrm>
            <a:off x="1257300" y="1444532"/>
            <a:ext cx="6413500" cy="4949937"/>
          </a:xfrm>
          <a:prstGeom prst="rect">
            <a:avLst/>
          </a:prstGeom>
        </p:spPr>
      </p:pic>
    </p:spTree>
    <p:extLst>
      <p:ext uri="{BB962C8B-B14F-4D97-AF65-F5344CB8AC3E}">
        <p14:creationId xmlns:p14="http://schemas.microsoft.com/office/powerpoint/2010/main" val="946638871"/>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 20</a:t>
            </a:r>
            <a:r>
              <a:rPr lang="en-US" baseline="30000" dirty="0" smtClean="0"/>
              <a:t>th</a:t>
            </a:r>
            <a:r>
              <a:rPr lang="en-US" dirty="0" smtClean="0"/>
              <a:t> Century Data</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1550" y="1600200"/>
            <a:ext cx="6927849" cy="4755024"/>
          </a:xfrm>
          <a:prstGeom prst="rect">
            <a:avLst/>
          </a:prstGeom>
        </p:spPr>
      </p:pic>
    </p:spTree>
    <p:extLst>
      <p:ext uri="{BB962C8B-B14F-4D97-AF65-F5344CB8AC3E}">
        <p14:creationId xmlns:p14="http://schemas.microsoft.com/office/powerpoint/2010/main" val="219434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41300"/>
            <a:ext cx="8042276" cy="923832"/>
          </a:xfrm>
        </p:spPr>
        <p:txBody>
          <a:bodyPr/>
          <a:lstStyle/>
          <a:p>
            <a:r>
              <a:rPr lang="en-US" sz="4000" dirty="0" smtClean="0"/>
              <a:t>Where is Global Warming Going?</a:t>
            </a:r>
            <a:endParaRPr lang="en-US" sz="4000" dirty="0"/>
          </a:p>
        </p:txBody>
      </p:sp>
      <p:sp>
        <p:nvSpPr>
          <p:cNvPr id="5" name="TextBox 4"/>
          <p:cNvSpPr txBox="1"/>
          <p:nvPr/>
        </p:nvSpPr>
        <p:spPr>
          <a:xfrm rot="10800000" flipV="1">
            <a:off x="2823843" y="4991100"/>
            <a:ext cx="3382289" cy="369332"/>
          </a:xfrm>
          <a:prstGeom prst="rect">
            <a:avLst/>
          </a:prstGeom>
          <a:noFill/>
        </p:spPr>
        <p:txBody>
          <a:bodyPr wrap="square" rtlCol="0">
            <a:spAutoFit/>
          </a:bodyPr>
          <a:lstStyle/>
          <a:p>
            <a:r>
              <a:rPr lang="en-US" sz="900" dirty="0"/>
              <a:t>Components of global warming for the period 1993 to 2003 calculated from IPCC AR4 5.2.2.3 (Cook, 2010)</a:t>
            </a:r>
          </a:p>
        </p:txBody>
      </p:sp>
      <p:pic>
        <p:nvPicPr>
          <p:cNvPr id="6" name="Picture 5"/>
          <p:cNvPicPr>
            <a:picLocks noChangeAspect="1"/>
          </p:cNvPicPr>
          <p:nvPr/>
        </p:nvPicPr>
        <p:blipFill>
          <a:blip r:embed="rId3"/>
          <a:stretch>
            <a:fillRect/>
          </a:stretch>
        </p:blipFill>
        <p:spPr>
          <a:xfrm>
            <a:off x="0" y="1414780"/>
            <a:ext cx="9017000" cy="5354320"/>
          </a:xfrm>
          <a:prstGeom prst="rect">
            <a:avLst/>
          </a:prstGeom>
        </p:spPr>
      </p:pic>
      <p:pic>
        <p:nvPicPr>
          <p:cNvPr id="3" name="Content Placeholder 4"/>
          <p:cNvPicPr>
            <a:picLocks noChangeAspect="1"/>
          </p:cNvPicPr>
          <p:nvPr/>
        </p:nvPicPr>
        <p:blipFill rotWithShape="1">
          <a:blip r:embed="rId4" cstate="email">
            <a:extLst>
              <a:ext uri="{28A0092B-C50C-407E-A947-70E740481C1C}">
                <a14:useLocalDpi xmlns:a14="http://schemas.microsoft.com/office/drawing/2010/main"/>
              </a:ext>
            </a:extLst>
          </a:blip>
          <a:srcRect b="-3559"/>
          <a:stretch/>
        </p:blipFill>
        <p:spPr>
          <a:xfrm>
            <a:off x="120649" y="4533899"/>
            <a:ext cx="3587751" cy="2235201"/>
          </a:xfrm>
          <a:prstGeom prst="rect">
            <a:avLst/>
          </a:prstGeom>
        </p:spPr>
      </p:pic>
    </p:spTree>
    <p:extLst>
      <p:ext uri="{BB962C8B-B14F-4D97-AF65-F5344CB8AC3E}">
        <p14:creationId xmlns:p14="http://schemas.microsoft.com/office/powerpoint/2010/main" val="36859526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400" dirty="0" smtClean="0"/>
              <a:t>Why do Sea Levels Rise?</a:t>
            </a:r>
            <a:endParaRPr lang="en-US" sz="4400" dirty="0"/>
          </a:p>
        </p:txBody>
      </p:sp>
      <p:sp>
        <p:nvSpPr>
          <p:cNvPr id="3" name="Content Placeholder 2"/>
          <p:cNvSpPr>
            <a:spLocks noGrp="1"/>
          </p:cNvSpPr>
          <p:nvPr>
            <p:ph sz="half" idx="2"/>
          </p:nvPr>
        </p:nvSpPr>
        <p:spPr>
          <a:xfrm>
            <a:off x="155505" y="1600200"/>
            <a:ext cx="5038795" cy="4525963"/>
          </a:xfrm>
        </p:spPr>
        <p:txBody>
          <a:bodyPr>
            <a:normAutofit lnSpcReduction="10000"/>
          </a:bodyPr>
          <a:lstStyle/>
          <a:p>
            <a:r>
              <a:rPr lang="en-US" sz="2400" dirty="0" smtClean="0"/>
              <a:t> </a:t>
            </a:r>
            <a:r>
              <a:rPr lang="en-US" sz="2400" dirty="0"/>
              <a:t>“Thermal Expansion</a:t>
            </a:r>
            <a:r>
              <a:rPr lang="en-US" sz="2400" dirty="0" smtClean="0"/>
              <a:t>” resulting from warmer oceans</a:t>
            </a:r>
          </a:p>
          <a:p>
            <a:endParaRPr lang="en-US" dirty="0"/>
          </a:p>
          <a:p>
            <a:endParaRPr lang="en-US" sz="1800" dirty="0" smtClean="0"/>
          </a:p>
          <a:p>
            <a:endParaRPr lang="en-US" sz="1800" dirty="0"/>
          </a:p>
          <a:p>
            <a:r>
              <a:rPr lang="en-US" sz="2400" dirty="0" smtClean="0"/>
              <a:t>Polar Cap Melt,  more water</a:t>
            </a:r>
          </a:p>
          <a:p>
            <a:endParaRPr lang="en-US" sz="2400" dirty="0" smtClean="0"/>
          </a:p>
          <a:p>
            <a:pPr lvl="1"/>
            <a:r>
              <a:rPr lang="en-US" sz="2000" dirty="0" smtClean="0"/>
              <a:t>Reduced 10% per decade since satellite monitoring in 1978</a:t>
            </a:r>
          </a:p>
          <a:p>
            <a:pPr lvl="1"/>
            <a:endParaRPr lang="en-US" sz="2000" dirty="0" smtClean="0"/>
          </a:p>
          <a:p>
            <a:pPr lvl="1"/>
            <a:r>
              <a:rPr lang="en-US" sz="2000" dirty="0" smtClean="0"/>
              <a:t>Reversal from 70-90% reflection</a:t>
            </a:r>
          </a:p>
          <a:p>
            <a:pPr marL="457200" lvl="1" indent="0">
              <a:buNone/>
            </a:pPr>
            <a:r>
              <a:rPr lang="en-US" sz="2000" dirty="0"/>
              <a:t> </a:t>
            </a:r>
            <a:r>
              <a:rPr lang="en-US" sz="2000" dirty="0" smtClean="0"/>
              <a:t>    to 80-90% heat absorption</a:t>
            </a:r>
          </a:p>
          <a:p>
            <a:endParaRPr lang="en-US" sz="2400" dirty="0" smtClean="0"/>
          </a:p>
          <a:p>
            <a:endParaRPr lang="en-US" sz="2400" dirty="0"/>
          </a:p>
        </p:txBody>
      </p:sp>
      <p:pic>
        <p:nvPicPr>
          <p:cNvPr id="8" name="Content Placeholder 7"/>
          <p:cNvPicPr>
            <a:picLocks noGrp="1" noChangeAspect="1"/>
          </p:cNvPicPr>
          <p:nvPr>
            <p:ph sz="quarter" idx="13"/>
          </p:nvPr>
        </p:nvPicPr>
        <p:blipFill>
          <a:blip r:embed="rId3" cstate="email">
            <a:extLst>
              <a:ext uri="{28A0092B-C50C-407E-A947-70E740481C1C}">
                <a14:useLocalDpi xmlns:a14="http://schemas.microsoft.com/office/drawing/2010/main"/>
              </a:ext>
            </a:extLst>
          </a:blip>
          <a:srcRect/>
          <a:stretch>
            <a:fillRect/>
          </a:stretch>
        </p:blipFill>
        <p:spPr>
          <a:xfrm>
            <a:off x="5881848" y="1600199"/>
            <a:ext cx="1819432" cy="2057689"/>
          </a:xfr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94300" y="4134281"/>
            <a:ext cx="3544608" cy="1991882"/>
          </a:xfrm>
          <a:prstGeom prst="rect">
            <a:avLst/>
          </a:prstGeom>
        </p:spPr>
      </p:pic>
    </p:spTree>
    <p:extLst>
      <p:ext uri="{BB962C8B-B14F-4D97-AF65-F5344CB8AC3E}">
        <p14:creationId xmlns:p14="http://schemas.microsoft.com/office/powerpoint/2010/main" val="3552790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800" dirty="0" smtClean="0"/>
              <a:t>The Proof is in the Science</a:t>
            </a:r>
            <a:endParaRPr lang="en-US" sz="4800" dirty="0"/>
          </a:p>
        </p:txBody>
      </p:sp>
      <p:pic>
        <p:nvPicPr>
          <p:cNvPr id="5" name="Picture 4"/>
          <p:cNvPicPr>
            <a:picLocks noChangeAspect="1"/>
          </p:cNvPicPr>
          <p:nvPr/>
        </p:nvPicPr>
        <p:blipFill>
          <a:blip r:embed="rId3"/>
          <a:stretch>
            <a:fillRect/>
          </a:stretch>
        </p:blipFill>
        <p:spPr>
          <a:xfrm>
            <a:off x="647700" y="4642861"/>
            <a:ext cx="7510600" cy="1783339"/>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9275" y="1444532"/>
            <a:ext cx="4921338" cy="3004669"/>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84938" y="1612900"/>
            <a:ext cx="2204379" cy="2836301"/>
          </a:xfrm>
          <a:prstGeom prst="rect">
            <a:avLst/>
          </a:prstGeom>
        </p:spPr>
      </p:pic>
    </p:spTree>
    <p:extLst>
      <p:ext uri="{BB962C8B-B14F-4D97-AF65-F5344CB8AC3E}">
        <p14:creationId xmlns:p14="http://schemas.microsoft.com/office/powerpoint/2010/main" val="6032971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949210" y="1818739"/>
            <a:ext cx="1319249" cy="246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000" dirty="0" smtClean="0"/>
              <a:t>Sea Level Rise</a:t>
            </a:r>
            <a:endParaRPr lang="en-US" sz="1000" dirty="0"/>
          </a:p>
        </p:txBody>
      </p:sp>
      <p:sp>
        <p:nvSpPr>
          <p:cNvPr id="8" name="TextBox 7"/>
          <p:cNvSpPr txBox="1"/>
          <p:nvPr/>
        </p:nvSpPr>
        <p:spPr>
          <a:xfrm>
            <a:off x="3998660" y="1848342"/>
            <a:ext cx="2371985" cy="246221"/>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000" dirty="0" smtClean="0"/>
              <a:t>Variable Precipitation/More Extremes </a:t>
            </a:r>
            <a:endParaRPr lang="en-US" sz="1000" dirty="0"/>
          </a:p>
        </p:txBody>
      </p:sp>
      <p:cxnSp>
        <p:nvCxnSpPr>
          <p:cNvPr id="43" name="Straight Arrow Connector 42"/>
          <p:cNvCxnSpPr/>
          <p:nvPr/>
        </p:nvCxnSpPr>
        <p:spPr>
          <a:xfrm>
            <a:off x="798834" y="605178"/>
            <a:ext cx="0" cy="12431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endCxn id="13" idx="0"/>
          </p:cNvCxnSpPr>
          <p:nvPr/>
        </p:nvCxnSpPr>
        <p:spPr>
          <a:xfrm>
            <a:off x="3055223" y="971942"/>
            <a:ext cx="0" cy="8637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4989318" y="1062378"/>
            <a:ext cx="0" cy="7631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7608835" y="845771"/>
            <a:ext cx="0" cy="8915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446" y="2071735"/>
            <a:ext cx="1785658" cy="1417215"/>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97545" y="2064959"/>
            <a:ext cx="1992230" cy="1417215"/>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4151493" y="2064959"/>
            <a:ext cx="2280870" cy="1417214"/>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05724" y="2064960"/>
            <a:ext cx="2006221" cy="1417214"/>
          </a:xfrm>
          <a:prstGeom prst="rect">
            <a:avLst/>
          </a:prstGeom>
        </p:spPr>
      </p:pic>
      <p:sp>
        <p:nvSpPr>
          <p:cNvPr id="20" name="Cloud 19"/>
          <p:cNvSpPr/>
          <p:nvPr/>
        </p:nvSpPr>
        <p:spPr>
          <a:xfrm>
            <a:off x="304446" y="108235"/>
            <a:ext cx="8808721" cy="914400"/>
          </a:xfrm>
          <a:prstGeom prst="cloud">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Increased Green House Gas Concentration</a:t>
            </a:r>
          </a:p>
          <a:p>
            <a:pPr algn="ctr"/>
            <a:endParaRPr lang="en-US" dirty="0"/>
          </a:p>
        </p:txBody>
      </p:sp>
      <p:sp>
        <p:nvSpPr>
          <p:cNvPr id="21" name="Cloud 20"/>
          <p:cNvSpPr/>
          <p:nvPr/>
        </p:nvSpPr>
        <p:spPr>
          <a:xfrm>
            <a:off x="2174240" y="560500"/>
            <a:ext cx="4751297" cy="501878"/>
          </a:xfrm>
          <a:prstGeom prst="cloud">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Rising Temperatures</a:t>
            </a:r>
            <a:endParaRPr lang="en-US" dirty="0"/>
          </a:p>
        </p:txBody>
      </p:sp>
      <p:sp>
        <p:nvSpPr>
          <p:cNvPr id="9" name="TextBox 8"/>
          <p:cNvSpPr txBox="1"/>
          <p:nvPr/>
        </p:nvSpPr>
        <p:spPr>
          <a:xfrm>
            <a:off x="426720" y="1848342"/>
            <a:ext cx="1402079" cy="24622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000" dirty="0" smtClean="0"/>
              <a:t>Reduced Air Quality</a:t>
            </a:r>
            <a:endParaRPr lang="en-US" sz="1000" dirty="0"/>
          </a:p>
        </p:txBody>
      </p:sp>
      <p:sp>
        <p:nvSpPr>
          <p:cNvPr id="13" name="TextBox 12"/>
          <p:cNvSpPr txBox="1"/>
          <p:nvPr/>
        </p:nvSpPr>
        <p:spPr>
          <a:xfrm>
            <a:off x="2600249" y="1835703"/>
            <a:ext cx="909947" cy="24622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000" dirty="0" smtClean="0"/>
              <a:t>Heat Waves </a:t>
            </a:r>
            <a:endParaRPr lang="en-US" sz="1000" dirty="0"/>
          </a:p>
        </p:txBody>
      </p:sp>
      <p:sp>
        <p:nvSpPr>
          <p:cNvPr id="16" name="Left-Right-Up Arrow 15"/>
          <p:cNvSpPr/>
          <p:nvPr/>
        </p:nvSpPr>
        <p:spPr>
          <a:xfrm rot="10800000">
            <a:off x="1536700" y="3549650"/>
            <a:ext cx="5588000" cy="762000"/>
          </a:xfrm>
          <a:prstGeom prst="leftRigh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Screen Shot 2014-11-26 at 12.50.40 PM.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906581" y="5155213"/>
            <a:ext cx="3401208" cy="697370"/>
          </a:xfrm>
          <a:prstGeom prst="rect">
            <a:avLst/>
          </a:prstGeom>
        </p:spPr>
      </p:pic>
      <p:pic>
        <p:nvPicPr>
          <p:cNvPr id="18" name="Picture 17" descr="Screen Shot 2014-11-26 at 12.51.15 PM.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842681" y="4231740"/>
            <a:ext cx="3526086" cy="714911"/>
          </a:xfrm>
          <a:prstGeom prst="rect">
            <a:avLst/>
          </a:prstGeom>
        </p:spPr>
      </p:pic>
      <p:pic>
        <p:nvPicPr>
          <p:cNvPr id="19" name="Picture 18" descr="Screen Shot 2014-11-26 at 12.51.31 PM.pn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93154" y="5035551"/>
            <a:ext cx="3758339" cy="762000"/>
          </a:xfrm>
          <a:prstGeom prst="rect">
            <a:avLst/>
          </a:prstGeom>
        </p:spPr>
      </p:pic>
      <p:pic>
        <p:nvPicPr>
          <p:cNvPr id="22" name="Picture 21" descr="Screen Shot 2014-11-26 at 12.49.55 PM.png"/>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426720" y="4222751"/>
            <a:ext cx="3619500" cy="723900"/>
          </a:xfrm>
          <a:prstGeom prst="rect">
            <a:avLst/>
          </a:prstGeom>
        </p:spPr>
      </p:pic>
      <p:pic>
        <p:nvPicPr>
          <p:cNvPr id="23" name="Picture 22" descr="Screen Shot 2014-11-26 at 12.49.40 PM.png"/>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2591530" y="5852583"/>
            <a:ext cx="3454400" cy="901700"/>
          </a:xfrm>
          <a:prstGeom prst="rect">
            <a:avLst/>
          </a:prstGeom>
        </p:spPr>
      </p:pic>
    </p:spTree>
    <p:extLst>
      <p:ext uri="{BB962C8B-B14F-4D97-AF65-F5344CB8AC3E}">
        <p14:creationId xmlns:p14="http://schemas.microsoft.com/office/powerpoint/2010/main" val="51373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24781</TotalTime>
  <Words>4042</Words>
  <Application>Microsoft Macintosh PowerPoint</Application>
  <PresentationFormat>On-screen Show (4:3)</PresentationFormat>
  <Paragraphs>563</Paragraphs>
  <Slides>37</Slides>
  <Notes>32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37</vt:i4>
      </vt:variant>
    </vt:vector>
  </HeadingPairs>
  <TitlesOfParts>
    <vt:vector size="46" baseType="lpstr">
      <vt:lpstr>Calibri</vt:lpstr>
      <vt:lpstr>Century Gothic</vt:lpstr>
      <vt:lpstr>Courier New</vt:lpstr>
      <vt:lpstr>ＭＳ Ｐゴシック</vt:lpstr>
      <vt:lpstr>Palatino Linotype</vt:lpstr>
      <vt:lpstr>Times</vt:lpstr>
      <vt:lpstr>Arial</vt:lpstr>
      <vt:lpstr>Executive</vt:lpstr>
      <vt:lpstr>Custom Design</vt:lpstr>
      <vt:lpstr>Rising Together: Temperature, Water, Health &amp; Strength</vt:lpstr>
      <vt:lpstr>Contents</vt:lpstr>
      <vt:lpstr>Climate Change Basics</vt:lpstr>
      <vt:lpstr>Causes of the Global Warming </vt:lpstr>
      <vt:lpstr>Late 20th Century Data</vt:lpstr>
      <vt:lpstr>Where is Global Warming Going?</vt:lpstr>
      <vt:lpstr>Why do Sea Levels Rise?</vt:lpstr>
      <vt:lpstr>The Proof is in the Science</vt:lpstr>
      <vt:lpstr>PowerPoint Presentation</vt:lpstr>
      <vt:lpstr>Climate Change and Health </vt:lpstr>
      <vt:lpstr>PowerPoint Presentation</vt:lpstr>
      <vt:lpstr>Poor Air Quality Days Precautions</vt:lpstr>
      <vt:lpstr>PowerPoint Presentation</vt:lpstr>
      <vt:lpstr>Heat Waves Precautions</vt:lpstr>
      <vt:lpstr>PowerPoint Presentation</vt:lpstr>
      <vt:lpstr>PowerPoint Presentation</vt:lpstr>
      <vt:lpstr>PowerPoint Presentation</vt:lpstr>
      <vt:lpstr>PowerPoint Presentation</vt:lpstr>
      <vt:lpstr>PowerPoint Presentation</vt:lpstr>
      <vt:lpstr>PowerPoint Presentation</vt:lpstr>
      <vt:lpstr>Flood Conditions  SAFE Response</vt:lpstr>
      <vt:lpstr>Contaminated Flood Water</vt:lpstr>
      <vt:lpstr>Contaminated Flood Waters Preventive Measures</vt:lpstr>
      <vt:lpstr>PowerPoint Presentation</vt:lpstr>
      <vt:lpstr> Toxic Algae Blooms</vt:lpstr>
      <vt:lpstr>PowerPoint Presentation</vt:lpstr>
      <vt:lpstr>Indoor Mold</vt:lpstr>
      <vt:lpstr>How to Prevent Mold</vt:lpstr>
      <vt:lpstr>If Mold Develops</vt:lpstr>
      <vt:lpstr>PowerPoint Presentation</vt:lpstr>
      <vt:lpstr>Preventing Mosquito  Diseases</vt:lpstr>
      <vt:lpstr>Preventing Mosquito Diseases</vt:lpstr>
      <vt:lpstr>PowerPoint Presentation</vt:lpstr>
      <vt:lpstr>Contaminated Drinking Water</vt:lpstr>
      <vt:lpstr>Boil Water Alert</vt:lpstr>
      <vt:lpstr>Boil Water Alert</vt:lpstr>
      <vt:lpstr>Thank You</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Jan’s Health Project</dc:title>
  <dc:subject/>
  <dc:creator>Ana Puszkin-Chevlin</dc:creator>
  <cp:keywords/>
  <dc:description/>
  <cp:lastModifiedBy>Janice Booher</cp:lastModifiedBy>
  <cp:revision>290</cp:revision>
  <cp:lastPrinted>2016-03-16T15:57:41Z</cp:lastPrinted>
  <dcterms:created xsi:type="dcterms:W3CDTF">2015-11-19T13:37:12Z</dcterms:created>
  <dcterms:modified xsi:type="dcterms:W3CDTF">2016-04-14T07:11:52Z</dcterms:modified>
  <cp:category/>
</cp:coreProperties>
</file>