
<file path=[Content_Types].xml><?xml version="1.0" encoding="utf-8"?>
<Types xmlns="http://schemas.openxmlformats.org/package/2006/content-types">
  <Default Extension="xml" ContentType="application/xml"/>
  <Default Extension="jpeg" ContentType="image/jpeg"/>
  <Default Extension="xlsx" ContentType="application/vnd.openxmlformats-officedocument.spreadsheetml.sheet"/>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5" r:id="rId1"/>
  </p:sldMasterIdLst>
  <p:notesMasterIdLst>
    <p:notesMasterId r:id="rId28"/>
  </p:notesMasterIdLst>
  <p:sldIdLst>
    <p:sldId id="258" r:id="rId2"/>
    <p:sldId id="263" r:id="rId3"/>
    <p:sldId id="266" r:id="rId4"/>
    <p:sldId id="309" r:id="rId5"/>
    <p:sldId id="295" r:id="rId6"/>
    <p:sldId id="298" r:id="rId7"/>
    <p:sldId id="299" r:id="rId8"/>
    <p:sldId id="300" r:id="rId9"/>
    <p:sldId id="310" r:id="rId10"/>
    <p:sldId id="311" r:id="rId11"/>
    <p:sldId id="312" r:id="rId12"/>
    <p:sldId id="313" r:id="rId13"/>
    <p:sldId id="314" r:id="rId14"/>
    <p:sldId id="315" r:id="rId15"/>
    <p:sldId id="316" r:id="rId16"/>
    <p:sldId id="317" r:id="rId17"/>
    <p:sldId id="318" r:id="rId18"/>
    <p:sldId id="319" r:id="rId19"/>
    <p:sldId id="320" r:id="rId20"/>
    <p:sldId id="321" r:id="rId21"/>
    <p:sldId id="322" r:id="rId22"/>
    <p:sldId id="323" r:id="rId23"/>
    <p:sldId id="324" r:id="rId24"/>
    <p:sldId id="325" r:id="rId25"/>
    <p:sldId id="326" r:id="rId26"/>
    <p:sldId id="32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301"/>
    <a:srgbClr val="CC0000"/>
    <a:srgbClr val="CC3399"/>
    <a:srgbClr val="40E0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4" autoAdjust="0"/>
    <p:restoredTop sz="93631" autoAdjust="0"/>
  </p:normalViewPr>
  <p:slideViewPr>
    <p:cSldViewPr snapToGrid="0" snapToObjects="1">
      <p:cViewPr varScale="1">
        <p:scale>
          <a:sx n="120" d="100"/>
          <a:sy n="120" d="100"/>
        </p:scale>
        <p:origin x="312" y="184"/>
      </p:cViewPr>
      <p:guideLst>
        <p:guide orient="horz" pos="2160"/>
        <p:guide pos="3840"/>
      </p:guideLst>
    </p:cSldViewPr>
  </p:slideViewPr>
  <p:notesTextViewPr>
    <p:cViewPr>
      <p:scale>
        <a:sx n="1" d="1"/>
        <a:sy n="1" d="1"/>
      </p:scale>
      <p:origin x="0" y="0"/>
    </p:cViewPr>
  </p:notesTextViewPr>
  <p:notesViewPr>
    <p:cSldViewPr snapToGrid="0" snapToObjects="1">
      <p:cViewPr varScale="1">
        <p:scale>
          <a:sx n="66" d="100"/>
          <a:sy n="66" d="100"/>
        </p:scale>
        <p:origin x="3134" y="43"/>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localhost\Users\janicetbooher\Documents\UUFBR\Green%20Sanctuary\EPA%20Grant\Sept%208%20%20Delray%20Beach%20SLR%20Risk%20Perception%20Surveys.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localhost\Users\janicetbooher\Documents\UUFBR\Green%20Sanctuary\EPA%20Grant\Sept%208%20%20Delray%20Beach%20SLR%20Risk%20Perception%20Surveys.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localhost\Users\janicetbooher\Documents\UUFBR\Green%20Sanctuary\EPA%20Grant\Sept%208%20%20Delray%20Beach%20SLR%20Risk%20Perception%20Survey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800">
                <a:solidFill>
                  <a:srgbClr val="FFC000"/>
                </a:solidFill>
              </a:rPr>
              <a:t>Languages Spoken in Surveyed Households</a:t>
            </a:r>
          </a:p>
        </c:rich>
      </c:tx>
      <c:layout>
        <c:manualLayout>
          <c:xMode val="edge"/>
          <c:yMode val="edge"/>
          <c:x val="0.156793923486837"/>
          <c:y val="0.025750703813957"/>
        </c:manualLayout>
      </c:layout>
      <c:overlay val="0"/>
      <c:spPr>
        <a:noFill/>
        <a:ln>
          <a:noFill/>
        </a:ln>
        <a:effectLst/>
      </c:spPr>
      <c:txPr>
        <a:bodyPr rot="0" spcFirstLastPara="1" vertOverflow="ellipsis" vert="horz" wrap="square" anchor="ctr" anchorCtr="1"/>
        <a:lstStyle/>
        <a:p>
          <a:pPr>
            <a:defRPr sz="2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extLst xmlns:c16r2="http://schemas.microsoft.com/office/drawing/2015/06/chart">
              <c:ext xmlns:c16="http://schemas.microsoft.com/office/drawing/2014/chart" uri="{C3380CC4-5D6E-409C-BE32-E72D297353CC}">
                <c16:uniqueId val="{00000000-FB95-451F-B2D5-B28EAB5C69D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extLst xmlns:c16r2="http://schemas.microsoft.com/office/drawing/2015/06/chart">
              <c:ext xmlns:c16="http://schemas.microsoft.com/office/drawing/2014/chart" uri="{C3380CC4-5D6E-409C-BE32-E72D297353CC}">
                <c16:uniqueId val="{00000001-FB95-451F-B2D5-B28EAB5C69D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extLst xmlns:c16r2="http://schemas.microsoft.com/office/drawing/2015/06/chart">
              <c:ext xmlns:c16="http://schemas.microsoft.com/office/drawing/2014/chart" uri="{C3380CC4-5D6E-409C-BE32-E72D297353CC}">
                <c16:uniqueId val="{00000002-FB95-451F-B2D5-B28EAB5C69DB}"/>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extLst xmlns:c16r2="http://schemas.microsoft.com/office/drawing/2015/06/chart">
              <c:ext xmlns:c16="http://schemas.microsoft.com/office/drawing/2014/chart" uri="{C3380CC4-5D6E-409C-BE32-E72D297353CC}">
                <c16:uniqueId val="{00000003-FB95-451F-B2D5-B28EAB5C69DB}"/>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extLst xmlns:c16r2="http://schemas.microsoft.com/office/drawing/2015/06/chart">
              <c:ext xmlns:c16="http://schemas.microsoft.com/office/drawing/2014/chart" uri="{C3380CC4-5D6E-409C-BE32-E72D297353CC}">
                <c16:uniqueId val="{00000004-FB95-451F-B2D5-B28EAB5C69DB}"/>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extLst xmlns:c16r2="http://schemas.microsoft.com/office/drawing/2015/06/chart">
              <c:ext xmlns:c16="http://schemas.microsoft.com/office/drawing/2014/chart" uri="{C3380CC4-5D6E-409C-BE32-E72D297353CC}">
                <c16:uniqueId val="{00000005-FB95-451F-B2D5-B28EAB5C69DB}"/>
              </c:ext>
            </c:extLst>
          </c:dPt>
          <c:dLbls>
            <c:dLbl>
              <c:idx val="0"/>
              <c:layout>
                <c:manualLayout>
                  <c:x val="0.0370315855404438"/>
                  <c:y val="-0.120616367377026"/>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B95-451F-B2D5-B28EAB5C69DB}"/>
                </c:ext>
                <c:ext xmlns:c15="http://schemas.microsoft.com/office/drawing/2012/chart" uri="{CE6537A1-D6FC-4f65-9D91-7224C49458BB}">
                  <c15:layout/>
                </c:ext>
              </c:extLst>
            </c:dLbl>
            <c:dLbl>
              <c:idx val="1"/>
              <c:layout>
                <c:manualLayout>
                  <c:x val="0.0013578700389724"/>
                  <c:y val="0.03663093821010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B95-451F-B2D5-B28EAB5C69DB}"/>
                </c:ext>
                <c:ext xmlns:c15="http://schemas.microsoft.com/office/drawing/2012/chart" uri="{CE6537A1-D6FC-4f65-9D91-7224C49458BB}">
                  <c15:layout/>
                </c:ext>
              </c:extLst>
            </c:dLbl>
            <c:dLbl>
              <c:idx val="2"/>
              <c:layout>
                <c:manualLayout>
                  <c:x val="-0.0048266125825181"/>
                  <c:y val="0.061213262790008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FB95-451F-B2D5-B28EAB5C69DB}"/>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xmlns:c16r2="http://schemas.microsoft.com/office/drawing/2015/06/chart">
              <c:ext xmlns:c15="http://schemas.microsoft.com/office/drawing/2012/chart" uri="{CE6537A1-D6FC-4f65-9D91-7224C49458BB}">
                <c15:layout/>
              </c:ext>
            </c:extLst>
          </c:dLbls>
          <c:cat>
            <c:strRef>
              <c:f>'Delray Beach'!$D$104:$D$109</c:f>
              <c:strCache>
                <c:ptCount val="6"/>
                <c:pt idx="0">
                  <c:v>English</c:v>
                </c:pt>
                <c:pt idx="1">
                  <c:v>Creole/English</c:v>
                </c:pt>
                <c:pt idx="2">
                  <c:v>Creole</c:v>
                </c:pt>
                <c:pt idx="3">
                  <c:v>English/Creole/French</c:v>
                </c:pt>
                <c:pt idx="4">
                  <c:v>English/French</c:v>
                </c:pt>
                <c:pt idx="5">
                  <c:v>Unknown</c:v>
                </c:pt>
              </c:strCache>
            </c:strRef>
          </c:cat>
          <c:val>
            <c:numRef>
              <c:f>'Delray Beach'!$E$104:$E$109</c:f>
              <c:numCache>
                <c:formatCode>0.0%</c:formatCode>
                <c:ptCount val="6"/>
                <c:pt idx="0">
                  <c:v>0.7625</c:v>
                </c:pt>
                <c:pt idx="1">
                  <c:v>0.0625</c:v>
                </c:pt>
                <c:pt idx="2">
                  <c:v>0.0875</c:v>
                </c:pt>
                <c:pt idx="3">
                  <c:v>0.025</c:v>
                </c:pt>
                <c:pt idx="4">
                  <c:v>0.0125</c:v>
                </c:pt>
                <c:pt idx="5">
                  <c:v>0.05</c:v>
                </c:pt>
              </c:numCache>
            </c:numRef>
          </c:val>
          <c:extLst xmlns:c16r2="http://schemas.microsoft.com/office/drawing/2015/06/chart">
            <c:ext xmlns:c16="http://schemas.microsoft.com/office/drawing/2014/chart" uri="{C3380CC4-5D6E-409C-BE32-E72D297353CC}">
              <c16:uniqueId val="{00000006-FB95-451F-B2D5-B28EAB5C69DB}"/>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1" i="0" u="none" strike="noStrike" kern="1200" baseline="0">
              <a:solidFill>
                <a:schemeClr val="lt1">
                  <a:lumMod val="85000"/>
                </a:schemeClr>
              </a:solidFill>
              <a:latin typeface="+mn-lt"/>
              <a:ea typeface="+mn-ea"/>
              <a:cs typeface="+mn-cs"/>
            </a:defRPr>
          </a:pPr>
          <a:endParaRPr lang="en-US"/>
        </a:p>
      </c:txPr>
    </c:legend>
    <c:plotVisOnly val="1"/>
    <c:dispBlanksAs val="zero"/>
    <c:showDLblsOverMax val="0"/>
  </c:chart>
  <c:spPr>
    <a:solidFill>
      <a:schemeClr val="tx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3200" b="0" i="0" u="none" strike="noStrike" kern="1200" spc="0" baseline="0">
                <a:solidFill>
                  <a:sysClr val="windowText" lastClr="000000">
                    <a:lumMod val="65000"/>
                    <a:lumOff val="35000"/>
                  </a:sysClr>
                </a:solidFill>
                <a:latin typeface="+mn-lt"/>
                <a:ea typeface="+mn-ea"/>
                <a:cs typeface="+mn-cs"/>
              </a:defRPr>
            </a:pPr>
            <a:r>
              <a:rPr lang="en-US" sz="3200" b="1" i="0" baseline="0" dirty="0">
                <a:solidFill>
                  <a:srgbClr val="FFC000"/>
                </a:solidFill>
                <a:effectLst>
                  <a:outerShdw blurRad="50800" dist="38100" dir="5400000" algn="t" rotWithShape="0">
                    <a:srgbClr val="000000">
                      <a:alpha val="40000"/>
                    </a:srgbClr>
                  </a:outerShdw>
                </a:effectLst>
              </a:rPr>
              <a:t>Respondents’ Familiarity with Sea-Level  Rise</a:t>
            </a:r>
            <a:endParaRPr lang="en-US" sz="3200" b="1" dirty="0"/>
          </a:p>
        </c:rich>
      </c:tx>
      <c:layout>
        <c:manualLayout>
          <c:xMode val="edge"/>
          <c:yMode val="edge"/>
          <c:x val="0.152375410104987"/>
          <c:y val="0.000618397455656121"/>
        </c:manualLayout>
      </c:layout>
      <c:overlay val="0"/>
      <c:spPr>
        <a:noFill/>
        <a:ln>
          <a:noFill/>
        </a:ln>
        <a:effectLst/>
      </c:spPr>
    </c:title>
    <c:autoTitleDeleted val="0"/>
    <c:plotArea>
      <c:layout>
        <c:manualLayout>
          <c:layoutTarget val="inner"/>
          <c:xMode val="edge"/>
          <c:yMode val="edge"/>
          <c:x val="0.346437540133197"/>
          <c:y val="0.289971595463744"/>
          <c:w val="0.302781342797999"/>
          <c:h val="0.535596117139219"/>
        </c:manualLayout>
      </c:layout>
      <c:pieChart>
        <c:varyColors val="1"/>
        <c:ser>
          <c:idx val="0"/>
          <c:order val="0"/>
          <c:tx>
            <c:strRef>
              <c:f>Sheet1!$B$1</c:f>
              <c:strCache>
                <c:ptCount val="1"/>
                <c:pt idx="0">
                  <c:v>Column1</c:v>
                </c:pt>
              </c:strCache>
            </c:strRef>
          </c:tx>
          <c:dPt>
            <c:idx val="0"/>
            <c:bubble3D val="0"/>
            <c:spPr>
              <a:solidFill>
                <a:srgbClr val="FF0000"/>
              </a:solidFill>
              <a:ln w="19050">
                <a:solidFill>
                  <a:schemeClr val="lt1"/>
                </a:solidFill>
              </a:ln>
              <a:effectLst/>
            </c:spPr>
            <c:extLst xmlns:c16r2="http://schemas.microsoft.com/office/drawing/2015/06/chart">
              <c:ext xmlns:c16="http://schemas.microsoft.com/office/drawing/2014/chart" uri="{C3380CC4-5D6E-409C-BE32-E72D297353CC}">
                <c16:uniqueId val="{00000000-E2A8-49FE-AAA1-F89917BDCC2A}"/>
              </c:ext>
            </c:extLst>
          </c:dPt>
          <c:dPt>
            <c:idx val="1"/>
            <c:bubble3D val="0"/>
            <c:spPr>
              <a:solidFill>
                <a:srgbClr val="FFC000"/>
              </a:solidFill>
              <a:ln w="19050">
                <a:solidFill>
                  <a:schemeClr val="lt1"/>
                </a:solidFill>
              </a:ln>
              <a:effectLst/>
            </c:spPr>
            <c:extLst xmlns:c16r2="http://schemas.microsoft.com/office/drawing/2015/06/chart">
              <c:ext xmlns:c16="http://schemas.microsoft.com/office/drawing/2014/chart" uri="{C3380CC4-5D6E-409C-BE32-E72D297353CC}">
                <c16:uniqueId val="{00000001-E2A8-49FE-AAA1-F89917BDCC2A}"/>
              </c:ext>
            </c:extLst>
          </c:dPt>
          <c:dPt>
            <c:idx val="2"/>
            <c:bubble3D val="0"/>
            <c:spPr>
              <a:solidFill>
                <a:srgbClr val="00B050"/>
              </a:solidFill>
              <a:ln w="19050">
                <a:solidFill>
                  <a:schemeClr val="lt1"/>
                </a:solidFill>
              </a:ln>
              <a:effectLst/>
            </c:spPr>
            <c:extLst xmlns:c16r2="http://schemas.microsoft.com/office/drawing/2015/06/chart">
              <c:ext xmlns:c16="http://schemas.microsoft.com/office/drawing/2014/chart" uri="{C3380CC4-5D6E-409C-BE32-E72D297353CC}">
                <c16:uniqueId val="{00000002-E2A8-49FE-AAA1-F89917BDCC2A}"/>
              </c:ext>
            </c:extLst>
          </c:dPt>
          <c:dPt>
            <c:idx val="3"/>
            <c:bubble3D val="0"/>
            <c:spPr>
              <a:solidFill>
                <a:schemeClr val="bg1"/>
              </a:solidFill>
              <a:ln w="19050">
                <a:solidFill>
                  <a:schemeClr val="lt1"/>
                </a:solidFill>
              </a:ln>
              <a:effectLst/>
            </c:spPr>
            <c:extLst xmlns:c16r2="http://schemas.microsoft.com/office/drawing/2015/06/chart">
              <c:ext xmlns:c16="http://schemas.microsoft.com/office/drawing/2014/chart" uri="{C3380CC4-5D6E-409C-BE32-E72D297353CC}">
                <c16:uniqueId val="{00000003-E2A8-49FE-AAA1-F89917BDCC2A}"/>
              </c:ext>
            </c:extLst>
          </c:dPt>
          <c:dLbls>
            <c:dLbl>
              <c:idx val="0"/>
              <c:layout>
                <c:manualLayout>
                  <c:x val="0.0"/>
                  <c:y val="0.00384172109104872"/>
                </c:manualLayout>
              </c:layout>
              <c:tx>
                <c:rich>
                  <a:bodyPr/>
                  <a:lstStyle/>
                  <a:p>
                    <a:r>
                      <a:rPr lang="en-US" dirty="0"/>
                      <a:t>35.6</a:t>
                    </a:r>
                    <a:endParaRPr lang="en-US" baseline="0" dirty="0"/>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E2A8-49FE-AAA1-F89917BDCC2A}"/>
                </c:ext>
                <c:ext xmlns:c15="http://schemas.microsoft.com/office/drawing/2012/chart" uri="{CE6537A1-D6FC-4f65-9D91-7224C49458BB}">
                  <c15:layout/>
                </c:ext>
              </c:extLst>
            </c:dLbl>
            <c:dLbl>
              <c:idx val="1"/>
              <c:layout>
                <c:manualLayout>
                  <c:x val="-0.0142689779414497"/>
                  <c:y val="-0.0544354650221971"/>
                </c:manualLayout>
              </c:layout>
              <c:tx>
                <c:rich>
                  <a:bodyPr/>
                  <a:lstStyle/>
                  <a:p>
                    <a:r>
                      <a:rPr lang="en-US" dirty="0"/>
                      <a:t>36.8</a:t>
                    </a:r>
                    <a:endParaRPr lang="en-US" baseline="0" dirty="0"/>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E2A8-49FE-AAA1-F89917BDCC2A}"/>
                </c:ext>
                <c:ext xmlns:c15="http://schemas.microsoft.com/office/drawing/2012/chart" uri="{CE6537A1-D6FC-4f65-9D91-7224C49458BB}">
                  <c15:layout>
                    <c:manualLayout>
                      <c:w val="0.0457737040682415"/>
                      <c:h val="0.125227148541486"/>
                    </c:manualLayout>
                  </c15:layout>
                </c:ext>
              </c:extLst>
            </c:dLbl>
            <c:dLbl>
              <c:idx val="2"/>
              <c:layout>
                <c:manualLayout>
                  <c:x val="0.0"/>
                  <c:y val="-0.00384172109104879"/>
                </c:manualLayout>
              </c:layout>
              <c:tx>
                <c:rich>
                  <a:bodyPr/>
                  <a:lstStyle/>
                  <a:p>
                    <a:r>
                      <a:rPr lang="en-US" dirty="0"/>
                      <a:t>21.1</a:t>
                    </a:r>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E2A8-49FE-AAA1-F89917BDCC2A}"/>
                </c:ext>
                <c:ext xmlns:c15="http://schemas.microsoft.com/office/drawing/2012/chart" uri="{CE6537A1-D6FC-4f65-9D91-7224C49458BB}">
                  <c15:layout/>
                </c:ext>
              </c:extLst>
            </c:dLbl>
            <c:dLbl>
              <c:idx val="3"/>
              <c:layout/>
              <c:tx>
                <c:rich>
                  <a:bodyPr/>
                  <a:lstStyle/>
                  <a:p>
                    <a:r>
                      <a:rPr lang="en-US" dirty="0"/>
                      <a:t>6.6</a:t>
                    </a:r>
                  </a:p>
                </c:rich>
              </c:tx>
              <c:dLblPos val="outEnd"/>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E2A8-49FE-AAA1-F89917BDCC2A}"/>
                </c:ext>
                <c:ext xmlns:c15="http://schemas.microsoft.com/office/drawing/2012/chart" uri="{CE6537A1-D6FC-4f65-9D91-7224C49458BB}">
                  <c15:layout/>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c15:spPr>
              </c:ext>
            </c:extLst>
          </c:dLbls>
          <c:cat>
            <c:numRef>
              <c:f>Sheet1!$A$2:$A$5</c:f>
              <c:numCache>
                <c:formatCode>General</c:formatCode>
                <c:ptCount val="4"/>
              </c:numCache>
            </c:numRef>
          </c:cat>
          <c:val>
            <c:numRef>
              <c:f>Sheet1!$B$2:$B$5</c:f>
              <c:numCache>
                <c:formatCode>General</c:formatCode>
                <c:ptCount val="4"/>
                <c:pt idx="0">
                  <c:v>35.6</c:v>
                </c:pt>
                <c:pt idx="1">
                  <c:v>36.8</c:v>
                </c:pt>
                <c:pt idx="2">
                  <c:v>21.1</c:v>
                </c:pt>
                <c:pt idx="3">
                  <c:v>6.6</c:v>
                </c:pt>
              </c:numCache>
            </c:numRef>
          </c:val>
          <c:extLst xmlns:c16r2="http://schemas.microsoft.com/office/drawing/2015/06/chart">
            <c:ext xmlns:c16="http://schemas.microsoft.com/office/drawing/2014/chart" uri="{C3380CC4-5D6E-409C-BE32-E72D297353CC}">
              <c16:uniqueId val="{00000004-E2A8-49FE-AAA1-F89917BDCC2A}"/>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4488858311534"/>
          <c:y val="0.844431409454497"/>
          <c:w val="0.340698654855643"/>
          <c:h val="0.11191789023272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solidFill>
      <a:schemeClr val="tx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200" dirty="0">
                <a:solidFill>
                  <a:srgbClr val="FFC000"/>
                </a:solidFill>
              </a:rPr>
              <a:t>Residents' Top Concerns</a:t>
            </a:r>
          </a:p>
        </c:rich>
      </c:tx>
      <c:layout/>
      <c:overlay val="0"/>
      <c:spPr>
        <a:noFill/>
        <a:ln>
          <a:noFill/>
        </a:ln>
        <a:effectLst/>
      </c:spPr>
      <c:txPr>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spPr>
            <a:solidFill>
              <a:srgbClr val="00B0F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'Delray Beach'!$A$92:$A$97</c:f>
              <c:strCache>
                <c:ptCount val="6"/>
                <c:pt idx="0">
                  <c:v>Insurance </c:v>
                </c:pt>
                <c:pt idx="1">
                  <c:v>Property Value </c:v>
                </c:pt>
                <c:pt idx="2">
                  <c:v>Extreme Weather </c:v>
                </c:pt>
                <c:pt idx="3">
                  <c:v>Water Quality </c:v>
                </c:pt>
                <c:pt idx="4">
                  <c:v>Erosion </c:v>
                </c:pt>
                <c:pt idx="5">
                  <c:v>Other: Cleanness</c:v>
                </c:pt>
              </c:strCache>
            </c:strRef>
          </c:cat>
          <c:val>
            <c:numRef>
              <c:f>'Delray Beach'!$B$92:$B$97</c:f>
              <c:numCache>
                <c:formatCode>0.0%</c:formatCode>
                <c:ptCount val="6"/>
                <c:pt idx="0">
                  <c:v>0.272727272727273</c:v>
                </c:pt>
                <c:pt idx="1">
                  <c:v>0.25974025974026</c:v>
                </c:pt>
                <c:pt idx="2">
                  <c:v>0.194805194805195</c:v>
                </c:pt>
                <c:pt idx="3">
                  <c:v>0.181818181818182</c:v>
                </c:pt>
                <c:pt idx="4">
                  <c:v>0.090909090909091</c:v>
                </c:pt>
                <c:pt idx="5">
                  <c:v>0.012987012987013</c:v>
                </c:pt>
              </c:numCache>
            </c:numRef>
          </c:val>
          <c:extLst xmlns:c16r2="http://schemas.microsoft.com/office/drawing/2015/06/chart">
            <c:ext xmlns:c16="http://schemas.microsoft.com/office/drawing/2014/chart" uri="{C3380CC4-5D6E-409C-BE32-E72D297353CC}">
              <c16:uniqueId val="{00000000-8616-43AB-B1A0-669AB94EB563}"/>
            </c:ext>
          </c:extLst>
        </c:ser>
        <c:dLbls>
          <c:showLegendKey val="0"/>
          <c:showVal val="1"/>
          <c:showCatName val="0"/>
          <c:showSerName val="0"/>
          <c:showPercent val="0"/>
          <c:showBubbleSize val="0"/>
        </c:dLbls>
        <c:gapWidth val="115"/>
        <c:overlap val="-20"/>
        <c:axId val="2141807376"/>
        <c:axId val="-2131996384"/>
      </c:barChart>
      <c:catAx>
        <c:axId val="2141807376"/>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crossAx val="-2131996384"/>
        <c:crosses val="autoZero"/>
        <c:auto val="0"/>
        <c:lblAlgn val="ctr"/>
        <c:lblOffset val="100"/>
        <c:noMultiLvlLbl val="0"/>
      </c:catAx>
      <c:valAx>
        <c:axId val="-2131996384"/>
        <c:scaling>
          <c:orientation val="minMax"/>
        </c:scaling>
        <c:delete val="1"/>
        <c:axPos val="t"/>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one"/>
        <c:crossAx val="2141807376"/>
        <c:crosses val="autoZero"/>
        <c:crossBetween val="between"/>
      </c:valAx>
      <c:spPr>
        <a:noFill/>
        <a:ln>
          <a:noFill/>
        </a:ln>
        <a:effectLst/>
      </c:spPr>
    </c:plotArea>
    <c:plotVisOnly val="1"/>
    <c:dispBlanksAs val="gap"/>
    <c:showDLblsOverMax val="0"/>
  </c:chart>
  <c:spPr>
    <a:solidFill>
      <a:schemeClr val="tx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200" dirty="0">
                <a:solidFill>
                  <a:srgbClr val="FFC000"/>
                </a:solidFill>
              </a:rPr>
              <a:t>Percentage of Households that Have Experienced Mold, Asthma and Water Contamination</a:t>
            </a:r>
          </a:p>
        </c:rich>
      </c:tx>
      <c:layout>
        <c:manualLayout>
          <c:xMode val="edge"/>
          <c:yMode val="edge"/>
          <c:x val="0.158415764435696"/>
          <c:y val="0.00114389368967935"/>
        </c:manualLayout>
      </c:layout>
      <c:overlay val="0"/>
      <c:spPr>
        <a:noFill/>
        <a:ln>
          <a:noFill/>
        </a:ln>
        <a:effectLst/>
      </c:spPr>
      <c:txPr>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0387855150918635"/>
          <c:y val="0.176537894868672"/>
          <c:w val="0.949756151574803"/>
          <c:h val="0.742615623800966"/>
        </c:manualLayout>
      </c:layout>
      <c:barChart>
        <c:barDir val="col"/>
        <c:grouping val="clustered"/>
        <c:varyColors val="0"/>
        <c:ser>
          <c:idx val="0"/>
          <c:order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'Delray Beach'!$K$88:$K$90</c:f>
              <c:strCache>
                <c:ptCount val="3"/>
                <c:pt idx="0">
                  <c:v>Mold</c:v>
                </c:pt>
                <c:pt idx="1">
                  <c:v>Asthma</c:v>
                </c:pt>
                <c:pt idx="2">
                  <c:v>Water Contamination</c:v>
                </c:pt>
              </c:strCache>
            </c:strRef>
          </c:cat>
          <c:val>
            <c:numRef>
              <c:f>'Delray Beach'!$L$88:$L$90</c:f>
              <c:numCache>
                <c:formatCode>0.0%</c:formatCode>
                <c:ptCount val="3"/>
                <c:pt idx="0">
                  <c:v>0.220779220779221</c:v>
                </c:pt>
                <c:pt idx="1">
                  <c:v>0.285714285714286</c:v>
                </c:pt>
                <c:pt idx="2">
                  <c:v>0.116883116883117</c:v>
                </c:pt>
              </c:numCache>
            </c:numRef>
          </c:val>
          <c:extLst xmlns:c16r2="http://schemas.microsoft.com/office/drawing/2015/06/chart">
            <c:ext xmlns:c16="http://schemas.microsoft.com/office/drawing/2014/chart" uri="{C3380CC4-5D6E-409C-BE32-E72D297353CC}">
              <c16:uniqueId val="{00000000-2B93-4FB0-9D34-2FFBFEE8B521}"/>
            </c:ext>
          </c:extLst>
        </c:ser>
        <c:dLbls>
          <c:showLegendKey val="0"/>
          <c:showVal val="1"/>
          <c:showCatName val="0"/>
          <c:showSerName val="0"/>
          <c:showPercent val="0"/>
          <c:showBubbleSize val="0"/>
        </c:dLbls>
        <c:gapWidth val="100"/>
        <c:overlap val="-24"/>
        <c:axId val="-2139024368"/>
        <c:axId val="-2139013664"/>
      </c:barChart>
      <c:catAx>
        <c:axId val="-213902436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800" b="1" i="0" u="none" strike="noStrike" kern="1200" baseline="0">
                <a:solidFill>
                  <a:schemeClr val="lt1">
                    <a:lumMod val="85000"/>
                  </a:schemeClr>
                </a:solidFill>
                <a:latin typeface="+mn-lt"/>
                <a:ea typeface="+mn-ea"/>
                <a:cs typeface="+mn-cs"/>
              </a:defRPr>
            </a:pPr>
            <a:endParaRPr lang="en-US"/>
          </a:p>
        </c:txPr>
        <c:crossAx val="-2139013664"/>
        <c:crosses val="autoZero"/>
        <c:auto val="1"/>
        <c:lblAlgn val="ctr"/>
        <c:lblOffset val="100"/>
        <c:noMultiLvlLbl val="0"/>
      </c:catAx>
      <c:valAx>
        <c:axId val="-2139013664"/>
        <c:scaling>
          <c:orientation val="minMax"/>
        </c:scaling>
        <c:delete val="0"/>
        <c:axPos val="l"/>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2139024368"/>
        <c:crosses val="autoZero"/>
        <c:crossBetween val="between"/>
      </c:valAx>
      <c:spPr>
        <a:noFill/>
        <a:ln>
          <a:noFill/>
        </a:ln>
        <a:effectLst/>
      </c:spPr>
    </c:plotArea>
    <c:plotVisOnly val="1"/>
    <c:dispBlanksAs val="gap"/>
    <c:showDLblsOverMax val="0"/>
  </c:chart>
  <c:spPr>
    <a:solidFill>
      <a:schemeClr val="tx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EA352-B9FE-3349-9572-6ED2EAFB15DA}" type="datetimeFigureOut">
              <a:rPr lang="en-US" smtClean="0"/>
              <a:pPr/>
              <a:t>10/16/16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50AE7-B5DE-B941-A5C6-A5A50F89B92B}" type="slidenum">
              <a:rPr lang="en-US" smtClean="0"/>
              <a:pPr/>
              <a:t>‹#›</a:t>
            </a:fld>
            <a:endParaRPr lang="en-US"/>
          </a:p>
        </p:txBody>
      </p:sp>
    </p:spTree>
    <p:extLst>
      <p:ext uri="{BB962C8B-B14F-4D97-AF65-F5344CB8AC3E}">
        <p14:creationId xmlns:p14="http://schemas.microsoft.com/office/powerpoint/2010/main" val="435670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Rising Together</a:t>
            </a:r>
            <a:r>
              <a:rPr lang="en-US" baseline="0" dirty="0"/>
              <a:t> was an environmental justice project funded by the United States Environmental Protection Agency (EPA) through the umbrella organization of the Unitarian Universalist Fellowship of Boca Raton (UUFBR).   This pilot study targeted two vulnerable communities.  In Delray Beach, the community </a:t>
            </a:r>
            <a:r>
              <a:rPr lang="en-US" baseline="0" dirty="0" smtClean="0"/>
              <a:t>partner was </a:t>
            </a:r>
            <a:r>
              <a:rPr lang="en-US" baseline="0" dirty="0"/>
              <a:t>Toussaint </a:t>
            </a:r>
            <a:r>
              <a:rPr lang="en-US" baseline="0" dirty="0" err="1"/>
              <a:t>L’Ouverture</a:t>
            </a:r>
            <a:r>
              <a:rPr lang="en-US" baseline="0" dirty="0"/>
              <a:t> High School for Arts and Social </a:t>
            </a:r>
            <a:r>
              <a:rPr lang="en-US" baseline="0" dirty="0" smtClean="0"/>
              <a:t>Justice.   </a:t>
            </a:r>
            <a:r>
              <a:rPr lang="en-US" baseline="0" dirty="0"/>
              <a:t>This slide set presents the data for Delray Beach, collected in the target community of SE Delray Beach in spring 2016.</a:t>
            </a:r>
            <a:endParaRPr lang="en-US" dirty="0"/>
          </a:p>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1</a:t>
            </a:fld>
            <a:endParaRPr lang="en-US"/>
          </a:p>
        </p:txBody>
      </p:sp>
    </p:spTree>
    <p:extLst>
      <p:ext uri="{BB962C8B-B14F-4D97-AF65-F5344CB8AC3E}">
        <p14:creationId xmlns:p14="http://schemas.microsoft.com/office/powerpoint/2010/main" val="1665994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Ninety-one residents were educated about the public health effects of climate change.</a:t>
            </a:r>
            <a:r>
              <a:rPr lang="en-US" baseline="0" dirty="0"/>
              <a:t>  Education included: </a:t>
            </a:r>
            <a:r>
              <a:rPr lang="en-US" dirty="0"/>
              <a:t>storm preparedness, mold, water</a:t>
            </a:r>
            <a:r>
              <a:rPr lang="en-US" baseline="0" dirty="0"/>
              <a:t> contamination, vector borne diseases, heat waves and poor air quality, standing water and algae blooms.</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12</a:t>
            </a:fld>
            <a:endParaRPr lang="en-US"/>
          </a:p>
        </p:txBody>
      </p:sp>
    </p:spTree>
    <p:extLst>
      <p:ext uri="{BB962C8B-B14F-4D97-AF65-F5344CB8AC3E}">
        <p14:creationId xmlns:p14="http://schemas.microsoft.com/office/powerpoint/2010/main" val="2128891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a:t>
            </a:r>
            <a:r>
              <a:rPr lang="en-US" baseline="0" dirty="0" smtClean="0"/>
              <a:t> the residents surveyed in South Delray Beach, s</a:t>
            </a:r>
            <a:r>
              <a:rPr lang="en-US" dirty="0" smtClean="0"/>
              <a:t>lightly </a:t>
            </a:r>
            <a:r>
              <a:rPr lang="en-US" dirty="0"/>
              <a:t>more than three-quarters of the households spoke English, 8.8% spoke Creole, and 10.1%</a:t>
            </a:r>
            <a:r>
              <a:rPr lang="en-US" baseline="0" dirty="0"/>
              <a:t> were bilingual or trilingual, speaking English as well as Creole and/or French.</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13</a:t>
            </a:fld>
            <a:endParaRPr lang="en-US"/>
          </a:p>
        </p:txBody>
      </p:sp>
    </p:spTree>
    <p:extLst>
      <p:ext uri="{BB962C8B-B14F-4D97-AF65-F5344CB8AC3E}">
        <p14:creationId xmlns:p14="http://schemas.microsoft.com/office/powerpoint/2010/main" val="685097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Educational materials used in South Delray Beach </a:t>
            </a:r>
            <a:r>
              <a:rPr lang="en-US" dirty="0"/>
              <a:t>were </a:t>
            </a:r>
            <a:r>
              <a:rPr lang="en-US" dirty="0" smtClean="0"/>
              <a:t>in </a:t>
            </a:r>
            <a:r>
              <a:rPr lang="en-US" dirty="0"/>
              <a:t>two languages – English and Creole.  Educational materials also</a:t>
            </a:r>
            <a:r>
              <a:rPr lang="en-US" baseline="0" dirty="0"/>
              <a:t> are available in Spanish</a:t>
            </a:r>
            <a:r>
              <a:rPr lang="en-US" dirty="0"/>
              <a:t>. </a:t>
            </a:r>
            <a:r>
              <a:rPr lang="en-US" baseline="0" dirty="0"/>
              <a:t> Trilingual educational materials are available at www.Reacttoolkit.net.</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14</a:t>
            </a:fld>
            <a:endParaRPr lang="en-US"/>
          </a:p>
        </p:txBody>
      </p:sp>
    </p:spTree>
    <p:extLst>
      <p:ext uri="{BB962C8B-B14F-4D97-AF65-F5344CB8AC3E}">
        <p14:creationId xmlns:p14="http://schemas.microsoft.com/office/powerpoint/2010/main" val="139945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respondents completed the survey, they </a:t>
            </a:r>
            <a:r>
              <a:rPr lang="en-US" dirty="0" smtClean="0"/>
              <a:t>completed an </a:t>
            </a:r>
            <a:r>
              <a:rPr lang="en-US" dirty="0"/>
              <a:t>educational handout on sea level rise and </a:t>
            </a:r>
            <a:r>
              <a:rPr lang="en-US" dirty="0" smtClean="0"/>
              <a:t>were then encouraged </a:t>
            </a:r>
            <a:r>
              <a:rPr lang="en-US" dirty="0"/>
              <a:t>to sign up for </a:t>
            </a:r>
            <a:r>
              <a:rPr lang="en-US" dirty="0" err="1"/>
              <a:t>CodeRed</a:t>
            </a:r>
            <a:r>
              <a:rPr lang="en-US" dirty="0"/>
              <a:t>, the emergency response warning</a:t>
            </a:r>
            <a:r>
              <a:rPr lang="en-US" baseline="0" dirty="0"/>
              <a:t> system for Delray Beach; a total of 26 respondents signed up for </a:t>
            </a:r>
            <a:r>
              <a:rPr lang="en-US" baseline="0" dirty="0" err="1"/>
              <a:t>CodeRed</a:t>
            </a:r>
            <a:r>
              <a:rPr lang="en-US" baseline="0" dirty="0"/>
              <a:t>.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15</a:t>
            </a:fld>
            <a:endParaRPr lang="en-US"/>
          </a:p>
        </p:txBody>
      </p:sp>
    </p:spTree>
    <p:extLst>
      <p:ext uri="{BB962C8B-B14F-4D97-AF65-F5344CB8AC3E}">
        <p14:creationId xmlns:p14="http://schemas.microsoft.com/office/powerpoint/2010/main" val="1118209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augment the survey data and yield more qualitative data on respondents’ experience with sea level rise, 19 respondents were interviewed.  Their oral histories detail their experiences </a:t>
            </a:r>
            <a:r>
              <a:rPr lang="en-US" dirty="0" smtClean="0"/>
              <a:t>with mold, asthma, flooding, </a:t>
            </a:r>
            <a:r>
              <a:rPr lang="en-US" dirty="0"/>
              <a:t>severe storms and evacuation. </a:t>
            </a:r>
          </a:p>
        </p:txBody>
      </p:sp>
      <p:sp>
        <p:nvSpPr>
          <p:cNvPr id="4" name="Slide Number Placeholder 3"/>
          <p:cNvSpPr>
            <a:spLocks noGrp="1"/>
          </p:cNvSpPr>
          <p:nvPr>
            <p:ph type="sldNum" sz="quarter" idx="10"/>
          </p:nvPr>
        </p:nvSpPr>
        <p:spPr/>
        <p:txBody>
          <a:bodyPr/>
          <a:lstStyle/>
          <a:p>
            <a:fld id="{D2B50AE7-B5DE-B941-A5C6-A5A50F89B92B}" type="slidenum">
              <a:rPr lang="en-US" smtClean="0"/>
              <a:pPr/>
              <a:t>16</a:t>
            </a:fld>
            <a:endParaRPr lang="en-US"/>
          </a:p>
        </p:txBody>
      </p:sp>
    </p:spTree>
    <p:extLst>
      <p:ext uri="{BB962C8B-B14F-4D97-AF65-F5344CB8AC3E}">
        <p14:creationId xmlns:p14="http://schemas.microsoft.com/office/powerpoint/2010/main" val="914991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survey data documented</a:t>
            </a:r>
            <a:r>
              <a:rPr lang="en-US" baseline="0" dirty="0"/>
              <a:t> respondents’ self-reported familiarity with sea level rise, their perceived risk from sea level rise, their top concerns about sea level rise, and their history of mold, asthma, and water contamination.</a:t>
            </a:r>
            <a:endParaRPr lang="en-US" dirty="0"/>
          </a:p>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17</a:t>
            </a:fld>
            <a:endParaRPr lang="en-US"/>
          </a:p>
        </p:txBody>
      </p:sp>
    </p:spTree>
    <p:extLst>
      <p:ext uri="{BB962C8B-B14F-4D97-AF65-F5344CB8AC3E}">
        <p14:creationId xmlns:p14="http://schemas.microsoft.com/office/powerpoint/2010/main" val="1756776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total of 35.6% of respondents</a:t>
            </a:r>
            <a:r>
              <a:rPr lang="en-US" baseline="0" dirty="0"/>
              <a:t> reported that they were not at all familiar with sea level rise, and another 36.8% reported that they were somewhat familiar with it.  Only 21.1% reported being very familiar with sea level rise, and 6.6% reported being extremely familiar with sea level rise.   It is clear that more health education on sea level rise is needed!</a:t>
            </a:r>
            <a:endParaRPr lang="en-US" dirty="0"/>
          </a:p>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18</a:t>
            </a:fld>
            <a:endParaRPr lang="en-US"/>
          </a:p>
        </p:txBody>
      </p:sp>
    </p:spTree>
    <p:extLst>
      <p:ext uri="{BB962C8B-B14F-4D97-AF65-F5344CB8AC3E}">
        <p14:creationId xmlns:p14="http://schemas.microsoft.com/office/powerpoint/2010/main" val="557239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asked what their top concerns were regarding sea level rise, 27.3% of respondents named water quality as a top concern, with</a:t>
            </a:r>
            <a:r>
              <a:rPr lang="en-US" baseline="0" dirty="0"/>
              <a:t> extreme weather a close second at 26.0%. Property value was third, with 19.5% naming it as a top concern, and insurance was fourth, at 18.2%.  Erosion was a top concern for 9.1% of respondents.  </a:t>
            </a:r>
            <a:r>
              <a:rPr lang="en-US" dirty="0"/>
              <a:t>  </a:t>
            </a:r>
          </a:p>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19</a:t>
            </a:fld>
            <a:endParaRPr lang="en-US"/>
          </a:p>
        </p:txBody>
      </p:sp>
    </p:spTree>
    <p:extLst>
      <p:ext uri="{BB962C8B-B14F-4D97-AF65-F5344CB8AC3E}">
        <p14:creationId xmlns:p14="http://schemas.microsoft.com/office/powerpoint/2010/main" val="778452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aseline="0" dirty="0"/>
              <a:t>percentage of households that reported having a member who </a:t>
            </a:r>
            <a:r>
              <a:rPr lang="en-US" baseline="0" dirty="0" smtClean="0"/>
              <a:t>had </a:t>
            </a:r>
            <a:r>
              <a:rPr lang="en-US" baseline="0" dirty="0"/>
              <a:t>asthma was 28.6%, more than 2 1/2 times the County prevalence rate of 10.4% (Florida CHARTS, 2013).   The percentage of households reporting having had mold was 22.1%, and the percentage reporting water contamination was 11.7%.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20</a:t>
            </a:fld>
            <a:endParaRPr lang="en-US"/>
          </a:p>
        </p:txBody>
      </p:sp>
    </p:spTree>
    <p:extLst>
      <p:ext uri="{BB962C8B-B14F-4D97-AF65-F5344CB8AC3E}">
        <p14:creationId xmlns:p14="http://schemas.microsoft.com/office/powerpoint/2010/main" val="1197367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Carter, LM, et al. (2014). Ch. 17: Southeast and the Caribbean.  </a:t>
            </a:r>
            <a:r>
              <a:rPr lang="en-US" sz="1200" i="1" kern="1200" dirty="0">
                <a:solidFill>
                  <a:schemeClr val="tx1"/>
                </a:solidFill>
                <a:latin typeface="+mn-lt"/>
                <a:ea typeface="+mn-ea"/>
                <a:cs typeface="+mn-cs"/>
              </a:rPr>
              <a:t>Climate Change Impacts in the United States: The Third National Climate Assessment. </a:t>
            </a:r>
            <a:r>
              <a:rPr lang="en-US" dirty="0" err="1"/>
              <a:t>Melillo</a:t>
            </a:r>
            <a:r>
              <a:rPr lang="en-US" dirty="0"/>
              <a:t>, J.M., Richmond, T., &amp; </a:t>
            </a:r>
            <a:r>
              <a:rPr lang="en-US" dirty="0" err="1"/>
              <a:t>Yohe</a:t>
            </a:r>
            <a:r>
              <a:rPr lang="en-US" dirty="0"/>
              <a:t>, G.W. Eds., U.S. Global Change Research Program: Washington, D.C., 396-417. </a:t>
            </a:r>
          </a:p>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21</a:t>
            </a:fld>
            <a:endParaRPr lang="en-US"/>
          </a:p>
        </p:txBody>
      </p:sp>
    </p:spTree>
    <p:extLst>
      <p:ext uri="{BB962C8B-B14F-4D97-AF65-F5344CB8AC3E}">
        <p14:creationId xmlns:p14="http://schemas.microsoft.com/office/powerpoint/2010/main" val="1921991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a:t>
            </a:r>
            <a:r>
              <a:rPr lang="en-US" baseline="0" dirty="0"/>
              <a:t> Resilience is the ability of a community to work together to adapt successfully to climate change. This project identified 3 key actions this community can address to increase its climate resilience (see slide 28).  Pictured are Dr. Ashley Ridley and her students from Toussaint </a:t>
            </a:r>
            <a:r>
              <a:rPr lang="en-US" baseline="0" dirty="0" err="1"/>
              <a:t>L’Ouverture</a:t>
            </a:r>
            <a:r>
              <a:rPr lang="en-US" baseline="0" dirty="0"/>
              <a:t> High School.</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2</a:t>
            </a:fld>
            <a:endParaRPr lang="en-US"/>
          </a:p>
        </p:txBody>
      </p:sp>
    </p:spTree>
    <p:extLst>
      <p:ext uri="{BB962C8B-B14F-4D97-AF65-F5344CB8AC3E}">
        <p14:creationId xmlns:p14="http://schemas.microsoft.com/office/powerpoint/2010/main" val="658009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US Environmental Protection Agency.  (2016).  10 Things You Should Know about Mold.  Available at: https://www.epa.gov/mold/ten-things-you-should-know-about-mold</a:t>
            </a:r>
          </a:p>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22</a:t>
            </a:fld>
            <a:endParaRPr lang="en-US"/>
          </a:p>
        </p:txBody>
      </p:sp>
    </p:spTree>
    <p:extLst>
      <p:ext uri="{BB962C8B-B14F-4D97-AF65-F5344CB8AC3E}">
        <p14:creationId xmlns:p14="http://schemas.microsoft.com/office/powerpoint/2010/main" val="1545475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USGCRP. (2016). </a:t>
            </a:r>
            <a:r>
              <a:rPr lang="en-US" i="1" dirty="0"/>
              <a:t>Impacts of Climate Change on Human Health in the United States: A Scientific Assessment.  </a:t>
            </a:r>
            <a:r>
              <a:rPr lang="en-US" dirty="0" err="1"/>
              <a:t>Crimmins</a:t>
            </a:r>
            <a:r>
              <a:rPr lang="en-US" dirty="0"/>
              <a:t>, </a:t>
            </a:r>
            <a:r>
              <a:rPr lang="en-US" dirty="0" err="1"/>
              <a:t>AJ.,et</a:t>
            </a:r>
            <a:r>
              <a:rPr lang="en-US" dirty="0"/>
              <a:t> al., Eds. U.S. Global Change Research Program: Washington, DC.</a:t>
            </a:r>
          </a:p>
          <a:p>
            <a:pPr marL="0" indent="0">
              <a:buNone/>
            </a:pPr>
            <a:endParaRPr lang="en-US" dirty="0">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23</a:t>
            </a:fld>
            <a:endParaRPr lang="en-US"/>
          </a:p>
        </p:txBody>
      </p:sp>
    </p:spTree>
    <p:extLst>
      <p:ext uri="{BB962C8B-B14F-4D97-AF65-F5344CB8AC3E}">
        <p14:creationId xmlns:p14="http://schemas.microsoft.com/office/powerpoint/2010/main" val="621411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Carter, LM, et al. (2014). Ch. 17: Southeast and the Caribbean.  </a:t>
            </a:r>
            <a:r>
              <a:rPr lang="en-US" sz="1200" i="1" kern="1200" dirty="0">
                <a:solidFill>
                  <a:schemeClr val="tx1"/>
                </a:solidFill>
                <a:latin typeface="+mn-lt"/>
                <a:ea typeface="+mn-ea"/>
                <a:cs typeface="+mn-cs"/>
              </a:rPr>
              <a:t>Climate Change Impacts in the United States: The Third National Climate Assessment. </a:t>
            </a:r>
            <a:r>
              <a:rPr lang="en-US" dirty="0" err="1"/>
              <a:t>Melillo</a:t>
            </a:r>
            <a:r>
              <a:rPr lang="en-US" dirty="0"/>
              <a:t>, J.M., Richmond, T., &amp; </a:t>
            </a:r>
            <a:r>
              <a:rPr lang="en-US" dirty="0" err="1"/>
              <a:t>Yohe</a:t>
            </a:r>
            <a:r>
              <a:rPr lang="en-US" dirty="0"/>
              <a:t>, G.W. Eds., U.S. Global Change Research Program: Washington, D.C., 396-417. </a:t>
            </a:r>
          </a:p>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24</a:t>
            </a:fld>
            <a:endParaRPr lang="en-US"/>
          </a:p>
        </p:txBody>
      </p:sp>
    </p:spTree>
    <p:extLst>
      <p:ext uri="{BB962C8B-B14F-4D97-AF65-F5344CB8AC3E}">
        <p14:creationId xmlns:p14="http://schemas.microsoft.com/office/powerpoint/2010/main" val="363317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25</a:t>
            </a:fld>
            <a:endParaRPr lang="en-US"/>
          </a:p>
        </p:txBody>
      </p:sp>
    </p:spTree>
    <p:extLst>
      <p:ext uri="{BB962C8B-B14F-4D97-AF65-F5344CB8AC3E}">
        <p14:creationId xmlns:p14="http://schemas.microsoft.com/office/powerpoint/2010/main" val="1604749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Rising Together</a:t>
            </a:r>
            <a:r>
              <a:rPr lang="en-US" baseline="0" dirty="0"/>
              <a:t> was an environmental justice project funded by the United States Environmental Protection Agency (EPA) through the umbrella organization of the Unitarian Universalist Fellowship of Boca Raton (UUFBR).   This pilot study targeted two vulnerable communities.  In Delray Beach, the community </a:t>
            </a:r>
            <a:r>
              <a:rPr lang="en-US" baseline="0" dirty="0" smtClean="0"/>
              <a:t>partner was </a:t>
            </a:r>
            <a:r>
              <a:rPr lang="en-US" baseline="0" dirty="0"/>
              <a:t>Toussaint </a:t>
            </a:r>
            <a:r>
              <a:rPr lang="en-US" baseline="0" dirty="0" err="1"/>
              <a:t>L’Ouverture</a:t>
            </a:r>
            <a:r>
              <a:rPr lang="en-US" baseline="0" dirty="0"/>
              <a:t> High School for Arts and Social </a:t>
            </a:r>
            <a:r>
              <a:rPr lang="en-US" baseline="0" dirty="0" smtClean="0"/>
              <a:t>Justice.   </a:t>
            </a:r>
            <a:r>
              <a:rPr lang="en-US" baseline="0" dirty="0"/>
              <a:t>This slide set presents the data for Delray Beach, collected in the target community of SE Delray Beach in spring 2016.</a:t>
            </a:r>
            <a:endParaRPr lang="en-US" dirty="0"/>
          </a:p>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26</a:t>
            </a:fld>
            <a:endParaRPr lang="en-US"/>
          </a:p>
        </p:txBody>
      </p:sp>
    </p:spTree>
    <p:extLst>
      <p:ext uri="{BB962C8B-B14F-4D97-AF65-F5344CB8AC3E}">
        <p14:creationId xmlns:p14="http://schemas.microsoft.com/office/powerpoint/2010/main" val="2021607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outreach</a:t>
            </a:r>
            <a:r>
              <a:rPr lang="en-US" baseline="0" dirty="0"/>
              <a:t> teams received two training </a:t>
            </a:r>
            <a:r>
              <a:rPr lang="en-US" baseline="0" dirty="0" smtClean="0"/>
              <a:t>sessions: Oral History training </a:t>
            </a:r>
            <a:r>
              <a:rPr lang="en-US" baseline="0" dirty="0"/>
              <a:t>from Dr. Sandra Norman, Professor of History at Florida Atlantic University, and </a:t>
            </a:r>
            <a:r>
              <a:rPr lang="en-US" baseline="0" dirty="0" smtClean="0"/>
              <a:t>training on the Health impacts of Climate Change, from Dr</a:t>
            </a:r>
            <a:r>
              <a:rPr lang="en-US" baseline="0" dirty="0"/>
              <a:t>. Ana </a:t>
            </a:r>
            <a:r>
              <a:rPr lang="en-US" baseline="0" dirty="0" err="1"/>
              <a:t>Puszkin-Chevlin</a:t>
            </a:r>
            <a:r>
              <a:rPr lang="en-US" baseline="0" dirty="0"/>
              <a:t>, Project Manager </a:t>
            </a:r>
            <a:r>
              <a:rPr lang="en-US" baseline="0" dirty="0" smtClean="0"/>
              <a:t>Phase </a:t>
            </a:r>
            <a:r>
              <a:rPr lang="en-US" baseline="0" dirty="0"/>
              <a:t>I.</a:t>
            </a:r>
            <a:endParaRPr lang="en-US" dirty="0"/>
          </a:p>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3</a:t>
            </a:fld>
            <a:endParaRPr lang="en-US"/>
          </a:p>
        </p:txBody>
      </p:sp>
    </p:spTree>
    <p:extLst>
      <p:ext uri="{BB962C8B-B14F-4D97-AF65-F5344CB8AC3E}">
        <p14:creationId xmlns:p14="http://schemas.microsoft.com/office/powerpoint/2010/main" val="87295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Left to right: (Left</a:t>
            </a:r>
            <a:r>
              <a:rPr lang="en-US" baseline="0" dirty="0" smtClean="0"/>
              <a:t> Photo) Outreach Leader</a:t>
            </a:r>
            <a:r>
              <a:rPr lang="en-US" dirty="0" smtClean="0"/>
              <a:t> Dr. Ashley Ridley calls her class to order prior to the training sessions. (Center Photo) </a:t>
            </a:r>
            <a:r>
              <a:rPr lang="en-US" baseline="0" dirty="0" smtClean="0"/>
              <a:t>Project Manager Phase I </a:t>
            </a:r>
            <a:r>
              <a:rPr lang="en-US" dirty="0" smtClean="0"/>
              <a:t>Dr. Ana </a:t>
            </a:r>
            <a:r>
              <a:rPr lang="en-US" dirty="0" err="1" smtClean="0"/>
              <a:t>Puszkin-Chevlin</a:t>
            </a:r>
            <a:r>
              <a:rPr lang="en-US" baseline="0" dirty="0" smtClean="0"/>
              <a:t> and Outreach Leader </a:t>
            </a:r>
            <a:r>
              <a:rPr lang="en-US" baseline="0" dirty="0" err="1" smtClean="0"/>
              <a:t>Lyanna</a:t>
            </a:r>
            <a:r>
              <a:rPr lang="en-US" baseline="0" dirty="0" smtClean="0"/>
              <a:t> Ridley consult before the training sessions begin. </a:t>
            </a:r>
            <a:r>
              <a:rPr lang="en-US" dirty="0" smtClean="0"/>
              <a:t> (Right photo) Outreach Leader </a:t>
            </a:r>
            <a:r>
              <a:rPr lang="en-US" dirty="0" err="1" smtClean="0"/>
              <a:t>Lyanna</a:t>
            </a:r>
            <a:r>
              <a:rPr lang="en-US" dirty="0" smtClean="0"/>
              <a:t> Ridley </a:t>
            </a:r>
            <a:r>
              <a:rPr lang="en-US" dirty="0"/>
              <a:t>explains</a:t>
            </a:r>
            <a:r>
              <a:rPr lang="en-US" baseline="0" dirty="0"/>
              <a:t> the educational handout on </a:t>
            </a:r>
            <a:r>
              <a:rPr lang="en-US" baseline="0" dirty="0" smtClean="0"/>
              <a:t>health and climate change to a resident of South Delray Beach at a community event.</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4</a:t>
            </a:fld>
            <a:endParaRPr lang="en-US"/>
          </a:p>
        </p:txBody>
      </p:sp>
    </p:spTree>
    <p:extLst>
      <p:ext uri="{BB962C8B-B14F-4D97-AF65-F5344CB8AC3E}">
        <p14:creationId xmlns:p14="http://schemas.microsoft.com/office/powerpoint/2010/main" val="3525363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Twenty climate communicators were trained at TLHS. Mr</a:t>
            </a:r>
            <a:r>
              <a:rPr lang="en-US" dirty="0"/>
              <a:t>.</a:t>
            </a:r>
            <a:r>
              <a:rPr lang="en-US" baseline="0" dirty="0"/>
              <a:t> </a:t>
            </a:r>
            <a:r>
              <a:rPr lang="en-US" baseline="0" dirty="0" err="1" smtClean="0"/>
              <a:t>Demosthene</a:t>
            </a:r>
            <a:r>
              <a:rPr lang="en-US" baseline="0" dirty="0" smtClean="0"/>
              <a:t> and students are shown here prior to the training sessions.</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5</a:t>
            </a:fld>
            <a:endParaRPr lang="en-US"/>
          </a:p>
        </p:txBody>
      </p:sp>
    </p:spTree>
    <p:extLst>
      <p:ext uri="{BB962C8B-B14F-4D97-AF65-F5344CB8AC3E}">
        <p14:creationId xmlns:p14="http://schemas.microsoft.com/office/powerpoint/2010/main" val="3654618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6</a:t>
            </a:fld>
            <a:endParaRPr lang="en-US"/>
          </a:p>
        </p:txBody>
      </p:sp>
    </p:spTree>
    <p:extLst>
      <p:ext uri="{BB962C8B-B14F-4D97-AF65-F5344CB8AC3E}">
        <p14:creationId xmlns:p14="http://schemas.microsoft.com/office/powerpoint/2010/main" val="523293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Seven</a:t>
            </a:r>
            <a:r>
              <a:rPr lang="en-US" baseline="0" dirty="0"/>
              <a:t> climate outreach communicators from TLHS surveyed residents.</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9</a:t>
            </a:fld>
            <a:endParaRPr lang="en-US"/>
          </a:p>
        </p:txBody>
      </p:sp>
    </p:spTree>
    <p:extLst>
      <p:ext uri="{BB962C8B-B14F-4D97-AF65-F5344CB8AC3E}">
        <p14:creationId xmlns:p14="http://schemas.microsoft.com/office/powerpoint/2010/main" val="19786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total of 91 residents in 77 households completed surveys.</a:t>
            </a:r>
          </a:p>
        </p:txBody>
      </p:sp>
      <p:sp>
        <p:nvSpPr>
          <p:cNvPr id="4" name="Slide Number Placeholder 3"/>
          <p:cNvSpPr>
            <a:spLocks noGrp="1"/>
          </p:cNvSpPr>
          <p:nvPr>
            <p:ph type="sldNum" sz="quarter" idx="10"/>
          </p:nvPr>
        </p:nvSpPr>
        <p:spPr/>
        <p:txBody>
          <a:bodyPr/>
          <a:lstStyle/>
          <a:p>
            <a:fld id="{D2B50AE7-B5DE-B941-A5C6-A5A50F89B92B}" type="slidenum">
              <a:rPr lang="en-US" smtClean="0"/>
              <a:pPr/>
              <a:t>10</a:t>
            </a:fld>
            <a:endParaRPr lang="en-US"/>
          </a:p>
        </p:txBody>
      </p:sp>
    </p:spTree>
    <p:extLst>
      <p:ext uri="{BB962C8B-B14F-4D97-AF65-F5344CB8AC3E}">
        <p14:creationId xmlns:p14="http://schemas.microsoft.com/office/powerpoint/2010/main" val="1414084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gives the location of households reporting flooding.</a:t>
            </a:r>
          </a:p>
        </p:txBody>
      </p:sp>
      <p:sp>
        <p:nvSpPr>
          <p:cNvPr id="4" name="Slide Number Placeholder 3"/>
          <p:cNvSpPr>
            <a:spLocks noGrp="1"/>
          </p:cNvSpPr>
          <p:nvPr>
            <p:ph type="sldNum" sz="quarter" idx="10"/>
          </p:nvPr>
        </p:nvSpPr>
        <p:spPr/>
        <p:txBody>
          <a:bodyPr/>
          <a:lstStyle/>
          <a:p>
            <a:fld id="{D2B50AE7-B5DE-B941-A5C6-A5A50F89B92B}" type="slidenum">
              <a:rPr lang="en-US" smtClean="0"/>
              <a:pPr/>
              <a:t>11</a:t>
            </a:fld>
            <a:endParaRPr lang="en-US"/>
          </a:p>
        </p:txBody>
      </p:sp>
    </p:spTree>
    <p:extLst>
      <p:ext uri="{BB962C8B-B14F-4D97-AF65-F5344CB8AC3E}">
        <p14:creationId xmlns:p14="http://schemas.microsoft.com/office/powerpoint/2010/main" val="203225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pPr/>
              <a:t>10/16/16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098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pPr/>
              <a:t>10/16/16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pPr/>
              <a:t>‹#›</a:t>
            </a:fld>
            <a:endParaRPr lang="en-US"/>
          </a:p>
        </p:txBody>
      </p:sp>
    </p:spTree>
    <p:extLst>
      <p:ext uri="{BB962C8B-B14F-4D97-AF65-F5344CB8AC3E}">
        <p14:creationId xmlns:p14="http://schemas.microsoft.com/office/powerpoint/2010/main" val="2001636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pPr/>
              <a:t>10/16/16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pPr/>
              <a:t>‹#›</a:t>
            </a:fld>
            <a:endParaRPr lang="en-US"/>
          </a:p>
        </p:txBody>
      </p:sp>
    </p:spTree>
    <p:extLst>
      <p:ext uri="{BB962C8B-B14F-4D97-AF65-F5344CB8AC3E}">
        <p14:creationId xmlns:p14="http://schemas.microsoft.com/office/powerpoint/2010/main" val="1180216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pPr/>
              <a:t>10/16/16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pPr/>
              <a:t>‹#›</a:t>
            </a:fld>
            <a:endParaRPr lang="en-US"/>
          </a:p>
        </p:txBody>
      </p:sp>
    </p:spTree>
    <p:extLst>
      <p:ext uri="{BB962C8B-B14F-4D97-AF65-F5344CB8AC3E}">
        <p14:creationId xmlns:p14="http://schemas.microsoft.com/office/powerpoint/2010/main" val="123687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E20C6D-7DBF-9A41-8E6B-4DC0702CEAED}" type="datetimeFigureOut">
              <a:rPr lang="en-US" smtClean="0"/>
              <a:pPr/>
              <a:t>10/16/16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135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E20C6D-7DBF-9A41-8E6B-4DC0702CEAED}" type="datetimeFigureOut">
              <a:rPr lang="en-US" smtClean="0"/>
              <a:pPr/>
              <a:t>10/16/16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985E39-D036-BC41-A964-386EABBA8AAE}" type="slidenum">
              <a:rPr lang="en-US" smtClean="0"/>
              <a:pPr/>
              <a:t>‹#›</a:t>
            </a:fld>
            <a:endParaRPr lang="en-US"/>
          </a:p>
        </p:txBody>
      </p:sp>
    </p:spTree>
    <p:extLst>
      <p:ext uri="{BB962C8B-B14F-4D97-AF65-F5344CB8AC3E}">
        <p14:creationId xmlns:p14="http://schemas.microsoft.com/office/powerpoint/2010/main" val="211415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E20C6D-7DBF-9A41-8E6B-4DC0702CEAED}" type="datetimeFigureOut">
              <a:rPr lang="en-US" smtClean="0"/>
              <a:pPr/>
              <a:t>10/16/16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985E39-D036-BC41-A964-386EABBA8AAE}" type="slidenum">
              <a:rPr lang="en-US" smtClean="0"/>
              <a:pPr/>
              <a:t>‹#›</a:t>
            </a:fld>
            <a:endParaRPr lang="en-US"/>
          </a:p>
        </p:txBody>
      </p:sp>
    </p:spTree>
    <p:extLst>
      <p:ext uri="{BB962C8B-B14F-4D97-AF65-F5344CB8AC3E}">
        <p14:creationId xmlns:p14="http://schemas.microsoft.com/office/powerpoint/2010/main" val="264694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E20C6D-7DBF-9A41-8E6B-4DC0702CEAED}" type="datetimeFigureOut">
              <a:rPr lang="en-US" smtClean="0"/>
              <a:pPr/>
              <a:t>10/16/16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985E39-D036-BC41-A964-386EABBA8AAE}" type="slidenum">
              <a:rPr lang="en-US" smtClean="0"/>
              <a:pPr/>
              <a:t>‹#›</a:t>
            </a:fld>
            <a:endParaRPr lang="en-US"/>
          </a:p>
        </p:txBody>
      </p:sp>
    </p:spTree>
    <p:extLst>
      <p:ext uri="{BB962C8B-B14F-4D97-AF65-F5344CB8AC3E}">
        <p14:creationId xmlns:p14="http://schemas.microsoft.com/office/powerpoint/2010/main" val="1275626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5E20C6D-7DBF-9A41-8E6B-4DC0702CEAED}" type="datetimeFigureOut">
              <a:rPr lang="en-US" smtClean="0"/>
              <a:pPr/>
              <a:t>10/16/16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4985E39-D036-BC41-A964-386EABBA8AAE}" type="slidenum">
              <a:rPr lang="en-US" smtClean="0"/>
              <a:pPr/>
              <a:t>‹#›</a:t>
            </a:fld>
            <a:endParaRPr lang="en-US"/>
          </a:p>
        </p:txBody>
      </p:sp>
    </p:spTree>
    <p:extLst>
      <p:ext uri="{BB962C8B-B14F-4D97-AF65-F5344CB8AC3E}">
        <p14:creationId xmlns:p14="http://schemas.microsoft.com/office/powerpoint/2010/main" val="1130043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5E20C6D-7DBF-9A41-8E6B-4DC0702CEAED}" type="datetimeFigureOut">
              <a:rPr lang="en-US" smtClean="0"/>
              <a:pPr/>
              <a:t>10/16/16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4985E39-D036-BC41-A964-386EABBA8AAE}" type="slidenum">
              <a:rPr lang="en-US" smtClean="0"/>
              <a:pPr/>
              <a:t>‹#›</a:t>
            </a:fld>
            <a:endParaRPr lang="en-US"/>
          </a:p>
        </p:txBody>
      </p:sp>
    </p:spTree>
    <p:extLst>
      <p:ext uri="{BB962C8B-B14F-4D97-AF65-F5344CB8AC3E}">
        <p14:creationId xmlns:p14="http://schemas.microsoft.com/office/powerpoint/2010/main" val="295041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E20C6D-7DBF-9A41-8E6B-4DC0702CEAED}" type="datetimeFigureOut">
              <a:rPr lang="en-US" smtClean="0"/>
              <a:pPr/>
              <a:t>10/16/16</a:t>
            </a:fld>
            <a:endParaRPr lang="en-US"/>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34985E39-D036-BC41-A964-386EABBA8AAE}" type="slidenum">
              <a:rPr lang="en-US" smtClean="0"/>
              <a:pPr/>
              <a:t>‹#›</a:t>
            </a:fld>
            <a:endParaRPr lang="en-US"/>
          </a:p>
        </p:txBody>
      </p:sp>
    </p:spTree>
    <p:extLst>
      <p:ext uri="{BB962C8B-B14F-4D97-AF65-F5344CB8AC3E}">
        <p14:creationId xmlns:p14="http://schemas.microsoft.com/office/powerpoint/2010/main" val="2201444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5E20C6D-7DBF-9A41-8E6B-4DC0702CEAED}" type="datetimeFigureOut">
              <a:rPr lang="en-US" smtClean="0"/>
              <a:pPr/>
              <a:t>10/16/16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4985E39-D036-BC41-A964-386EABBA8AAE}"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896016"/>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chart" Target="../charts/char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chart" Target="../charts/char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chart" Target="../charts/char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2510" y="209863"/>
            <a:ext cx="4525967" cy="605206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3775" y="861935"/>
            <a:ext cx="2838450" cy="4024858"/>
          </a:xfrm>
          <a:prstGeom prst="rect">
            <a:avLst/>
          </a:prstGeom>
        </p:spPr>
      </p:pic>
      <p:sp>
        <p:nvSpPr>
          <p:cNvPr id="5" name="TextBox 4"/>
          <p:cNvSpPr txBox="1"/>
          <p:nvPr/>
        </p:nvSpPr>
        <p:spPr>
          <a:xfrm>
            <a:off x="8638316" y="5138596"/>
            <a:ext cx="2938072" cy="369332"/>
          </a:xfrm>
          <a:prstGeom prst="rect">
            <a:avLst/>
          </a:prstGeom>
          <a:noFill/>
        </p:spPr>
        <p:txBody>
          <a:bodyPr wrap="square" rtlCol="0">
            <a:spAutoFit/>
          </a:bodyPr>
          <a:lstStyle/>
          <a:p>
            <a:r>
              <a:rPr lang="en-US" dirty="0"/>
              <a:t>EPA Grant #EQ-00D35415-0</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661" y="1240913"/>
            <a:ext cx="3505200" cy="2311400"/>
          </a:xfrm>
          <a:prstGeom prst="rect">
            <a:avLst/>
          </a:prstGeom>
        </p:spPr>
      </p:pic>
      <p:sp>
        <p:nvSpPr>
          <p:cNvPr id="3" name="TextBox 2"/>
          <p:cNvSpPr txBox="1"/>
          <p:nvPr/>
        </p:nvSpPr>
        <p:spPr>
          <a:xfrm>
            <a:off x="2753833" y="6403491"/>
            <a:ext cx="6792451" cy="369332"/>
          </a:xfrm>
          <a:prstGeom prst="rect">
            <a:avLst/>
          </a:prstGeom>
          <a:noFill/>
        </p:spPr>
        <p:txBody>
          <a:bodyPr wrap="square" rtlCol="0">
            <a:spAutoFit/>
          </a:bodyPr>
          <a:lstStyle/>
          <a:p>
            <a:r>
              <a:rPr lang="en-US" dirty="0">
                <a:solidFill>
                  <a:schemeClr val="bg1"/>
                </a:solidFill>
              </a:rPr>
              <a:t>  </a:t>
            </a:r>
            <a:r>
              <a:rPr lang="en-US" dirty="0" err="1" smtClean="0">
                <a:solidFill>
                  <a:schemeClr val="bg1"/>
                </a:solidFill>
              </a:rPr>
              <a:t>Powerpoint</a:t>
            </a:r>
            <a:r>
              <a:rPr lang="en-US" dirty="0" smtClean="0">
                <a:solidFill>
                  <a:schemeClr val="bg1"/>
                </a:solidFill>
              </a:rPr>
              <a:t> </a:t>
            </a:r>
            <a:r>
              <a:rPr lang="en-US" dirty="0">
                <a:solidFill>
                  <a:schemeClr val="bg1"/>
                </a:solidFill>
              </a:rPr>
              <a:t>by </a:t>
            </a:r>
            <a:r>
              <a:rPr lang="en-US" dirty="0" smtClean="0">
                <a:solidFill>
                  <a:schemeClr val="bg1"/>
                </a:solidFill>
              </a:rPr>
              <a:t>Janice T. </a:t>
            </a:r>
            <a:r>
              <a:rPr lang="en-US" dirty="0" err="1" smtClean="0">
                <a:solidFill>
                  <a:schemeClr val="bg1"/>
                </a:solidFill>
              </a:rPr>
              <a:t>Booher</a:t>
            </a:r>
            <a:r>
              <a:rPr lang="en-US" dirty="0" smtClean="0">
                <a:solidFill>
                  <a:schemeClr val="bg1"/>
                </a:solidFill>
              </a:rPr>
              <a:t>, MS  </a:t>
            </a:r>
            <a:r>
              <a:rPr lang="en-US" dirty="0">
                <a:solidFill>
                  <a:schemeClr val="bg1"/>
                </a:solidFill>
              </a:rPr>
              <a:t>&amp; Dr. Debra Weiss-Randall</a:t>
            </a:r>
            <a:endParaRPr lang="en-US" dirty="0"/>
          </a:p>
        </p:txBody>
      </p:sp>
    </p:spTree>
    <p:extLst>
      <p:ext uri="{BB962C8B-B14F-4D97-AF65-F5344CB8AC3E}">
        <p14:creationId xmlns:p14="http://schemas.microsoft.com/office/powerpoint/2010/main" val="662611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49864" y="287338"/>
            <a:ext cx="8309986" cy="717550"/>
          </a:xfrm>
        </p:spPr>
        <p:txBody>
          <a:bodyPr>
            <a:normAutofit fontScale="90000"/>
          </a:bodyPr>
          <a:lstStyle/>
          <a:p>
            <a:pPr algn="ctr"/>
            <a:r>
              <a:rPr lang="en-US" sz="4400" b="1" dirty="0">
                <a:solidFill>
                  <a:srgbClr val="FF0000"/>
                </a:solidFill>
              </a:rPr>
              <a:t>91 </a:t>
            </a:r>
            <a:r>
              <a:rPr lang="en-US" sz="4400" b="1" dirty="0">
                <a:solidFill>
                  <a:schemeClr val="tx1"/>
                </a:solidFill>
              </a:rPr>
              <a:t>Residents in </a:t>
            </a:r>
            <a:r>
              <a:rPr lang="en-US" sz="4400" b="1" dirty="0">
                <a:solidFill>
                  <a:srgbClr val="FF0000"/>
                </a:solidFill>
              </a:rPr>
              <a:t>77 </a:t>
            </a:r>
            <a:r>
              <a:rPr lang="en-US" sz="4400" b="1" dirty="0"/>
              <a:t>Households Surveyed</a:t>
            </a:r>
            <a:endParaRPr lang="en-US" sz="4400" b="1" dirty="0">
              <a:solidFill>
                <a:srgbClr val="FF0000"/>
              </a:solidFill>
            </a:endParaRPr>
          </a:p>
        </p:txBody>
      </p:sp>
      <p:pic>
        <p:nvPicPr>
          <p:cNvPr id="4"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72567" y="1103675"/>
            <a:ext cx="4632290" cy="5226783"/>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954" y="1103676"/>
            <a:ext cx="4592096" cy="5226783"/>
          </a:xfrm>
          <a:prstGeom prst="rect">
            <a:avLst/>
          </a:prstGeom>
        </p:spPr>
      </p:pic>
    </p:spTree>
    <p:extLst>
      <p:ext uri="{BB962C8B-B14F-4D97-AF65-F5344CB8AC3E}">
        <p14:creationId xmlns:p14="http://schemas.microsoft.com/office/powerpoint/2010/main" val="2066815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526" y="1769806"/>
            <a:ext cx="6722496" cy="3370997"/>
          </a:xfrm>
        </p:spPr>
        <p:txBody>
          <a:bodyPr>
            <a:normAutofit fontScale="90000"/>
          </a:bodyPr>
          <a:lstStyle/>
          <a:p>
            <a:r>
              <a:rPr lang="en-US" sz="8000" b="1" dirty="0">
                <a:solidFill>
                  <a:srgbClr val="FF0000"/>
                </a:solidFill>
              </a:rPr>
              <a:t>23 </a:t>
            </a:r>
            <a:r>
              <a:rPr lang="en-US" sz="8000" b="1" dirty="0">
                <a:solidFill>
                  <a:schemeClr val="tx1"/>
                </a:solidFill>
              </a:rPr>
              <a:t>Reports </a:t>
            </a:r>
            <a:br>
              <a:rPr lang="en-US" sz="8000" b="1" dirty="0">
                <a:solidFill>
                  <a:schemeClr val="tx1"/>
                </a:solidFill>
              </a:rPr>
            </a:br>
            <a:r>
              <a:rPr lang="en-US" sz="8000" b="1" dirty="0">
                <a:solidFill>
                  <a:schemeClr val="tx1"/>
                </a:solidFill>
              </a:rPr>
              <a:t>of </a:t>
            </a:r>
            <a:r>
              <a:rPr lang="en-US" sz="8000" b="1">
                <a:solidFill>
                  <a:schemeClr val="tx1"/>
                </a:solidFill>
              </a:rPr>
              <a:t>Flooding </a:t>
            </a:r>
            <a:r>
              <a:rPr lang="en-US" dirty="0">
                <a:solidFill>
                  <a:schemeClr val="tx1"/>
                </a:solidFill>
              </a:rPr>
              <a:t/>
            </a:r>
            <a:br>
              <a:rPr lang="en-US" dirty="0">
                <a:solidFill>
                  <a:schemeClr val="tx1"/>
                </a:solidFill>
              </a:rPr>
            </a:br>
            <a:r>
              <a:rPr lang="en-US" dirty="0">
                <a:solidFill>
                  <a:srgbClr val="FF0000"/>
                </a:solidFill>
              </a:rPr>
              <a:t/>
            </a:r>
            <a:br>
              <a:rPr lang="en-US" dirty="0">
                <a:solidFill>
                  <a:srgbClr val="FF0000"/>
                </a:solidFill>
              </a:rPr>
            </a:br>
            <a:r>
              <a:rPr lang="en-US" dirty="0">
                <a:solidFill>
                  <a:srgbClr val="FF0000"/>
                </a:solidFill>
              </a:rPr>
              <a:t>     </a:t>
            </a:r>
            <a:r>
              <a:rPr lang="en-US" dirty="0"/>
              <a:t/>
            </a:r>
            <a:br>
              <a:rPr lang="en-US" dirty="0"/>
            </a:br>
            <a:r>
              <a:rPr lang="en-US" dirty="0"/>
              <a:t/>
            </a:r>
            <a:br>
              <a:rPr lang="en-US" dirty="0"/>
            </a:b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01034" y="0"/>
            <a:ext cx="5690966" cy="6296589"/>
          </a:xfrm>
        </p:spPr>
      </p:pic>
      <p:sp>
        <p:nvSpPr>
          <p:cNvPr id="6" name="TextBox 5"/>
          <p:cNvSpPr txBox="1"/>
          <p:nvPr/>
        </p:nvSpPr>
        <p:spPr>
          <a:xfrm>
            <a:off x="4350774" y="78166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11046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91 </a:t>
            </a:r>
            <a:r>
              <a:rPr lang="en-US" b="1" dirty="0">
                <a:solidFill>
                  <a:schemeClr val="tx1"/>
                </a:solidFill>
              </a:rPr>
              <a:t>Residents in </a:t>
            </a:r>
            <a:r>
              <a:rPr lang="en-US" b="1" dirty="0">
                <a:solidFill>
                  <a:srgbClr val="FF0000"/>
                </a:solidFill>
              </a:rPr>
              <a:t>77</a:t>
            </a:r>
            <a:r>
              <a:rPr lang="en-US" b="1" dirty="0">
                <a:solidFill>
                  <a:schemeClr val="tx1"/>
                </a:solidFill>
              </a:rPr>
              <a:t> Households Educated</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30147" y="3980706"/>
            <a:ext cx="4125643" cy="2369022"/>
          </a:xfr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311" b="13842"/>
          <a:stretch/>
        </p:blipFill>
        <p:spPr>
          <a:xfrm>
            <a:off x="3843073" y="3980706"/>
            <a:ext cx="3987073" cy="238477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5570" y="1767918"/>
            <a:ext cx="2820220" cy="221278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52984"/>
            <a:ext cx="2980273" cy="229341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0273" y="1753048"/>
            <a:ext cx="3040128" cy="224252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5801" y="1737360"/>
            <a:ext cx="3077551" cy="2293310"/>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0" y="4027016"/>
            <a:ext cx="3837524" cy="2322712"/>
          </a:xfrm>
          <a:prstGeom prst="rect">
            <a:avLst/>
          </a:prstGeom>
        </p:spPr>
      </p:pic>
      <p:sp>
        <p:nvSpPr>
          <p:cNvPr id="16" name="TextBox 15"/>
          <p:cNvSpPr txBox="1"/>
          <p:nvPr/>
        </p:nvSpPr>
        <p:spPr>
          <a:xfrm>
            <a:off x="0" y="2861187"/>
            <a:ext cx="1932039" cy="830997"/>
          </a:xfrm>
          <a:prstGeom prst="rect">
            <a:avLst/>
          </a:prstGeom>
          <a:noFill/>
        </p:spPr>
        <p:txBody>
          <a:bodyPr wrap="square" rtlCol="0">
            <a:spAutoFit/>
          </a:bodyPr>
          <a:lstStyle/>
          <a:p>
            <a:r>
              <a:rPr lang="en-US" sz="2400" b="1" dirty="0">
                <a:solidFill>
                  <a:schemeClr val="bg1"/>
                </a:solidFill>
              </a:rPr>
              <a:t>Storm Preparedness</a:t>
            </a:r>
          </a:p>
        </p:txBody>
      </p:sp>
      <p:sp>
        <p:nvSpPr>
          <p:cNvPr id="17" name="TextBox 16"/>
          <p:cNvSpPr txBox="1"/>
          <p:nvPr/>
        </p:nvSpPr>
        <p:spPr>
          <a:xfrm>
            <a:off x="3050919" y="1841359"/>
            <a:ext cx="1093166" cy="461665"/>
          </a:xfrm>
          <a:prstGeom prst="rect">
            <a:avLst/>
          </a:prstGeom>
          <a:noFill/>
        </p:spPr>
        <p:txBody>
          <a:bodyPr wrap="square" rtlCol="0">
            <a:spAutoFit/>
          </a:bodyPr>
          <a:lstStyle/>
          <a:p>
            <a:r>
              <a:rPr lang="en-US" sz="2400" b="1" dirty="0"/>
              <a:t>Mold</a:t>
            </a:r>
          </a:p>
        </p:txBody>
      </p:sp>
      <p:sp>
        <p:nvSpPr>
          <p:cNvPr id="18" name="TextBox 17"/>
          <p:cNvSpPr txBox="1"/>
          <p:nvPr/>
        </p:nvSpPr>
        <p:spPr>
          <a:xfrm>
            <a:off x="6049936" y="1767918"/>
            <a:ext cx="2402403" cy="830997"/>
          </a:xfrm>
          <a:prstGeom prst="rect">
            <a:avLst/>
          </a:prstGeom>
          <a:noFill/>
        </p:spPr>
        <p:txBody>
          <a:bodyPr wrap="square" rtlCol="0">
            <a:spAutoFit/>
          </a:bodyPr>
          <a:lstStyle/>
          <a:p>
            <a:r>
              <a:rPr lang="en-US" sz="2400" b="1" dirty="0">
                <a:solidFill>
                  <a:schemeClr val="bg1"/>
                </a:solidFill>
              </a:rPr>
              <a:t>Water Contamination</a:t>
            </a:r>
          </a:p>
        </p:txBody>
      </p:sp>
      <p:sp>
        <p:nvSpPr>
          <p:cNvPr id="19" name="TextBox 18"/>
          <p:cNvSpPr txBox="1"/>
          <p:nvPr/>
        </p:nvSpPr>
        <p:spPr>
          <a:xfrm>
            <a:off x="9148752" y="1767918"/>
            <a:ext cx="2807038" cy="830997"/>
          </a:xfrm>
          <a:prstGeom prst="rect">
            <a:avLst/>
          </a:prstGeom>
          <a:noFill/>
        </p:spPr>
        <p:txBody>
          <a:bodyPr wrap="square" rtlCol="0">
            <a:spAutoFit/>
          </a:bodyPr>
          <a:lstStyle/>
          <a:p>
            <a:r>
              <a:rPr lang="en-US" sz="2400" b="1" dirty="0">
                <a:solidFill>
                  <a:schemeClr val="bg1"/>
                </a:solidFill>
              </a:rPr>
              <a:t>Vector Borne Disease</a:t>
            </a:r>
          </a:p>
        </p:txBody>
      </p:sp>
      <p:sp>
        <p:nvSpPr>
          <p:cNvPr id="20" name="TextBox 19"/>
          <p:cNvSpPr txBox="1"/>
          <p:nvPr/>
        </p:nvSpPr>
        <p:spPr>
          <a:xfrm>
            <a:off x="8028130" y="4284882"/>
            <a:ext cx="3524864" cy="461665"/>
          </a:xfrm>
          <a:prstGeom prst="rect">
            <a:avLst/>
          </a:prstGeom>
          <a:noFill/>
        </p:spPr>
        <p:txBody>
          <a:bodyPr wrap="square" rtlCol="0">
            <a:spAutoFit/>
          </a:bodyPr>
          <a:lstStyle/>
          <a:p>
            <a:r>
              <a:rPr lang="en-US" sz="2400" b="1" dirty="0">
                <a:solidFill>
                  <a:schemeClr val="bg1"/>
                </a:solidFill>
              </a:rPr>
              <a:t>Algae Blooms</a:t>
            </a:r>
          </a:p>
        </p:txBody>
      </p:sp>
      <p:sp>
        <p:nvSpPr>
          <p:cNvPr id="21" name="TextBox 20"/>
          <p:cNvSpPr txBox="1"/>
          <p:nvPr/>
        </p:nvSpPr>
        <p:spPr>
          <a:xfrm>
            <a:off x="4041058" y="4262284"/>
            <a:ext cx="3215148" cy="461665"/>
          </a:xfrm>
          <a:prstGeom prst="rect">
            <a:avLst/>
          </a:prstGeom>
          <a:noFill/>
        </p:spPr>
        <p:txBody>
          <a:bodyPr wrap="square" rtlCol="0">
            <a:spAutoFit/>
          </a:bodyPr>
          <a:lstStyle/>
          <a:p>
            <a:r>
              <a:rPr lang="en-US" sz="2400" b="1" dirty="0">
                <a:solidFill>
                  <a:schemeClr val="bg1"/>
                </a:solidFill>
              </a:rPr>
              <a:t>Standing Water</a:t>
            </a:r>
          </a:p>
        </p:txBody>
      </p:sp>
      <p:sp>
        <p:nvSpPr>
          <p:cNvPr id="22" name="TextBox 21"/>
          <p:cNvSpPr txBox="1"/>
          <p:nvPr/>
        </p:nvSpPr>
        <p:spPr>
          <a:xfrm>
            <a:off x="206477" y="4262284"/>
            <a:ext cx="3391025" cy="830997"/>
          </a:xfrm>
          <a:prstGeom prst="rect">
            <a:avLst/>
          </a:prstGeom>
          <a:noFill/>
        </p:spPr>
        <p:txBody>
          <a:bodyPr wrap="square" rtlCol="0">
            <a:spAutoFit/>
          </a:bodyPr>
          <a:lstStyle/>
          <a:p>
            <a:r>
              <a:rPr lang="en-US" sz="2400" b="1" dirty="0">
                <a:solidFill>
                  <a:schemeClr val="bg1"/>
                </a:solidFill>
              </a:rPr>
              <a:t>Heat Waves and</a:t>
            </a:r>
          </a:p>
          <a:p>
            <a:r>
              <a:rPr lang="en-US" sz="2400" b="1" dirty="0">
                <a:solidFill>
                  <a:schemeClr val="bg1"/>
                </a:solidFill>
              </a:rPr>
              <a:t>Poor Air Quality</a:t>
            </a:r>
          </a:p>
        </p:txBody>
      </p:sp>
    </p:spTree>
    <p:extLst>
      <p:ext uri="{BB962C8B-B14F-4D97-AF65-F5344CB8AC3E}">
        <p14:creationId xmlns:p14="http://schemas.microsoft.com/office/powerpoint/2010/main" val="586988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1"/>
            <p:extLst/>
          </p:nvPr>
        </p:nvGraphicFramePr>
        <p:xfrm>
          <a:off x="1096963" y="286603"/>
          <a:ext cx="10058400" cy="55823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86077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a:solidFill>
                  <a:srgbClr val="FF0000"/>
                </a:solidFill>
              </a:rPr>
              <a:t>Two</a:t>
            </a:r>
            <a:r>
              <a:rPr lang="en-US" sz="4400" b="1" dirty="0"/>
              <a:t> Outreach Languages </a:t>
            </a:r>
          </a:p>
        </p:txBody>
      </p:sp>
      <p:sp>
        <p:nvSpPr>
          <p:cNvPr id="3" name="Content Placeholder 2"/>
          <p:cNvSpPr>
            <a:spLocks noGrp="1"/>
          </p:cNvSpPr>
          <p:nvPr>
            <p:ph idx="1"/>
          </p:nvPr>
        </p:nvSpPr>
        <p:spPr>
          <a:xfrm>
            <a:off x="1097280" y="2177528"/>
            <a:ext cx="10058400" cy="4023360"/>
          </a:xfrm>
        </p:spPr>
        <p:txBody>
          <a:bodyPr>
            <a:normAutofit/>
          </a:bodyPr>
          <a:lstStyle/>
          <a:p>
            <a:pPr>
              <a:buFont typeface="Wingdings" charset="2"/>
              <a:buChar char="Ø"/>
            </a:pPr>
            <a:r>
              <a:rPr lang="en-US" sz="4800" dirty="0"/>
              <a:t>English</a:t>
            </a:r>
          </a:p>
          <a:p>
            <a:pPr marL="0" indent="0">
              <a:buNone/>
            </a:pPr>
            <a:r>
              <a:rPr lang="en-US" sz="4000" dirty="0"/>
              <a:t> </a:t>
            </a:r>
          </a:p>
          <a:p>
            <a:pPr>
              <a:buFont typeface="Wingdings" charset="2"/>
              <a:buChar char="Ø"/>
            </a:pPr>
            <a:r>
              <a:rPr lang="en-US" sz="4800" dirty="0"/>
              <a:t>Creole</a:t>
            </a:r>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r="1751" b="86710"/>
          <a:stretch/>
        </p:blipFill>
        <p:spPr>
          <a:xfrm>
            <a:off x="3569109" y="1525547"/>
            <a:ext cx="8492275" cy="148654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6311" b="86661"/>
          <a:stretch/>
        </p:blipFill>
        <p:spPr>
          <a:xfrm>
            <a:off x="3694471" y="3347884"/>
            <a:ext cx="8044548" cy="1487763"/>
          </a:xfrm>
          <a:prstGeom prst="rect">
            <a:avLst/>
          </a:prstGeom>
        </p:spPr>
      </p:pic>
    </p:spTree>
    <p:extLst>
      <p:ext uri="{BB962C8B-B14F-4D97-AF65-F5344CB8AC3E}">
        <p14:creationId xmlns:p14="http://schemas.microsoft.com/office/powerpoint/2010/main" val="1676775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0202" y="286603"/>
            <a:ext cx="9035478" cy="1450757"/>
          </a:xfrm>
        </p:spPr>
        <p:txBody>
          <a:bodyPr>
            <a:normAutofit/>
          </a:bodyPr>
          <a:lstStyle/>
          <a:p>
            <a:r>
              <a:rPr lang="en-US" sz="4400" b="1" dirty="0">
                <a:solidFill>
                  <a:srgbClr val="FF0000"/>
                </a:solidFill>
              </a:rPr>
              <a:t>26 </a:t>
            </a:r>
            <a:r>
              <a:rPr lang="en-US" sz="4400" b="1" dirty="0"/>
              <a:t>People Signed up for Code Red</a:t>
            </a:r>
            <a:endParaRPr lang="en-US" sz="4400" b="1" dirty="0">
              <a:solidFill>
                <a:srgbClr val="FF0000"/>
              </a:solidFill>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702" y="2398427"/>
            <a:ext cx="9935978" cy="3072982"/>
          </a:xfrm>
        </p:spPr>
      </p:pic>
      <p:sp>
        <p:nvSpPr>
          <p:cNvPr id="3" name="TextBox 2"/>
          <p:cNvSpPr txBox="1"/>
          <p:nvPr/>
        </p:nvSpPr>
        <p:spPr>
          <a:xfrm>
            <a:off x="5382705" y="6858000"/>
            <a:ext cx="184731" cy="369332"/>
          </a:xfrm>
          <a:prstGeom prst="rect">
            <a:avLst/>
          </a:prstGeom>
          <a:noFill/>
        </p:spPr>
        <p:txBody>
          <a:bodyPr wrap="none" rtlCol="0">
            <a:spAutoFit/>
          </a:bodyPr>
          <a:lstStyle/>
          <a:p>
            <a:endParaRPr lang="en-US" dirty="0"/>
          </a:p>
        </p:txBody>
      </p:sp>
      <p:sp>
        <p:nvSpPr>
          <p:cNvPr id="4" name="TextBox 3"/>
          <p:cNvSpPr txBox="1"/>
          <p:nvPr/>
        </p:nvSpPr>
        <p:spPr>
          <a:xfrm>
            <a:off x="1219702" y="6372520"/>
            <a:ext cx="10648644" cy="584775"/>
          </a:xfrm>
          <a:prstGeom prst="rect">
            <a:avLst/>
          </a:prstGeom>
          <a:noFill/>
        </p:spPr>
        <p:txBody>
          <a:bodyPr wrap="square" rtlCol="0">
            <a:spAutoFit/>
          </a:bodyPr>
          <a:lstStyle/>
          <a:p>
            <a:r>
              <a:rPr lang="en-US" sz="1600" dirty="0">
                <a:solidFill>
                  <a:schemeClr val="bg1"/>
                </a:solidFill>
              </a:rPr>
              <a:t>Source: </a:t>
            </a:r>
            <a:r>
              <a:rPr lang="en-US" sz="1600" dirty="0" err="1">
                <a:solidFill>
                  <a:schemeClr val="bg1"/>
                </a:solidFill>
              </a:rPr>
              <a:t>CodeRed</a:t>
            </a:r>
            <a:r>
              <a:rPr lang="en-US" sz="1600" dirty="0">
                <a:solidFill>
                  <a:schemeClr val="bg1"/>
                </a:solidFill>
              </a:rPr>
              <a:t> Emergency Notification System, City of Delray Beach. </a:t>
            </a:r>
          </a:p>
          <a:p>
            <a:r>
              <a:rPr lang="en-US" sz="1600" dirty="0">
                <a:solidFill>
                  <a:schemeClr val="bg1"/>
                </a:solidFill>
              </a:rPr>
              <a:t>Available at:  http://mydelraybeach.com/i_want_to/learn_about/codered_emergency_notification.php</a:t>
            </a:r>
          </a:p>
        </p:txBody>
      </p:sp>
    </p:spTree>
    <p:extLst>
      <p:ext uri="{BB962C8B-B14F-4D97-AF65-F5344CB8AC3E}">
        <p14:creationId xmlns:p14="http://schemas.microsoft.com/office/powerpoint/2010/main" val="880423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220650"/>
          </a:xfrm>
        </p:spPr>
        <p:txBody>
          <a:bodyPr>
            <a:normAutofit/>
          </a:bodyPr>
          <a:lstStyle/>
          <a:p>
            <a:pPr algn="ctr"/>
            <a:r>
              <a:rPr lang="en-US" sz="4400" b="1" dirty="0">
                <a:solidFill>
                  <a:srgbClr val="FF0000"/>
                </a:solidFill>
              </a:rPr>
              <a:t>19 </a:t>
            </a:r>
            <a:r>
              <a:rPr lang="en-US" sz="4400" b="1" dirty="0">
                <a:solidFill>
                  <a:schemeClr val="tx1"/>
                </a:solidFill>
              </a:rPr>
              <a:t>Oral Histories</a:t>
            </a:r>
            <a:r>
              <a:rPr lang="en-US" sz="4400" b="1" dirty="0">
                <a:solidFill>
                  <a:srgbClr val="FF0000"/>
                </a:solidFill>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35" y="1749732"/>
            <a:ext cx="3027245" cy="26517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719" y="3902189"/>
            <a:ext cx="2273300" cy="24257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3280" y="1749732"/>
            <a:ext cx="2583262" cy="260763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980" y="1749730"/>
            <a:ext cx="2216777" cy="219493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1889" y="3944667"/>
            <a:ext cx="4257054" cy="2405285"/>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1889" y="1763229"/>
            <a:ext cx="2304146" cy="216794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88942" y="4357365"/>
            <a:ext cx="3657600" cy="2010814"/>
          </a:xfrm>
          <a:prstGeom prst="rect">
            <a:avLst/>
          </a:prstGeom>
        </p:spPr>
      </p:pic>
    </p:spTree>
    <p:extLst>
      <p:ext uri="{BB962C8B-B14F-4D97-AF65-F5344CB8AC3E}">
        <p14:creationId xmlns:p14="http://schemas.microsoft.com/office/powerpoint/2010/main" val="670863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r>
              <a:rPr lang="en-US" b="1" dirty="0"/>
              <a:t>What We </a:t>
            </a:r>
            <a:r>
              <a:rPr lang="en-US" b="1" dirty="0">
                <a:solidFill>
                  <a:srgbClr val="FF0000"/>
                </a:solidFill>
              </a:rPr>
              <a:t>Learned</a:t>
            </a:r>
          </a:p>
        </p:txBody>
      </p:sp>
      <p:sp>
        <p:nvSpPr>
          <p:cNvPr id="3" name="Content Placeholder 2"/>
          <p:cNvSpPr>
            <a:spLocks noGrp="1"/>
          </p:cNvSpPr>
          <p:nvPr>
            <p:ph idx="1"/>
          </p:nvPr>
        </p:nvSpPr>
        <p:spPr>
          <a:xfrm>
            <a:off x="1838848" y="1966314"/>
            <a:ext cx="9316832" cy="4023360"/>
          </a:xfrm>
        </p:spPr>
        <p:txBody>
          <a:bodyPr>
            <a:normAutofit/>
          </a:bodyPr>
          <a:lstStyle/>
          <a:p>
            <a:pPr marL="0" indent="0">
              <a:buNone/>
            </a:pPr>
            <a:r>
              <a:rPr lang="en-US" sz="2800" dirty="0"/>
              <a:t>Familiarity with Sea Level Rise </a:t>
            </a:r>
          </a:p>
          <a:p>
            <a:pPr marL="0" indent="0">
              <a:buNone/>
            </a:pPr>
            <a:r>
              <a:rPr lang="en-US" sz="2800" dirty="0"/>
              <a:t>Perceptions of Sea Level Rise Risk</a:t>
            </a:r>
          </a:p>
          <a:p>
            <a:pPr marL="0" indent="0">
              <a:buNone/>
            </a:pPr>
            <a:r>
              <a:rPr lang="en-US" sz="2800" dirty="0"/>
              <a:t>Top Concerns about Sea Level Rise</a:t>
            </a:r>
          </a:p>
          <a:p>
            <a:pPr marL="0" indent="0">
              <a:buNone/>
            </a:pPr>
            <a:r>
              <a:rPr lang="en-US" sz="2800" dirty="0">
                <a:solidFill>
                  <a:schemeClr val="tx1"/>
                </a:solidFill>
              </a:rPr>
              <a:t>Percentages of Households that Have Experienced Mold, Asthma and Water Contamination</a:t>
            </a:r>
          </a:p>
          <a:p>
            <a:pPr marL="0" indent="0">
              <a:buNone/>
            </a:pPr>
            <a:endParaRPr lang="en-US" sz="3200" dirty="0"/>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238273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457200" y="5853053"/>
            <a:ext cx="11734800" cy="364867"/>
          </a:xfrm>
        </p:spPr>
        <p:txBody>
          <a:bodyPr>
            <a:noAutofit/>
          </a:bodyPr>
          <a:lstStyle/>
          <a:p>
            <a:pPr marL="0" indent="0">
              <a:lnSpc>
                <a:spcPct val="100000"/>
              </a:lnSpc>
              <a:buNone/>
            </a:pPr>
            <a:r>
              <a:rPr lang="en-US" sz="2000" b="1" dirty="0">
                <a:solidFill>
                  <a:srgbClr val="0070C0"/>
                </a:solidFill>
                <a:latin typeface="+mn-lt"/>
                <a:cs typeface="Times New Roman" panose="02020603050405020304" pitchFamily="18" charset="0"/>
              </a:rPr>
              <a:t>Red-Not at all familiar  </a:t>
            </a:r>
            <a:r>
              <a:rPr lang="en-US" b="1" dirty="0">
                <a:solidFill>
                  <a:srgbClr val="0070C0"/>
                </a:solidFill>
                <a:cs typeface="Times New Roman" panose="02020603050405020304" pitchFamily="18" charset="0"/>
              </a:rPr>
              <a:t>  </a:t>
            </a:r>
            <a:r>
              <a:rPr lang="en-US" sz="2000" b="1" dirty="0">
                <a:solidFill>
                  <a:srgbClr val="0070C0"/>
                </a:solidFill>
                <a:latin typeface="+mn-lt"/>
                <a:cs typeface="Times New Roman" panose="02020603050405020304" pitchFamily="18" charset="0"/>
              </a:rPr>
              <a:t>Yellow-Somewhat familiar    Green-Very familiar     White-Extremely Familiar</a:t>
            </a:r>
          </a:p>
          <a:p>
            <a:pPr marL="0" indent="0">
              <a:lnSpc>
                <a:spcPct val="100000"/>
              </a:lnSpc>
              <a:buNone/>
            </a:pPr>
            <a:endParaRPr lang="en-US" dirty="0">
              <a:latin typeface="+mn-lt"/>
            </a:endParaRPr>
          </a:p>
        </p:txBody>
      </p:sp>
      <p:graphicFrame>
        <p:nvGraphicFramePr>
          <p:cNvPr id="4" name="Chart 3"/>
          <p:cNvGraphicFramePr/>
          <p:nvPr>
            <p:extLst/>
          </p:nvPr>
        </p:nvGraphicFramePr>
        <p:xfrm>
          <a:off x="0" y="0"/>
          <a:ext cx="12192000" cy="57099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068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nvPr>
        </p:nvGraphicFramePr>
        <p:xfrm>
          <a:off x="0" y="-1"/>
          <a:ext cx="12192000" cy="62680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945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Building </a:t>
            </a:r>
            <a:br>
              <a:rPr lang="en-US" dirty="0"/>
            </a:br>
            <a:r>
              <a:rPr lang="en-US" dirty="0"/>
              <a:t>Climate </a:t>
            </a:r>
            <a:br>
              <a:rPr lang="en-US" dirty="0"/>
            </a:br>
            <a:r>
              <a:rPr lang="en-US" dirty="0"/>
              <a:t>Resilience</a:t>
            </a:r>
          </a:p>
        </p:txBody>
      </p:sp>
      <p:sp>
        <p:nvSpPr>
          <p:cNvPr id="3" name="Subtitle 2"/>
          <p:cNvSpPr>
            <a:spLocks noGrp="1"/>
          </p:cNvSpPr>
          <p:nvPr>
            <p:ph type="subTitle" idx="1"/>
          </p:nvPr>
        </p:nvSpPr>
        <p:spPr/>
        <p:txBody>
          <a:bodyPr>
            <a:normAutofit/>
          </a:bodyPr>
          <a:lstStyle/>
          <a:p>
            <a:r>
              <a:rPr lang="en-US" sz="4000" dirty="0">
                <a:solidFill>
                  <a:srgbClr val="0070C0"/>
                </a:solidFill>
              </a:rPr>
              <a:t>By the Numbers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8880" y="182090"/>
            <a:ext cx="4876800" cy="4208276"/>
          </a:xfrm>
          <a:prstGeom prst="rect">
            <a:avLst/>
          </a:prstGeom>
        </p:spPr>
      </p:pic>
    </p:spTree>
    <p:extLst>
      <p:ext uri="{BB962C8B-B14F-4D97-AF65-F5344CB8AC3E}">
        <p14:creationId xmlns:p14="http://schemas.microsoft.com/office/powerpoint/2010/main" val="958139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nvPr>
        </p:nvGraphicFramePr>
        <p:xfrm>
          <a:off x="0" y="-130629"/>
          <a:ext cx="12192000" cy="62680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4437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715" y="286603"/>
            <a:ext cx="10798628" cy="1450757"/>
          </a:xfrm>
        </p:spPr>
        <p:txBody>
          <a:bodyPr>
            <a:normAutofit/>
          </a:bodyPr>
          <a:lstStyle/>
          <a:p>
            <a:pPr algn="ctr"/>
            <a:r>
              <a:rPr lang="en-US" b="1" dirty="0">
                <a:solidFill>
                  <a:srgbClr val="FF0000"/>
                </a:solidFill>
              </a:rPr>
              <a:t>Asthma </a:t>
            </a:r>
            <a:r>
              <a:rPr lang="en-US" b="1" dirty="0">
                <a:solidFill>
                  <a:schemeClr val="tx1"/>
                </a:solidFill>
              </a:rPr>
              <a:t>and Climate Change</a:t>
            </a:r>
            <a:endParaRPr lang="en-US" b="1" dirty="0"/>
          </a:p>
        </p:txBody>
      </p:sp>
      <p:sp>
        <p:nvSpPr>
          <p:cNvPr id="3" name="Content Placeholder 2"/>
          <p:cNvSpPr>
            <a:spLocks noGrp="1"/>
          </p:cNvSpPr>
          <p:nvPr>
            <p:ph idx="1"/>
          </p:nvPr>
        </p:nvSpPr>
        <p:spPr>
          <a:xfrm>
            <a:off x="2036800" y="2351314"/>
            <a:ext cx="8179359" cy="4249300"/>
          </a:xfrm>
        </p:spPr>
        <p:txBody>
          <a:bodyPr>
            <a:normAutofit/>
          </a:bodyPr>
          <a:lstStyle/>
          <a:p>
            <a:r>
              <a:rPr lang="en-US" sz="3900" dirty="0"/>
              <a:t>Climate change poses a health threat to those with asthma by increasing air pollution and airborne allergens.</a:t>
            </a:r>
          </a:p>
          <a:p>
            <a:r>
              <a:rPr lang="en-US" sz="2800" dirty="0"/>
              <a:t>           </a:t>
            </a:r>
          </a:p>
        </p:txBody>
      </p:sp>
    </p:spTree>
    <p:extLst>
      <p:ext uri="{BB962C8B-B14F-4D97-AF65-F5344CB8AC3E}">
        <p14:creationId xmlns:p14="http://schemas.microsoft.com/office/powerpoint/2010/main" val="25413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FF0000"/>
                </a:solidFill>
              </a:rPr>
              <a:t>Mold </a:t>
            </a:r>
            <a:r>
              <a:rPr lang="en-US" b="1" dirty="0">
                <a:solidFill>
                  <a:schemeClr val="tx1"/>
                </a:solidFill>
              </a:rPr>
              <a:t>and Climate Chan</a:t>
            </a:r>
            <a:r>
              <a:rPr lang="en-US" sz="6000" b="1" dirty="0">
                <a:solidFill>
                  <a:schemeClr val="tx1"/>
                </a:solidFill>
              </a:rPr>
              <a:t>ge</a:t>
            </a:r>
            <a:endParaRPr lang="en-US" sz="6000" b="1" dirty="0"/>
          </a:p>
        </p:txBody>
      </p:sp>
      <p:sp>
        <p:nvSpPr>
          <p:cNvPr id="3" name="Content Placeholder 2"/>
          <p:cNvSpPr>
            <a:spLocks noGrp="1"/>
          </p:cNvSpPr>
          <p:nvPr>
            <p:ph idx="1"/>
          </p:nvPr>
        </p:nvSpPr>
        <p:spPr>
          <a:xfrm>
            <a:off x="1959429" y="1845734"/>
            <a:ext cx="8229600" cy="4453466"/>
          </a:xfrm>
        </p:spPr>
        <p:txBody>
          <a:bodyPr>
            <a:normAutofit fontScale="92500" lnSpcReduction="20000"/>
          </a:bodyPr>
          <a:lstStyle/>
          <a:p>
            <a:pPr>
              <a:spcBef>
                <a:spcPts val="1000"/>
              </a:spcBef>
              <a:spcAft>
                <a:spcPts val="600"/>
              </a:spcAft>
              <a:buFont typeface="Wingdings" charset="2"/>
              <a:buChar char="Ø"/>
            </a:pPr>
            <a:r>
              <a:rPr lang="en-US" sz="3200" dirty="0"/>
              <a:t>Climate change increases the frequency and severity of flooding, resulting in dampness in and around the home.</a:t>
            </a:r>
          </a:p>
          <a:p>
            <a:pPr>
              <a:spcBef>
                <a:spcPts val="1000"/>
              </a:spcBef>
              <a:spcAft>
                <a:spcPts val="600"/>
              </a:spcAft>
              <a:buFont typeface="Wingdings" charset="2"/>
              <a:buChar char="Ø"/>
            </a:pPr>
            <a:r>
              <a:rPr lang="en-US" sz="3200" dirty="0"/>
              <a:t>Dampness may lead to mold, which is an allergen that worsens asthma and allergy symptoms.  </a:t>
            </a:r>
          </a:p>
          <a:p>
            <a:pPr>
              <a:spcBef>
                <a:spcPts val="1000"/>
              </a:spcBef>
              <a:spcAft>
                <a:spcPts val="600"/>
              </a:spcAft>
              <a:buFont typeface="Wingdings" charset="2"/>
              <a:buChar char="Ø"/>
            </a:pPr>
            <a:r>
              <a:rPr lang="en-US" sz="3200" dirty="0"/>
              <a:t>It is important to keep homes dry to prevent the growth of mold.  </a:t>
            </a:r>
          </a:p>
          <a:p>
            <a:pPr>
              <a:spcBef>
                <a:spcPts val="1000"/>
              </a:spcBef>
              <a:spcAft>
                <a:spcPts val="600"/>
              </a:spcAft>
              <a:buFont typeface="Wingdings" charset="2"/>
              <a:buChar char="Ø"/>
            </a:pPr>
            <a:r>
              <a:rPr lang="en-US" sz="3200" dirty="0"/>
              <a:t>For more advice about how to deal with mold, visit website: https://www.epa.gov/mold/ten-things-you-should-know-about-mold           </a:t>
            </a:r>
          </a:p>
          <a:p>
            <a:pPr>
              <a:spcBef>
                <a:spcPts val="1000"/>
              </a:spcBef>
              <a:spcAft>
                <a:spcPts val="600"/>
              </a:spcAft>
            </a:pPr>
            <a:r>
              <a:rPr lang="en-US" sz="3200" dirty="0"/>
              <a:t>         </a:t>
            </a:r>
          </a:p>
        </p:txBody>
      </p:sp>
    </p:spTree>
    <p:extLst>
      <p:ext uri="{BB962C8B-B14F-4D97-AF65-F5344CB8AC3E}">
        <p14:creationId xmlns:p14="http://schemas.microsoft.com/office/powerpoint/2010/main" val="43023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40" y="286603"/>
            <a:ext cx="12049760" cy="1450757"/>
          </a:xfrm>
        </p:spPr>
        <p:txBody>
          <a:bodyPr>
            <a:noAutofit/>
          </a:bodyPr>
          <a:lstStyle/>
          <a:p>
            <a:pPr algn="ctr"/>
            <a:r>
              <a:rPr lang="en-US" b="1" dirty="0">
                <a:solidFill>
                  <a:srgbClr val="FF0000"/>
                </a:solidFill>
              </a:rPr>
              <a:t>Airborne Allergens </a:t>
            </a:r>
            <a:r>
              <a:rPr lang="en-US" b="1" dirty="0">
                <a:solidFill>
                  <a:schemeClr val="tx1"/>
                </a:solidFill>
              </a:rPr>
              <a:t>and Climate Change</a:t>
            </a:r>
            <a:endParaRPr lang="en-US" b="1" dirty="0"/>
          </a:p>
        </p:txBody>
      </p:sp>
      <p:sp>
        <p:nvSpPr>
          <p:cNvPr id="3" name="Content Placeholder 2"/>
          <p:cNvSpPr>
            <a:spLocks noGrp="1"/>
          </p:cNvSpPr>
          <p:nvPr>
            <p:ph idx="1"/>
          </p:nvPr>
        </p:nvSpPr>
        <p:spPr>
          <a:xfrm>
            <a:off x="1536569" y="1998482"/>
            <a:ext cx="9568206" cy="3870612"/>
          </a:xfrm>
        </p:spPr>
        <p:txBody>
          <a:bodyPr>
            <a:normAutofit lnSpcReduction="10000"/>
          </a:bodyPr>
          <a:lstStyle/>
          <a:p>
            <a:pPr>
              <a:spcBef>
                <a:spcPts val="600"/>
              </a:spcBef>
              <a:spcAft>
                <a:spcPts val="1000"/>
              </a:spcAft>
              <a:buFont typeface="Wingdings" charset="2"/>
              <a:buChar char="Ø"/>
            </a:pPr>
            <a:r>
              <a:rPr lang="en-US" sz="3500" dirty="0"/>
              <a:t>Climate change increases the concentration of airborne allergens, as rising temperatures increase pollen levels. </a:t>
            </a:r>
          </a:p>
          <a:p>
            <a:pPr>
              <a:buFont typeface="Wingdings" charset="2"/>
              <a:buChar char="Ø"/>
            </a:pPr>
            <a:r>
              <a:rPr lang="en-US" sz="3500" dirty="0"/>
              <a:t>Flowering starts earlier, resulting in a longer ragweed pollen season, and more time for exposure to airborne allergens.</a:t>
            </a:r>
          </a:p>
          <a:p>
            <a:r>
              <a:rPr lang="en-US" sz="3600" dirty="0"/>
              <a:t>          </a:t>
            </a:r>
          </a:p>
        </p:txBody>
      </p:sp>
    </p:spTree>
    <p:extLst>
      <p:ext uri="{BB962C8B-B14F-4D97-AF65-F5344CB8AC3E}">
        <p14:creationId xmlns:p14="http://schemas.microsoft.com/office/powerpoint/2010/main" val="1898874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57" y="286603"/>
            <a:ext cx="10570029" cy="1450757"/>
          </a:xfrm>
        </p:spPr>
        <p:txBody>
          <a:bodyPr>
            <a:normAutofit/>
          </a:bodyPr>
          <a:lstStyle/>
          <a:p>
            <a:pPr algn="ctr"/>
            <a:r>
              <a:rPr lang="en-US" b="1" dirty="0">
                <a:solidFill>
                  <a:srgbClr val="FF0000"/>
                </a:solidFill>
              </a:rPr>
              <a:t>Air Pollution </a:t>
            </a:r>
            <a:r>
              <a:rPr lang="en-US" b="1" dirty="0">
                <a:solidFill>
                  <a:schemeClr val="tx1"/>
                </a:solidFill>
              </a:rPr>
              <a:t>and Climate Change</a:t>
            </a:r>
            <a:endParaRPr lang="en-US" b="1" dirty="0"/>
          </a:p>
        </p:txBody>
      </p:sp>
      <p:sp>
        <p:nvSpPr>
          <p:cNvPr id="3" name="Content Placeholder 2"/>
          <p:cNvSpPr>
            <a:spLocks noGrp="1"/>
          </p:cNvSpPr>
          <p:nvPr>
            <p:ph idx="1"/>
          </p:nvPr>
        </p:nvSpPr>
        <p:spPr>
          <a:xfrm>
            <a:off x="1627834" y="1856620"/>
            <a:ext cx="8829486" cy="4023360"/>
          </a:xfrm>
        </p:spPr>
        <p:txBody>
          <a:bodyPr>
            <a:normAutofit/>
          </a:bodyPr>
          <a:lstStyle/>
          <a:p>
            <a:pPr>
              <a:buFont typeface="Wingdings" charset="2"/>
              <a:buChar char="Ø"/>
            </a:pPr>
            <a:r>
              <a:rPr lang="en-US" sz="2800" dirty="0" smtClean="0"/>
              <a:t>Rising </a:t>
            </a:r>
            <a:r>
              <a:rPr lang="en-US" sz="2800" dirty="0"/>
              <a:t>temperatures increase the concentration of ground-level ozone, which pollutes the air.  </a:t>
            </a:r>
          </a:p>
          <a:p>
            <a:pPr>
              <a:buFont typeface="Wingdings" charset="2"/>
              <a:buChar char="Ø"/>
            </a:pPr>
            <a:r>
              <a:rPr lang="en-US" sz="2800" dirty="0" smtClean="0"/>
              <a:t>When </a:t>
            </a:r>
            <a:r>
              <a:rPr lang="en-US" sz="2800" dirty="0"/>
              <a:t>ozone remains in the upper atmosphere, it shields us from ultraviolet radiation. </a:t>
            </a:r>
          </a:p>
          <a:p>
            <a:pPr>
              <a:buFont typeface="Wingdings" charset="2"/>
              <a:buChar char="Ø"/>
            </a:pPr>
            <a:r>
              <a:rPr lang="en-US" sz="2800" dirty="0" smtClean="0"/>
              <a:t>However</a:t>
            </a:r>
            <a:r>
              <a:rPr lang="en-US" sz="2800" dirty="0"/>
              <a:t>, at ground level, ozone creates smog, which can cause breathing problems by damaging lung tissue, reducing lung function, and inflaming airways.</a:t>
            </a:r>
          </a:p>
        </p:txBody>
      </p:sp>
    </p:spTree>
    <p:extLst>
      <p:ext uri="{BB962C8B-B14F-4D97-AF65-F5344CB8AC3E}">
        <p14:creationId xmlns:p14="http://schemas.microsoft.com/office/powerpoint/2010/main" val="910916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Delray Beach Rising Together </a:t>
            </a:r>
            <a:br>
              <a:rPr lang="en-US" b="1" dirty="0" smtClean="0"/>
            </a:br>
            <a:r>
              <a:rPr lang="en-US" b="1" dirty="0" smtClean="0"/>
              <a:t>and ReACT Tool Kit</a:t>
            </a:r>
            <a:endParaRPr lang="en-US" b="1" dirty="0"/>
          </a:p>
        </p:txBody>
      </p:sp>
      <p:sp>
        <p:nvSpPr>
          <p:cNvPr id="3" name="Content Placeholder 2"/>
          <p:cNvSpPr>
            <a:spLocks noGrp="1"/>
          </p:cNvSpPr>
          <p:nvPr>
            <p:ph sz="half" idx="1"/>
          </p:nvPr>
        </p:nvSpPr>
        <p:spPr>
          <a:xfrm>
            <a:off x="4081072" y="1763907"/>
            <a:ext cx="4937760" cy="4528529"/>
          </a:xfrm>
        </p:spPr>
        <p:txBody>
          <a:bodyPr>
            <a:normAutofit fontScale="70000" lnSpcReduction="20000"/>
          </a:bodyPr>
          <a:lstStyle/>
          <a:p>
            <a:pPr marL="0">
              <a:lnSpc>
                <a:spcPct val="100000"/>
              </a:lnSpc>
              <a:spcBef>
                <a:spcPts val="0"/>
              </a:spcBef>
              <a:spcAft>
                <a:spcPts val="0"/>
              </a:spcAft>
            </a:pPr>
            <a:r>
              <a:rPr lang="en-US" b="1" dirty="0" smtClean="0"/>
              <a:t>Dr. Ana </a:t>
            </a:r>
            <a:r>
              <a:rPr lang="en-US" b="1" dirty="0" err="1" smtClean="0"/>
              <a:t>Puszkin-Chevlin</a:t>
            </a:r>
            <a:endParaRPr lang="en-US" b="1" dirty="0" smtClean="0"/>
          </a:p>
          <a:p>
            <a:pPr marL="0">
              <a:lnSpc>
                <a:spcPct val="100000"/>
              </a:lnSpc>
              <a:spcBef>
                <a:spcPts val="0"/>
              </a:spcBef>
              <a:spcAft>
                <a:spcPts val="0"/>
              </a:spcAft>
            </a:pPr>
            <a:r>
              <a:rPr lang="en-US" dirty="0" smtClean="0"/>
              <a:t>Project Manager, Phase I</a:t>
            </a:r>
          </a:p>
          <a:p>
            <a:pPr marL="0">
              <a:lnSpc>
                <a:spcPct val="100000"/>
              </a:lnSpc>
              <a:spcBef>
                <a:spcPts val="0"/>
              </a:spcBef>
              <a:spcAft>
                <a:spcPts val="0"/>
              </a:spcAft>
            </a:pPr>
            <a:endParaRPr lang="en-US" dirty="0"/>
          </a:p>
          <a:p>
            <a:pPr marL="0">
              <a:lnSpc>
                <a:spcPct val="100000"/>
              </a:lnSpc>
              <a:spcBef>
                <a:spcPts val="0"/>
              </a:spcBef>
              <a:spcAft>
                <a:spcPts val="0"/>
              </a:spcAft>
            </a:pPr>
            <a:r>
              <a:rPr lang="en-US" b="1" dirty="0" smtClean="0"/>
              <a:t>Dr. Debra Weiss-Randall</a:t>
            </a:r>
          </a:p>
          <a:p>
            <a:pPr marL="0">
              <a:lnSpc>
                <a:spcPct val="100000"/>
              </a:lnSpc>
              <a:spcBef>
                <a:spcPts val="0"/>
              </a:spcBef>
              <a:spcAft>
                <a:spcPts val="0"/>
              </a:spcAft>
            </a:pPr>
            <a:r>
              <a:rPr lang="en-US" dirty="0" smtClean="0"/>
              <a:t>Project Manager, Phase II</a:t>
            </a:r>
          </a:p>
          <a:p>
            <a:pPr marL="0">
              <a:lnSpc>
                <a:spcPct val="100000"/>
              </a:lnSpc>
              <a:spcBef>
                <a:spcPts val="0"/>
              </a:spcBef>
              <a:spcAft>
                <a:spcPts val="0"/>
              </a:spcAft>
            </a:pPr>
            <a:endParaRPr lang="en-US" dirty="0"/>
          </a:p>
          <a:p>
            <a:pPr marL="0">
              <a:lnSpc>
                <a:spcPct val="100000"/>
              </a:lnSpc>
              <a:spcBef>
                <a:spcPts val="0"/>
              </a:spcBef>
              <a:spcAft>
                <a:spcPts val="0"/>
              </a:spcAft>
            </a:pPr>
            <a:r>
              <a:rPr lang="en-US" b="1" dirty="0" smtClean="0"/>
              <a:t>Dr. John Hardman</a:t>
            </a:r>
          </a:p>
          <a:p>
            <a:pPr marL="0">
              <a:lnSpc>
                <a:spcPct val="100000"/>
              </a:lnSpc>
              <a:spcBef>
                <a:spcPts val="0"/>
              </a:spcBef>
              <a:spcAft>
                <a:spcPts val="0"/>
              </a:spcAft>
            </a:pPr>
            <a:r>
              <a:rPr lang="en-US" dirty="0" smtClean="0"/>
              <a:t>Spanish Translation</a:t>
            </a:r>
          </a:p>
          <a:p>
            <a:pPr marL="0">
              <a:lnSpc>
                <a:spcPct val="100000"/>
              </a:lnSpc>
              <a:spcBef>
                <a:spcPts val="0"/>
              </a:spcBef>
              <a:spcAft>
                <a:spcPts val="0"/>
              </a:spcAft>
            </a:pPr>
            <a:endParaRPr lang="en-US" dirty="0"/>
          </a:p>
          <a:p>
            <a:pPr marL="0">
              <a:lnSpc>
                <a:spcPct val="100000"/>
              </a:lnSpc>
              <a:spcBef>
                <a:spcPts val="0"/>
              </a:spcBef>
              <a:spcAft>
                <a:spcPts val="0"/>
              </a:spcAft>
            </a:pPr>
            <a:r>
              <a:rPr lang="en-US" b="1" dirty="0" smtClean="0"/>
              <a:t>Debora Kerr, MA</a:t>
            </a:r>
          </a:p>
          <a:p>
            <a:pPr marL="0">
              <a:lnSpc>
                <a:spcPct val="100000"/>
              </a:lnSpc>
              <a:spcBef>
                <a:spcPts val="0"/>
              </a:spcBef>
              <a:spcAft>
                <a:spcPts val="0"/>
              </a:spcAft>
            </a:pPr>
            <a:r>
              <a:rPr lang="en-US" dirty="0" smtClean="0"/>
              <a:t>Grant Application Consultation and ReACT Toolkit Proof-Reader</a:t>
            </a:r>
          </a:p>
          <a:p>
            <a:pPr marL="0">
              <a:lnSpc>
                <a:spcPct val="100000"/>
              </a:lnSpc>
              <a:spcBef>
                <a:spcPts val="0"/>
              </a:spcBef>
              <a:spcAft>
                <a:spcPts val="0"/>
              </a:spcAft>
            </a:pPr>
            <a:endParaRPr lang="en-US" dirty="0" smtClean="0"/>
          </a:p>
          <a:p>
            <a:pPr marL="0">
              <a:lnSpc>
                <a:spcPct val="100000"/>
              </a:lnSpc>
              <a:spcBef>
                <a:spcPts val="0"/>
              </a:spcBef>
              <a:spcAft>
                <a:spcPts val="0"/>
              </a:spcAft>
            </a:pPr>
            <a:r>
              <a:rPr lang="en-US" b="1" dirty="0" smtClean="0"/>
              <a:t>Academic Oversight:</a:t>
            </a:r>
          </a:p>
          <a:p>
            <a:pPr marL="0">
              <a:lnSpc>
                <a:spcPct val="100000"/>
              </a:lnSpc>
              <a:spcBef>
                <a:spcPts val="0"/>
              </a:spcBef>
              <a:spcAft>
                <a:spcPts val="0"/>
              </a:spcAft>
            </a:pPr>
            <a:endParaRPr lang="en-US" b="1" dirty="0" smtClean="0"/>
          </a:p>
          <a:p>
            <a:pPr marL="0">
              <a:lnSpc>
                <a:spcPct val="100000"/>
              </a:lnSpc>
              <a:spcBef>
                <a:spcPts val="0"/>
              </a:spcBef>
              <a:spcAft>
                <a:spcPts val="0"/>
              </a:spcAft>
            </a:pPr>
            <a:r>
              <a:rPr lang="en-US" b="1" dirty="0" smtClean="0"/>
              <a:t>Dr. </a:t>
            </a:r>
            <a:r>
              <a:rPr lang="en-US" b="1" dirty="0" err="1" smtClean="0"/>
              <a:t>Keren</a:t>
            </a:r>
            <a:r>
              <a:rPr lang="en-US" b="1" dirty="0" smtClean="0"/>
              <a:t> Bolter, Florida Atlantic University</a:t>
            </a:r>
          </a:p>
          <a:p>
            <a:pPr marL="0">
              <a:lnSpc>
                <a:spcPct val="100000"/>
              </a:lnSpc>
              <a:spcBef>
                <a:spcPts val="0"/>
              </a:spcBef>
              <a:spcAft>
                <a:spcPts val="0"/>
              </a:spcAft>
            </a:pPr>
            <a:r>
              <a:rPr lang="en-US" dirty="0" smtClean="0"/>
              <a:t>Sea Level Rise Risk Perception Survey Oversight</a:t>
            </a:r>
          </a:p>
          <a:p>
            <a:pPr marL="0">
              <a:lnSpc>
                <a:spcPct val="100000"/>
              </a:lnSpc>
              <a:spcBef>
                <a:spcPts val="0"/>
              </a:spcBef>
              <a:spcAft>
                <a:spcPts val="0"/>
              </a:spcAft>
            </a:pPr>
            <a:endParaRPr lang="en-US" dirty="0"/>
          </a:p>
          <a:p>
            <a:pPr marL="0">
              <a:lnSpc>
                <a:spcPct val="100000"/>
              </a:lnSpc>
              <a:spcBef>
                <a:spcPts val="0"/>
              </a:spcBef>
              <a:spcAft>
                <a:spcPts val="0"/>
              </a:spcAft>
            </a:pPr>
            <a:r>
              <a:rPr lang="en-US" b="1" dirty="0" smtClean="0"/>
              <a:t>Dr. Sandra Norman, Florida Atlantic University</a:t>
            </a:r>
          </a:p>
          <a:p>
            <a:pPr marL="0">
              <a:lnSpc>
                <a:spcPct val="100000"/>
              </a:lnSpc>
              <a:spcBef>
                <a:spcPts val="0"/>
              </a:spcBef>
              <a:spcAft>
                <a:spcPts val="0"/>
              </a:spcAft>
            </a:pPr>
            <a:r>
              <a:rPr lang="en-US" dirty="0" smtClean="0"/>
              <a:t>Oral Histories Oversight</a:t>
            </a:r>
          </a:p>
          <a:p>
            <a:pPr marL="0">
              <a:lnSpc>
                <a:spcPct val="100000"/>
              </a:lnSpc>
              <a:spcBef>
                <a:spcPts val="0"/>
              </a:spcBef>
              <a:spcAft>
                <a:spcPts val="0"/>
              </a:spcAft>
            </a:pPr>
            <a:endParaRPr lang="en-US" dirty="0"/>
          </a:p>
          <a:p>
            <a:pPr lvl="0">
              <a:lnSpc>
                <a:spcPct val="120000"/>
              </a:lnSpc>
              <a:spcBef>
                <a:spcPts val="0"/>
              </a:spcBef>
            </a:pPr>
            <a:r>
              <a:rPr lang="en-US" b="1" dirty="0"/>
              <a:t>Special Thanks to</a:t>
            </a:r>
          </a:p>
          <a:p>
            <a:pPr lvl="0">
              <a:lnSpc>
                <a:spcPct val="120000"/>
              </a:lnSpc>
              <a:spcBef>
                <a:spcPts val="0"/>
              </a:spcBef>
            </a:pPr>
            <a:r>
              <a:rPr lang="en-US" dirty="0"/>
              <a:t>St. Matthews Episcopal Church</a:t>
            </a:r>
          </a:p>
          <a:p>
            <a:pPr lvl="0">
              <a:lnSpc>
                <a:spcPct val="120000"/>
              </a:lnSpc>
              <a:spcBef>
                <a:spcPts val="0"/>
              </a:spcBef>
            </a:pPr>
            <a:r>
              <a:rPr lang="en-US" dirty="0"/>
              <a:t>Pompey Park Community Center</a:t>
            </a:r>
          </a:p>
          <a:p>
            <a:pPr marL="0">
              <a:lnSpc>
                <a:spcPct val="100000"/>
              </a:lnSpc>
              <a:spcBef>
                <a:spcPts val="0"/>
              </a:spcBef>
              <a:spcAft>
                <a:spcPts val="0"/>
              </a:spcAft>
            </a:pPr>
            <a:endParaRPr lang="en-US" dirty="0"/>
          </a:p>
        </p:txBody>
      </p:sp>
      <p:sp>
        <p:nvSpPr>
          <p:cNvPr id="4" name="Content Placeholder 3"/>
          <p:cNvSpPr>
            <a:spLocks noGrp="1"/>
          </p:cNvSpPr>
          <p:nvPr>
            <p:ph sz="half" idx="2"/>
          </p:nvPr>
        </p:nvSpPr>
        <p:spPr>
          <a:xfrm>
            <a:off x="9090035" y="1737360"/>
            <a:ext cx="2810656" cy="4528528"/>
          </a:xfrm>
        </p:spPr>
        <p:txBody>
          <a:bodyPr>
            <a:normAutofit fontScale="70000" lnSpcReduction="20000"/>
          </a:bodyPr>
          <a:lstStyle/>
          <a:p>
            <a:pPr marL="0" indent="0">
              <a:spcBef>
                <a:spcPts val="0"/>
              </a:spcBef>
              <a:spcAft>
                <a:spcPts val="0"/>
              </a:spcAft>
            </a:pPr>
            <a:r>
              <a:rPr lang="en-US" b="1" dirty="0" smtClean="0"/>
              <a:t>Dr. Diane </a:t>
            </a:r>
            <a:r>
              <a:rPr lang="en-US" b="1" dirty="0" err="1" smtClean="0"/>
              <a:t>Allerdyce</a:t>
            </a:r>
            <a:endParaRPr lang="en-US" b="1" dirty="0" smtClean="0"/>
          </a:p>
          <a:p>
            <a:pPr marL="0" indent="0">
              <a:spcBef>
                <a:spcPts val="0"/>
              </a:spcBef>
              <a:spcAft>
                <a:spcPts val="0"/>
              </a:spcAft>
            </a:pPr>
            <a:r>
              <a:rPr lang="en-US" dirty="0" smtClean="0"/>
              <a:t>TLHS Liaison</a:t>
            </a:r>
          </a:p>
          <a:p>
            <a:pPr marL="0" indent="0">
              <a:spcBef>
                <a:spcPts val="0"/>
              </a:spcBef>
              <a:spcAft>
                <a:spcPts val="0"/>
              </a:spcAft>
            </a:pPr>
            <a:endParaRPr lang="en-US" dirty="0"/>
          </a:p>
          <a:p>
            <a:pPr marL="0" indent="0">
              <a:spcBef>
                <a:spcPts val="0"/>
              </a:spcBef>
              <a:spcAft>
                <a:spcPts val="0"/>
              </a:spcAft>
            </a:pPr>
            <a:r>
              <a:rPr lang="en-US" b="1" dirty="0" smtClean="0"/>
              <a:t>Dr. Ashley Ridley</a:t>
            </a:r>
          </a:p>
          <a:p>
            <a:pPr marL="0" indent="0">
              <a:spcBef>
                <a:spcPts val="0"/>
              </a:spcBef>
              <a:spcAft>
                <a:spcPts val="0"/>
              </a:spcAft>
            </a:pPr>
            <a:r>
              <a:rPr lang="en-US" dirty="0" smtClean="0"/>
              <a:t>TLHS Outreach Leader</a:t>
            </a:r>
          </a:p>
          <a:p>
            <a:pPr marL="0" indent="0">
              <a:spcBef>
                <a:spcPts val="0"/>
              </a:spcBef>
              <a:spcAft>
                <a:spcPts val="0"/>
              </a:spcAft>
            </a:pPr>
            <a:endParaRPr lang="en-US" dirty="0"/>
          </a:p>
          <a:p>
            <a:pPr marL="0" indent="0">
              <a:spcBef>
                <a:spcPts val="0"/>
              </a:spcBef>
              <a:spcAft>
                <a:spcPts val="0"/>
              </a:spcAft>
            </a:pPr>
            <a:r>
              <a:rPr lang="en-US" b="1" dirty="0" err="1" smtClean="0"/>
              <a:t>Lyanna</a:t>
            </a:r>
            <a:r>
              <a:rPr lang="en-US" b="1" dirty="0" smtClean="0"/>
              <a:t> Ridley</a:t>
            </a:r>
          </a:p>
          <a:p>
            <a:pPr marL="0" indent="0">
              <a:spcBef>
                <a:spcPts val="0"/>
              </a:spcBef>
              <a:spcAft>
                <a:spcPts val="0"/>
              </a:spcAft>
            </a:pPr>
            <a:r>
              <a:rPr lang="en-US" dirty="0" smtClean="0"/>
              <a:t>TLHS Outreach Leader</a:t>
            </a:r>
          </a:p>
          <a:p>
            <a:pPr marL="0" indent="0">
              <a:spcBef>
                <a:spcPts val="0"/>
              </a:spcBef>
              <a:spcAft>
                <a:spcPts val="0"/>
              </a:spcAft>
            </a:pPr>
            <a:endParaRPr lang="en-US" b="1" dirty="0"/>
          </a:p>
          <a:p>
            <a:pPr marL="0" indent="0">
              <a:spcBef>
                <a:spcPts val="0"/>
              </a:spcBef>
              <a:spcAft>
                <a:spcPts val="0"/>
              </a:spcAft>
            </a:pPr>
            <a:r>
              <a:rPr lang="en-US" b="1" dirty="0" err="1" smtClean="0"/>
              <a:t>Dieunet</a:t>
            </a:r>
            <a:r>
              <a:rPr lang="en-US" b="1" dirty="0" smtClean="0"/>
              <a:t> </a:t>
            </a:r>
            <a:r>
              <a:rPr lang="en-US" b="1" dirty="0" err="1" smtClean="0"/>
              <a:t>Demosthene</a:t>
            </a:r>
            <a:r>
              <a:rPr lang="en-US" b="1" dirty="0" smtClean="0"/>
              <a:t> </a:t>
            </a:r>
          </a:p>
          <a:p>
            <a:pPr marL="0" indent="0">
              <a:spcBef>
                <a:spcPts val="0"/>
              </a:spcBef>
              <a:spcAft>
                <a:spcPts val="0"/>
              </a:spcAft>
            </a:pPr>
            <a:r>
              <a:rPr lang="en-US" dirty="0" smtClean="0"/>
              <a:t>Creole </a:t>
            </a:r>
            <a:r>
              <a:rPr lang="en-US" dirty="0"/>
              <a:t>Translation</a:t>
            </a:r>
          </a:p>
          <a:p>
            <a:pPr marL="0" indent="0">
              <a:spcBef>
                <a:spcPts val="0"/>
              </a:spcBef>
              <a:spcAft>
                <a:spcPts val="0"/>
              </a:spcAft>
            </a:pPr>
            <a:endParaRPr lang="en-US" dirty="0" smtClean="0"/>
          </a:p>
          <a:p>
            <a:pPr marL="0" indent="0">
              <a:spcBef>
                <a:spcPts val="0"/>
              </a:spcBef>
              <a:spcAft>
                <a:spcPts val="0"/>
              </a:spcAft>
            </a:pPr>
            <a:r>
              <a:rPr lang="en-US" b="1" dirty="0" smtClean="0"/>
              <a:t>Outreach Team</a:t>
            </a:r>
          </a:p>
          <a:p>
            <a:pPr marL="0" indent="0">
              <a:lnSpc>
                <a:spcPct val="120000"/>
              </a:lnSpc>
              <a:spcBef>
                <a:spcPts val="0"/>
              </a:spcBef>
              <a:spcAft>
                <a:spcPts val="0"/>
              </a:spcAft>
            </a:pPr>
            <a:r>
              <a:rPr lang="en-US" sz="1900" dirty="0" err="1" smtClean="0"/>
              <a:t>Corlie</a:t>
            </a:r>
            <a:r>
              <a:rPr lang="en-US" sz="1900" dirty="0" smtClean="0"/>
              <a:t> </a:t>
            </a:r>
            <a:r>
              <a:rPr lang="en-US" sz="1900" dirty="0"/>
              <a:t>Jean </a:t>
            </a:r>
            <a:r>
              <a:rPr lang="en-US" sz="1900" dirty="0" smtClean="0"/>
              <a:t>Pierre</a:t>
            </a:r>
          </a:p>
          <a:p>
            <a:pPr marL="0" indent="0">
              <a:lnSpc>
                <a:spcPct val="120000"/>
              </a:lnSpc>
              <a:spcBef>
                <a:spcPts val="0"/>
              </a:spcBef>
              <a:spcAft>
                <a:spcPts val="0"/>
              </a:spcAft>
            </a:pPr>
            <a:r>
              <a:rPr lang="en-US" sz="1900" dirty="0" err="1" smtClean="0"/>
              <a:t>Donelson</a:t>
            </a:r>
            <a:r>
              <a:rPr lang="en-US" sz="1900" dirty="0" smtClean="0"/>
              <a:t> </a:t>
            </a:r>
            <a:r>
              <a:rPr lang="en-US" sz="1900" dirty="0" err="1" smtClean="0"/>
              <a:t>Septimus</a:t>
            </a:r>
            <a:endParaRPr lang="en-US" sz="1900" dirty="0" smtClean="0"/>
          </a:p>
          <a:p>
            <a:pPr marL="0" indent="0">
              <a:lnSpc>
                <a:spcPct val="120000"/>
              </a:lnSpc>
              <a:spcBef>
                <a:spcPts val="0"/>
              </a:spcBef>
              <a:spcAft>
                <a:spcPts val="0"/>
              </a:spcAft>
            </a:pPr>
            <a:r>
              <a:rPr lang="en-US" sz="1900" dirty="0" err="1" smtClean="0"/>
              <a:t>Woldens</a:t>
            </a:r>
            <a:r>
              <a:rPr lang="en-US" sz="1900" dirty="0" smtClean="0"/>
              <a:t> Mercy</a:t>
            </a:r>
          </a:p>
          <a:p>
            <a:pPr marL="0" indent="0">
              <a:lnSpc>
                <a:spcPct val="120000"/>
              </a:lnSpc>
              <a:spcBef>
                <a:spcPts val="0"/>
              </a:spcBef>
              <a:spcAft>
                <a:spcPts val="0"/>
              </a:spcAft>
            </a:pPr>
            <a:r>
              <a:rPr lang="en-US" sz="1900" dirty="0" err="1" smtClean="0"/>
              <a:t>Wildlaure</a:t>
            </a:r>
            <a:r>
              <a:rPr lang="en-US" sz="1900" dirty="0" smtClean="0"/>
              <a:t> </a:t>
            </a:r>
            <a:r>
              <a:rPr lang="en-US" sz="1900" dirty="0" err="1" smtClean="0"/>
              <a:t>Beneche</a:t>
            </a:r>
            <a:endParaRPr lang="en-US" sz="1900" dirty="0" smtClean="0"/>
          </a:p>
          <a:p>
            <a:pPr marL="0" indent="0">
              <a:lnSpc>
                <a:spcPct val="120000"/>
              </a:lnSpc>
              <a:spcBef>
                <a:spcPts val="0"/>
              </a:spcBef>
              <a:spcAft>
                <a:spcPts val="0"/>
              </a:spcAft>
            </a:pPr>
            <a:r>
              <a:rPr lang="en-US" sz="1900" dirty="0" err="1" smtClean="0"/>
              <a:t>Donelson</a:t>
            </a:r>
            <a:r>
              <a:rPr lang="en-US" sz="1900" dirty="0" smtClean="0"/>
              <a:t> </a:t>
            </a:r>
            <a:r>
              <a:rPr lang="en-US" sz="1900" dirty="0" err="1" smtClean="0"/>
              <a:t>Septimus</a:t>
            </a:r>
            <a:endParaRPr lang="en-US" sz="1900" dirty="0" smtClean="0"/>
          </a:p>
          <a:p>
            <a:pPr marL="0" indent="0">
              <a:lnSpc>
                <a:spcPct val="120000"/>
              </a:lnSpc>
              <a:spcBef>
                <a:spcPts val="0"/>
              </a:spcBef>
              <a:spcAft>
                <a:spcPts val="0"/>
              </a:spcAft>
            </a:pPr>
            <a:r>
              <a:rPr lang="en-US" sz="1900" dirty="0" smtClean="0"/>
              <a:t>Suze Jean-Charles</a:t>
            </a:r>
            <a:endParaRPr lang="en-US" sz="1900" dirty="0" smtClean="0"/>
          </a:p>
          <a:p>
            <a:pPr marL="0" indent="0">
              <a:lnSpc>
                <a:spcPct val="120000"/>
              </a:lnSpc>
              <a:spcBef>
                <a:spcPts val="0"/>
              </a:spcBef>
              <a:spcAft>
                <a:spcPts val="0"/>
              </a:spcAft>
            </a:pPr>
            <a:r>
              <a:rPr lang="en-US" sz="1900" dirty="0" err="1" smtClean="0"/>
              <a:t>Yamise</a:t>
            </a:r>
            <a:r>
              <a:rPr lang="en-US" sz="1900" dirty="0" smtClean="0"/>
              <a:t> </a:t>
            </a:r>
            <a:r>
              <a:rPr lang="en-US" sz="1900" dirty="0" err="1" smtClean="0"/>
              <a:t>Thermidor</a:t>
            </a:r>
            <a:endParaRPr lang="en-US" sz="1900" dirty="0" smtClean="0"/>
          </a:p>
          <a:p>
            <a:pPr marL="0" indent="0">
              <a:lnSpc>
                <a:spcPct val="120000"/>
              </a:lnSpc>
              <a:spcBef>
                <a:spcPts val="0"/>
              </a:spcBef>
              <a:spcAft>
                <a:spcPts val="0"/>
              </a:spcAft>
            </a:pPr>
            <a:r>
              <a:rPr lang="en-US" sz="1900" dirty="0" err="1" smtClean="0"/>
              <a:t>Luckson</a:t>
            </a:r>
            <a:r>
              <a:rPr lang="en-US" sz="1900" dirty="0" smtClean="0"/>
              <a:t> </a:t>
            </a:r>
            <a:r>
              <a:rPr lang="en-US" sz="1900" dirty="0" err="1" smtClean="0"/>
              <a:t>Valmir</a:t>
            </a:r>
            <a:endParaRPr lang="en-US" sz="1900" dirty="0"/>
          </a:p>
          <a:p>
            <a:pPr marL="0" indent="0">
              <a:spcBef>
                <a:spcPts val="0"/>
              </a:spcBef>
              <a:spcAft>
                <a:spcPts val="0"/>
              </a:spcAft>
            </a:pPr>
            <a:endParaRPr lang="en-US" b="1" dirty="0" smtClean="0"/>
          </a:p>
          <a:p>
            <a:pPr marL="0" indent="0">
              <a:spcBef>
                <a:spcPts val="0"/>
              </a:spcBef>
              <a:spcAft>
                <a:spcPts val="0"/>
              </a:spcAft>
            </a:pPr>
            <a:endParaRPr lang="en-US" b="1" dirty="0" smtClean="0"/>
          </a:p>
          <a:p>
            <a:pPr marL="0" indent="0">
              <a:spcBef>
                <a:spcPts val="0"/>
              </a:spcBef>
              <a:spcAft>
                <a:spcPts val="0"/>
              </a:spcAft>
            </a:pPr>
            <a:endParaRPr lang="en-US" dirty="0" smtClean="0"/>
          </a:p>
          <a:p>
            <a:pPr marL="0" indent="0">
              <a:spcBef>
                <a:spcPts val="0"/>
              </a:spcBef>
              <a:spcAft>
                <a:spcPts val="0"/>
              </a:spcAft>
            </a:pPr>
            <a:endParaRPr lang="en-US" dirty="0"/>
          </a:p>
        </p:txBody>
      </p:sp>
      <p:sp>
        <p:nvSpPr>
          <p:cNvPr id="5" name="TextBox 4"/>
          <p:cNvSpPr txBox="1"/>
          <p:nvPr/>
        </p:nvSpPr>
        <p:spPr>
          <a:xfrm>
            <a:off x="352269" y="1604623"/>
            <a:ext cx="3657600" cy="5663089"/>
          </a:xfrm>
          <a:prstGeom prst="rect">
            <a:avLst/>
          </a:prstGeom>
          <a:noFill/>
        </p:spPr>
        <p:txBody>
          <a:bodyPr wrap="square" rtlCol="0">
            <a:spAutoFit/>
          </a:bodyPr>
          <a:lstStyle/>
          <a:p>
            <a:r>
              <a:rPr lang="en-US" sz="1400" b="1" dirty="0"/>
              <a:t>Janice T. Booher, </a:t>
            </a:r>
            <a:r>
              <a:rPr lang="en-US" sz="1400" b="1" dirty="0" smtClean="0"/>
              <a:t>MS</a:t>
            </a:r>
          </a:p>
          <a:p>
            <a:r>
              <a:rPr lang="en-US" sz="1400" dirty="0" smtClean="0"/>
              <a:t>Project </a:t>
            </a:r>
            <a:r>
              <a:rPr lang="en-US" sz="1400" dirty="0"/>
              <a:t>Director</a:t>
            </a:r>
          </a:p>
          <a:p>
            <a:r>
              <a:rPr lang="en-US" sz="1400" dirty="0"/>
              <a:t>UUFBR Green Sanctuary </a:t>
            </a:r>
            <a:r>
              <a:rPr lang="en-US" sz="1400" dirty="0" smtClean="0"/>
              <a:t>Committee</a:t>
            </a:r>
          </a:p>
          <a:p>
            <a:endParaRPr lang="en-US" sz="1400" b="1" dirty="0" smtClean="0"/>
          </a:p>
          <a:p>
            <a:r>
              <a:rPr lang="en-US" sz="1400" b="1" dirty="0" smtClean="0"/>
              <a:t>Robert </a:t>
            </a:r>
            <a:r>
              <a:rPr lang="en-US" sz="1400" b="1" dirty="0" err="1" smtClean="0"/>
              <a:t>Duchemin</a:t>
            </a:r>
            <a:endParaRPr lang="en-US" sz="1400" b="1" dirty="0" smtClean="0"/>
          </a:p>
          <a:p>
            <a:r>
              <a:rPr lang="en-US" sz="1400" dirty="0" smtClean="0"/>
              <a:t>UUFBR Treasurer</a:t>
            </a:r>
          </a:p>
          <a:p>
            <a:r>
              <a:rPr lang="en-US" sz="1400" dirty="0" smtClean="0"/>
              <a:t>Training Session Technical Support</a:t>
            </a:r>
          </a:p>
          <a:p>
            <a:r>
              <a:rPr lang="en-US" sz="1400" dirty="0" smtClean="0"/>
              <a:t>UUFBR Green Sanctuary Committee</a:t>
            </a:r>
          </a:p>
          <a:p>
            <a:endParaRPr lang="en-US" sz="1400" dirty="0" smtClean="0"/>
          </a:p>
          <a:p>
            <a:r>
              <a:rPr lang="en-US" sz="1400" b="1" dirty="0" smtClean="0"/>
              <a:t>Jeffrey L. Booher</a:t>
            </a:r>
            <a:endParaRPr lang="en-US" sz="1400" b="1" dirty="0"/>
          </a:p>
          <a:p>
            <a:r>
              <a:rPr lang="en-US" sz="1400" dirty="0" smtClean="0"/>
              <a:t>UUFBR Project Account Manager</a:t>
            </a:r>
          </a:p>
          <a:p>
            <a:endParaRPr lang="en-US" sz="1400" dirty="0" smtClean="0"/>
          </a:p>
          <a:p>
            <a:r>
              <a:rPr lang="en-US" sz="1400" b="1" dirty="0" smtClean="0"/>
              <a:t>Dr. William Bode</a:t>
            </a:r>
          </a:p>
          <a:p>
            <a:r>
              <a:rPr lang="en-US" sz="1400" dirty="0" smtClean="0"/>
              <a:t>UUFBR Green Sanctuary Committee </a:t>
            </a:r>
          </a:p>
          <a:p>
            <a:r>
              <a:rPr lang="en-US" sz="1400" dirty="0" smtClean="0"/>
              <a:t>Training Session Technical Support</a:t>
            </a:r>
          </a:p>
          <a:p>
            <a:endParaRPr lang="en-US" sz="1400" dirty="0" smtClean="0"/>
          </a:p>
          <a:p>
            <a:r>
              <a:rPr lang="en-US" sz="1400" b="1" dirty="0" err="1" smtClean="0"/>
              <a:t>Seyril</a:t>
            </a:r>
            <a:r>
              <a:rPr lang="en-US" sz="1400" b="1" dirty="0" smtClean="0"/>
              <a:t> Siegel</a:t>
            </a:r>
          </a:p>
          <a:p>
            <a:r>
              <a:rPr lang="en-US" sz="1400" dirty="0" smtClean="0"/>
              <a:t>UUFBR Spanish Translation</a:t>
            </a:r>
          </a:p>
          <a:p>
            <a:r>
              <a:rPr lang="en-US" sz="1400" dirty="0" smtClean="0"/>
              <a:t>Green Sanctuary Committee</a:t>
            </a:r>
          </a:p>
          <a:p>
            <a:endParaRPr lang="en-US" sz="1400" dirty="0" smtClean="0"/>
          </a:p>
          <a:p>
            <a:r>
              <a:rPr lang="en-US" sz="1400" b="1" dirty="0" err="1" smtClean="0"/>
              <a:t>Griselle</a:t>
            </a:r>
            <a:r>
              <a:rPr lang="en-US" sz="1400" b="1" dirty="0" smtClean="0"/>
              <a:t> Martinez</a:t>
            </a:r>
          </a:p>
          <a:p>
            <a:r>
              <a:rPr lang="en-US" sz="1400" dirty="0" smtClean="0"/>
              <a:t>UUFBR Spanish Translation</a:t>
            </a:r>
          </a:p>
          <a:p>
            <a:endParaRPr lang="en-US" dirty="0" smtClean="0"/>
          </a:p>
          <a:p>
            <a:endParaRPr lang="en-US" b="1" dirty="0" smtClean="0"/>
          </a:p>
          <a:p>
            <a:endParaRPr lang="en-US" dirty="0"/>
          </a:p>
        </p:txBody>
      </p:sp>
    </p:spTree>
    <p:extLst>
      <p:ext uri="{BB962C8B-B14F-4D97-AF65-F5344CB8AC3E}">
        <p14:creationId xmlns:p14="http://schemas.microsoft.com/office/powerpoint/2010/main" val="13047873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2510" y="209863"/>
            <a:ext cx="4525967" cy="605206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3775" y="861935"/>
            <a:ext cx="2838450" cy="4024858"/>
          </a:xfrm>
          <a:prstGeom prst="rect">
            <a:avLst/>
          </a:prstGeom>
        </p:spPr>
      </p:pic>
      <p:sp>
        <p:nvSpPr>
          <p:cNvPr id="5" name="TextBox 4"/>
          <p:cNvSpPr txBox="1"/>
          <p:nvPr/>
        </p:nvSpPr>
        <p:spPr>
          <a:xfrm>
            <a:off x="8638316" y="5138596"/>
            <a:ext cx="2938072" cy="369332"/>
          </a:xfrm>
          <a:prstGeom prst="rect">
            <a:avLst/>
          </a:prstGeom>
          <a:noFill/>
        </p:spPr>
        <p:txBody>
          <a:bodyPr wrap="square" rtlCol="0">
            <a:spAutoFit/>
          </a:bodyPr>
          <a:lstStyle/>
          <a:p>
            <a:r>
              <a:rPr lang="en-US" dirty="0"/>
              <a:t>EPA Grant #EQ-00D35415-0</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661" y="1240913"/>
            <a:ext cx="3505200" cy="2311400"/>
          </a:xfrm>
          <a:prstGeom prst="rect">
            <a:avLst/>
          </a:prstGeom>
        </p:spPr>
      </p:pic>
      <p:sp>
        <p:nvSpPr>
          <p:cNvPr id="3" name="TextBox 2"/>
          <p:cNvSpPr txBox="1"/>
          <p:nvPr/>
        </p:nvSpPr>
        <p:spPr>
          <a:xfrm>
            <a:off x="2806995" y="6344239"/>
            <a:ext cx="6943061" cy="369332"/>
          </a:xfrm>
          <a:prstGeom prst="rect">
            <a:avLst/>
          </a:prstGeom>
          <a:noFill/>
        </p:spPr>
        <p:txBody>
          <a:bodyPr wrap="square" rtlCol="0">
            <a:spAutoFit/>
          </a:bodyPr>
          <a:lstStyle/>
          <a:p>
            <a:r>
              <a:rPr lang="en-US" dirty="0">
                <a:solidFill>
                  <a:schemeClr val="bg1"/>
                </a:solidFill>
              </a:rPr>
              <a:t>  </a:t>
            </a:r>
            <a:r>
              <a:rPr lang="en-US" dirty="0" err="1" smtClean="0">
                <a:solidFill>
                  <a:schemeClr val="bg1"/>
                </a:solidFill>
              </a:rPr>
              <a:t>Powerpoint</a:t>
            </a:r>
            <a:r>
              <a:rPr lang="en-US" dirty="0" smtClean="0">
                <a:solidFill>
                  <a:schemeClr val="bg1"/>
                </a:solidFill>
              </a:rPr>
              <a:t> </a:t>
            </a:r>
            <a:r>
              <a:rPr lang="en-US" dirty="0">
                <a:solidFill>
                  <a:schemeClr val="bg1"/>
                </a:solidFill>
              </a:rPr>
              <a:t>by </a:t>
            </a:r>
            <a:r>
              <a:rPr lang="en-US" dirty="0" smtClean="0">
                <a:solidFill>
                  <a:schemeClr val="bg1"/>
                </a:solidFill>
              </a:rPr>
              <a:t>Janice T. </a:t>
            </a:r>
            <a:r>
              <a:rPr lang="en-US" dirty="0" err="1" smtClean="0">
                <a:solidFill>
                  <a:schemeClr val="bg1"/>
                </a:solidFill>
              </a:rPr>
              <a:t>Booher</a:t>
            </a:r>
            <a:r>
              <a:rPr lang="en-US" dirty="0" smtClean="0">
                <a:solidFill>
                  <a:schemeClr val="bg1"/>
                </a:solidFill>
              </a:rPr>
              <a:t>, MS  </a:t>
            </a:r>
            <a:r>
              <a:rPr lang="en-US" dirty="0">
                <a:solidFill>
                  <a:schemeClr val="bg1"/>
                </a:solidFill>
              </a:rPr>
              <a:t>&amp; Dr. Debra Weiss-Randall</a:t>
            </a:r>
            <a:endParaRPr lang="en-US" dirty="0"/>
          </a:p>
        </p:txBody>
      </p:sp>
    </p:spTree>
    <p:extLst>
      <p:ext uri="{BB962C8B-B14F-4D97-AF65-F5344CB8AC3E}">
        <p14:creationId xmlns:p14="http://schemas.microsoft.com/office/powerpoint/2010/main" val="2045640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a:solidFill>
                  <a:srgbClr val="FF0000"/>
                </a:solidFill>
              </a:rPr>
              <a:t>Two</a:t>
            </a:r>
            <a:r>
              <a:rPr lang="en-US" sz="4400" b="1" dirty="0"/>
              <a:t> Training Sessions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992" y="1737360"/>
            <a:ext cx="4349081" cy="456020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0039" r="11037"/>
          <a:stretch/>
        </p:blipFill>
        <p:spPr>
          <a:xfrm>
            <a:off x="5271073" y="1737360"/>
            <a:ext cx="5884607" cy="4560202"/>
          </a:xfrm>
          <a:prstGeom prst="rect">
            <a:avLst/>
          </a:prstGeom>
        </p:spPr>
      </p:pic>
    </p:spTree>
    <p:extLst>
      <p:ext uri="{BB962C8B-B14F-4D97-AF65-F5344CB8AC3E}">
        <p14:creationId xmlns:p14="http://schemas.microsoft.com/office/powerpoint/2010/main" val="711684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Two </a:t>
            </a:r>
            <a:r>
              <a:rPr lang="en-US" b="1" dirty="0">
                <a:solidFill>
                  <a:schemeClr val="tx1"/>
                </a:solidFill>
              </a:rPr>
              <a:t>Outreach Leaders</a:t>
            </a:r>
            <a:endParaRPr lang="en-US" b="1" dirty="0">
              <a:solidFill>
                <a:srgbClr val="FF000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59563" y="1760631"/>
            <a:ext cx="6321617" cy="45454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31" y="1737356"/>
            <a:ext cx="1996522" cy="459200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1853" y="1760631"/>
            <a:ext cx="3804627" cy="4545453"/>
          </a:xfrm>
          <a:prstGeom prst="rect">
            <a:avLst/>
          </a:prstGeom>
        </p:spPr>
      </p:pic>
    </p:spTree>
    <p:extLst>
      <p:ext uri="{BB962C8B-B14F-4D97-AF65-F5344CB8AC3E}">
        <p14:creationId xmlns:p14="http://schemas.microsoft.com/office/powerpoint/2010/main" val="1261384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6845" y="286603"/>
            <a:ext cx="9631679" cy="1450757"/>
          </a:xfrm>
        </p:spPr>
        <p:txBody>
          <a:bodyPr/>
          <a:lstStyle/>
          <a:p>
            <a:r>
              <a:rPr lang="en-US" b="1" dirty="0">
                <a:solidFill>
                  <a:srgbClr val="FF0000"/>
                </a:solidFill>
              </a:rPr>
              <a:t>Twenty</a:t>
            </a:r>
            <a:r>
              <a:rPr lang="en-US" b="1" dirty="0"/>
              <a:t> Trained Climate Communicators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845" y="1737360"/>
            <a:ext cx="7407934" cy="45896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5767" y="4145307"/>
            <a:ext cx="5219536" cy="2181751"/>
          </a:xfrm>
          <a:prstGeom prst="rect">
            <a:avLst/>
          </a:prstGeom>
        </p:spPr>
      </p:pic>
      <p:sp>
        <p:nvSpPr>
          <p:cNvPr id="7" name="TextBox 6"/>
          <p:cNvSpPr txBox="1"/>
          <p:nvPr/>
        </p:nvSpPr>
        <p:spPr>
          <a:xfrm>
            <a:off x="9204779" y="1737360"/>
            <a:ext cx="2500524" cy="2246769"/>
          </a:xfrm>
          <a:prstGeom prst="rect">
            <a:avLst/>
          </a:prstGeom>
          <a:noFill/>
        </p:spPr>
        <p:txBody>
          <a:bodyPr wrap="square" rtlCol="0">
            <a:spAutoFit/>
          </a:bodyPr>
          <a:lstStyle/>
          <a:p>
            <a:pPr marL="285750" indent="-285750">
              <a:buFont typeface="Arial" charset="0"/>
              <a:buChar char="•"/>
            </a:pPr>
            <a:r>
              <a:rPr lang="en-US" sz="2000" b="1" dirty="0"/>
              <a:t>Dr. Ashley Ridley, Teacher</a:t>
            </a:r>
          </a:p>
          <a:p>
            <a:pPr marL="285750" indent="-285750">
              <a:buFont typeface="Arial" charset="0"/>
              <a:buChar char="•"/>
            </a:pPr>
            <a:r>
              <a:rPr lang="en-US" sz="2000" b="1" dirty="0" err="1"/>
              <a:t>Lyanna</a:t>
            </a:r>
            <a:r>
              <a:rPr lang="en-US" sz="2000" b="1" dirty="0"/>
              <a:t> Ridley, Teacher</a:t>
            </a:r>
          </a:p>
          <a:p>
            <a:pPr marL="285750" indent="-285750">
              <a:buFont typeface="Arial" charset="0"/>
              <a:buChar char="•"/>
            </a:pPr>
            <a:r>
              <a:rPr lang="en-US" sz="2000" b="1" dirty="0"/>
              <a:t>Mr. </a:t>
            </a:r>
            <a:r>
              <a:rPr lang="en-US" sz="2000" b="1" dirty="0" err="1"/>
              <a:t>Demosthene</a:t>
            </a:r>
            <a:r>
              <a:rPr lang="en-US" sz="2000" b="1" dirty="0"/>
              <a:t>,       Creole Translator</a:t>
            </a:r>
          </a:p>
          <a:p>
            <a:pPr marL="285750" indent="-285750">
              <a:buFont typeface="Arial" charset="0"/>
              <a:buChar char="•"/>
            </a:pPr>
            <a:r>
              <a:rPr lang="en-US" sz="2000" b="1" dirty="0"/>
              <a:t>17 Students</a:t>
            </a:r>
          </a:p>
        </p:txBody>
      </p:sp>
    </p:spTree>
    <p:extLst>
      <p:ext uri="{BB962C8B-B14F-4D97-AF65-F5344CB8AC3E}">
        <p14:creationId xmlns:p14="http://schemas.microsoft.com/office/powerpoint/2010/main" val="2032667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TLHS Teams Surveyed Residents </a:t>
            </a:r>
            <a:br>
              <a:rPr lang="en-US" b="1" dirty="0"/>
            </a:br>
            <a:r>
              <a:rPr lang="en-US" b="1" dirty="0"/>
              <a:t>at the School Health Fair…</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38802" y="1846263"/>
            <a:ext cx="3281081" cy="4437018"/>
          </a:xfrm>
        </p:spPr>
      </p:pic>
    </p:spTree>
    <p:extLst>
      <p:ext uri="{BB962C8B-B14F-4D97-AF65-F5344CB8AC3E}">
        <p14:creationId xmlns:p14="http://schemas.microsoft.com/office/powerpoint/2010/main" val="341068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at St. Matthews Episcopal Church</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59046" y="1737360"/>
            <a:ext cx="2556153" cy="4545274"/>
          </a:xfrm>
        </p:spPr>
      </p:pic>
    </p:spTree>
    <p:extLst>
      <p:ext uri="{BB962C8B-B14F-4D97-AF65-F5344CB8AC3E}">
        <p14:creationId xmlns:p14="http://schemas.microsoft.com/office/powerpoint/2010/main" val="640045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
            <a:ext cx="10058400" cy="1600199"/>
          </a:xfrm>
        </p:spPr>
        <p:txBody>
          <a:bodyPr>
            <a:normAutofit fontScale="90000"/>
          </a:bodyPr>
          <a:lstStyle/>
          <a:p>
            <a:pPr algn="ctr"/>
            <a:r>
              <a:rPr lang="en-US" b="1" dirty="0"/>
              <a:t/>
            </a:r>
            <a:br>
              <a:rPr lang="en-US" b="1" dirty="0"/>
            </a:br>
            <a:r>
              <a:rPr lang="en-US" b="1" dirty="0"/>
              <a:t>and at Pompey Park Community </a:t>
            </a:r>
            <a:br>
              <a:rPr lang="en-US" b="1" dirty="0"/>
            </a:br>
            <a:r>
              <a:rPr lang="en-US" b="1" dirty="0"/>
              <a:t>Center Dance Off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1276310">
            <a:off x="214240" y="2962122"/>
            <a:ext cx="4031432" cy="319155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85802">
            <a:off x="3817665" y="1905004"/>
            <a:ext cx="3832380" cy="347232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75466">
            <a:off x="7311903" y="2743845"/>
            <a:ext cx="4332382" cy="3628103"/>
          </a:xfrm>
          <a:prstGeom prst="rect">
            <a:avLst/>
          </a:prstGeom>
        </p:spPr>
      </p:pic>
    </p:spTree>
    <p:extLst>
      <p:ext uri="{BB962C8B-B14F-4D97-AF65-F5344CB8AC3E}">
        <p14:creationId xmlns:p14="http://schemas.microsoft.com/office/powerpoint/2010/main" val="253072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Seven </a:t>
            </a:r>
            <a:r>
              <a:rPr lang="en-US" b="1" dirty="0">
                <a:solidFill>
                  <a:schemeClr val="tx1"/>
                </a:solidFill>
              </a:rPr>
              <a:t>Climate Outreach Team Members</a:t>
            </a:r>
            <a:endParaRPr lang="en-US" b="1" dirty="0">
              <a:solidFill>
                <a:srgbClr val="FF0000"/>
              </a:solidFill>
            </a:endParaRPr>
          </a:p>
        </p:txBody>
      </p:sp>
      <p:sp>
        <p:nvSpPr>
          <p:cNvPr id="5" name="TextBox 4"/>
          <p:cNvSpPr txBox="1"/>
          <p:nvPr/>
        </p:nvSpPr>
        <p:spPr>
          <a:xfrm>
            <a:off x="1049788" y="1956388"/>
            <a:ext cx="3209251" cy="6247864"/>
          </a:xfrm>
          <a:prstGeom prst="rect">
            <a:avLst/>
          </a:prstGeom>
          <a:noFill/>
        </p:spPr>
        <p:txBody>
          <a:bodyPr wrap="square" rtlCol="0">
            <a:spAutoFit/>
          </a:bodyPr>
          <a:lstStyle/>
          <a:p>
            <a:r>
              <a:rPr lang="en-US" sz="2000" b="1" dirty="0" err="1"/>
              <a:t>Wildlaure</a:t>
            </a:r>
            <a:r>
              <a:rPr lang="en-US" sz="2000" b="1" dirty="0"/>
              <a:t> </a:t>
            </a:r>
            <a:r>
              <a:rPr lang="en-US" sz="2000" b="1" dirty="0" err="1"/>
              <a:t>Beneche</a:t>
            </a:r>
            <a:endParaRPr lang="en-US" sz="2000" b="1" dirty="0"/>
          </a:p>
          <a:p>
            <a:endParaRPr lang="en-US" sz="2000" b="1" dirty="0"/>
          </a:p>
          <a:p>
            <a:r>
              <a:rPr lang="en-US" sz="2000" b="1" dirty="0"/>
              <a:t>Suze Jean Charles</a:t>
            </a:r>
          </a:p>
          <a:p>
            <a:endParaRPr lang="en-US" sz="2000" b="1" dirty="0"/>
          </a:p>
          <a:p>
            <a:r>
              <a:rPr lang="en-US" sz="2000" b="1" dirty="0" err="1"/>
              <a:t>Corlie</a:t>
            </a:r>
            <a:r>
              <a:rPr lang="en-US" sz="2000" b="1" dirty="0"/>
              <a:t> Jean Pierre</a:t>
            </a:r>
          </a:p>
          <a:p>
            <a:endParaRPr lang="en-US" sz="2000" b="1" dirty="0"/>
          </a:p>
          <a:p>
            <a:r>
              <a:rPr lang="en-US" sz="2000" b="1" dirty="0" err="1"/>
              <a:t>Woldens</a:t>
            </a:r>
            <a:r>
              <a:rPr lang="en-US" sz="2000" b="1" dirty="0"/>
              <a:t> Mercy</a:t>
            </a:r>
          </a:p>
          <a:p>
            <a:endParaRPr lang="en-US" sz="2000" b="1" dirty="0"/>
          </a:p>
          <a:p>
            <a:r>
              <a:rPr lang="en-US" sz="2000" b="1" dirty="0"/>
              <a:t>Donelson </a:t>
            </a:r>
            <a:r>
              <a:rPr lang="en-US" sz="2000" b="1" dirty="0" err="1"/>
              <a:t>Septimus</a:t>
            </a:r>
            <a:endParaRPr lang="en-US" sz="2000" b="1" dirty="0"/>
          </a:p>
          <a:p>
            <a:endParaRPr lang="en-US" sz="2000" b="1" dirty="0"/>
          </a:p>
          <a:p>
            <a:r>
              <a:rPr lang="en-US" sz="2000" b="1" dirty="0" err="1"/>
              <a:t>Yamise</a:t>
            </a:r>
            <a:r>
              <a:rPr lang="en-US" sz="2000" b="1" dirty="0"/>
              <a:t> Thermidor</a:t>
            </a:r>
          </a:p>
          <a:p>
            <a:endParaRPr lang="en-US" sz="2000" b="1" dirty="0"/>
          </a:p>
          <a:p>
            <a:r>
              <a:rPr lang="en-US" sz="2000" b="1" dirty="0" err="1"/>
              <a:t>Luckson</a:t>
            </a:r>
            <a:r>
              <a:rPr lang="en-US" sz="2000" b="1" dirty="0"/>
              <a:t> </a:t>
            </a:r>
            <a:r>
              <a:rPr lang="en-US" sz="2000" b="1" dirty="0" err="1"/>
              <a:t>Valmir</a:t>
            </a:r>
            <a:endParaRPr lang="en-US" sz="2000" b="1" dirty="0"/>
          </a:p>
          <a:p>
            <a:endParaRPr lang="en-US" sz="2000" b="1" dirty="0"/>
          </a:p>
          <a:p>
            <a:endParaRPr lang="en-US" sz="2000" b="1" dirty="0"/>
          </a:p>
          <a:p>
            <a:r>
              <a:rPr lang="en-US" sz="3200" b="1" dirty="0"/>
              <a:t>		</a:t>
            </a:r>
          </a:p>
          <a:p>
            <a:endParaRPr lang="en-US" sz="3200" b="1" dirty="0"/>
          </a:p>
          <a:p>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3736">
            <a:off x="7982036" y="2069501"/>
            <a:ext cx="3111090" cy="309242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90694">
            <a:off x="4036552" y="1774533"/>
            <a:ext cx="2694491" cy="298245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21765">
            <a:off x="5299630" y="3265759"/>
            <a:ext cx="2862826" cy="2753617"/>
          </a:xfrm>
          <a:prstGeom prst="rect">
            <a:avLst/>
          </a:prstGeom>
        </p:spPr>
      </p:pic>
    </p:spTree>
    <p:extLst>
      <p:ext uri="{BB962C8B-B14F-4D97-AF65-F5344CB8AC3E}">
        <p14:creationId xmlns:p14="http://schemas.microsoft.com/office/powerpoint/2010/main" val="1401417292"/>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2846</TotalTime>
  <Words>1656</Words>
  <Application>Microsoft Macintosh PowerPoint</Application>
  <PresentationFormat>Widescreen</PresentationFormat>
  <Paragraphs>203</Paragraphs>
  <Slides>26</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Calibri</vt:lpstr>
      <vt:lpstr>Calibri Light</vt:lpstr>
      <vt:lpstr>Times New Roman</vt:lpstr>
      <vt:lpstr>Wingdings</vt:lpstr>
      <vt:lpstr>Arial</vt:lpstr>
      <vt:lpstr>Retrospect</vt:lpstr>
      <vt:lpstr>PowerPoint Presentation</vt:lpstr>
      <vt:lpstr>Building  Climate  Resilience</vt:lpstr>
      <vt:lpstr>Two Training Sessions</vt:lpstr>
      <vt:lpstr>Two Outreach Leaders</vt:lpstr>
      <vt:lpstr>Twenty Trained Climate Communicators</vt:lpstr>
      <vt:lpstr>TLHS Teams Surveyed Residents  at the School Health Fair…</vt:lpstr>
      <vt:lpstr>at St. Matthews Episcopal Church</vt:lpstr>
      <vt:lpstr> and at Pompey Park Community  Center Dance Off                 </vt:lpstr>
      <vt:lpstr>Seven Climate Outreach Team Members</vt:lpstr>
      <vt:lpstr>91 Residents in 77 Households Surveyed</vt:lpstr>
      <vt:lpstr>23 Reports  of Flooding          </vt:lpstr>
      <vt:lpstr>91 Residents in 77 Households Educated</vt:lpstr>
      <vt:lpstr>PowerPoint Presentation</vt:lpstr>
      <vt:lpstr>Two Outreach Languages </vt:lpstr>
      <vt:lpstr>26 People Signed up for Code Red</vt:lpstr>
      <vt:lpstr>19 Oral Histories </vt:lpstr>
      <vt:lpstr>                   What We Learned</vt:lpstr>
      <vt:lpstr>PowerPoint Presentation</vt:lpstr>
      <vt:lpstr>PowerPoint Presentation</vt:lpstr>
      <vt:lpstr>PowerPoint Presentation</vt:lpstr>
      <vt:lpstr>Asthma and Climate Change</vt:lpstr>
      <vt:lpstr>Mold and Climate Change</vt:lpstr>
      <vt:lpstr>Airborne Allergens and Climate Change</vt:lpstr>
      <vt:lpstr>Air Pollution and Climate Change</vt:lpstr>
      <vt:lpstr>Delray Beach Rising Together  and ReACT Tool Kit</vt:lpstr>
      <vt:lpstr>PowerPoint Presentation</vt:lpstr>
    </vt:vector>
  </TitlesOfParts>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Janice Booher</dc:creator>
  <cp:lastModifiedBy>Jeff Booher</cp:lastModifiedBy>
  <cp:revision>132</cp:revision>
  <dcterms:created xsi:type="dcterms:W3CDTF">2016-09-02T16:12:18Z</dcterms:created>
  <dcterms:modified xsi:type="dcterms:W3CDTF">2016-10-17T01:20:10Z</dcterms:modified>
</cp:coreProperties>
</file>