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Lst>
  <p:notesMasterIdLst>
    <p:notesMasterId r:id="rId29"/>
  </p:notesMasterIdLst>
  <p:sldIdLst>
    <p:sldId id="258" r:id="rId2"/>
    <p:sldId id="263" r:id="rId3"/>
    <p:sldId id="266" r:id="rId4"/>
    <p:sldId id="295" r:id="rId5"/>
    <p:sldId id="294" r:id="rId6"/>
    <p:sldId id="296" r:id="rId7"/>
    <p:sldId id="269"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01"/>
    <a:srgbClr val="CC0000"/>
    <a:srgbClr val="CC3399"/>
    <a:srgbClr val="40E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5" autoAdjust="0"/>
    <p:restoredTop sz="94136" autoAdjust="0"/>
  </p:normalViewPr>
  <p:slideViewPr>
    <p:cSldViewPr snapToGrid="0" snapToObjects="1">
      <p:cViewPr varScale="1">
        <p:scale>
          <a:sx n="97" d="100"/>
          <a:sy n="97" d="100"/>
        </p:scale>
        <p:origin x="224" y="3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janicetbooher\Documents\UUFBR\Green%20Sanctuary\EPA%20Grant\EPA%20Outputs%20Data.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janicetbooher\Documents\UUFBR\Green%20Sanctuary\EPA%20Grant\Final%203%20%20Boca%20Raton%20SLR%20Risk%20Perception%20Survey%20Data%20(Autosaved).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localhost\Users\janicetbooher\Documents\UUFBR\Green%20Sanctuary\EPA%20Grant\Final%202%20Boca%20Raton%20SLR%20Risk%20Perception%20Survey%20Data%20(Autosa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a:solidFill>
                  <a:srgbClr val="FFC000"/>
                </a:solidFill>
              </a:rPr>
              <a:t>Languages</a:t>
            </a:r>
            <a:r>
              <a:rPr lang="en-US" sz="2000" baseline="0">
                <a:solidFill>
                  <a:srgbClr val="FFC000"/>
                </a:solidFill>
              </a:rPr>
              <a:t> Spoken in Households Surveyed</a:t>
            </a:r>
            <a:endParaRPr lang="en-US" sz="2000">
              <a:solidFill>
                <a:srgbClr val="FFC000"/>
              </a:solidFill>
            </a:endParaRPr>
          </a:p>
        </c:rich>
      </c:tx>
      <c:layout>
        <c:manualLayout>
          <c:xMode val="edge"/>
          <c:yMode val="edge"/>
          <c:x val="0.247537878787879"/>
          <c:y val="0.0284135753749013"/>
        </c:manualLayout>
      </c:layout>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0-4761-4D93-B83D-4EFDC82D7E0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1-4761-4D93-B83D-4EFDC82D7E0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2-4761-4D93-B83D-4EFDC82D7E0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extLst xmlns:c16r2="http://schemas.microsoft.com/office/drawing/2015/06/chart">
              <c:ext xmlns:c16="http://schemas.microsoft.com/office/drawing/2014/chart" uri="{C3380CC4-5D6E-409C-BE32-E72D297353CC}">
                <c16:uniqueId val="{00000003-4761-4D93-B83D-4EFDC82D7E0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xmlns:c16r2="http://schemas.microsoft.com/office/drawing/2015/06/chart">
              <c:ext xmlns:c15="http://schemas.microsoft.com/office/drawing/2012/chart" uri="{CE6537A1-D6FC-4f65-9D91-7224C49458BB}">
                <c15:layout/>
              </c:ext>
            </c:extLst>
          </c:dLbls>
          <c:cat>
            <c:strRef>
              <c:f>'Outreach Data'!$D$13:$D$16</c:f>
              <c:strCache>
                <c:ptCount val="4"/>
                <c:pt idx="0">
                  <c:v>English</c:v>
                </c:pt>
                <c:pt idx="1">
                  <c:v>Creole</c:v>
                </c:pt>
                <c:pt idx="2">
                  <c:v>Spanish</c:v>
                </c:pt>
                <c:pt idx="3">
                  <c:v>Spanish/English</c:v>
                </c:pt>
              </c:strCache>
            </c:strRef>
          </c:cat>
          <c:val>
            <c:numRef>
              <c:f>'Outreach Data'!$E$13:$E$16</c:f>
              <c:numCache>
                <c:formatCode>0.0%</c:formatCode>
                <c:ptCount val="4"/>
                <c:pt idx="0">
                  <c:v>0.806122448979592</c:v>
                </c:pt>
                <c:pt idx="1">
                  <c:v>0.0918367346938775</c:v>
                </c:pt>
                <c:pt idx="2">
                  <c:v>0.0714285714285715</c:v>
                </c:pt>
                <c:pt idx="3">
                  <c:v>0.0306122448979592</c:v>
                </c:pt>
              </c:numCache>
            </c:numRef>
          </c:val>
          <c:extLst xmlns:c16r2="http://schemas.microsoft.com/office/drawing/2015/06/chart">
            <c:ext xmlns:c16="http://schemas.microsoft.com/office/drawing/2014/chart" uri="{C3380CC4-5D6E-409C-BE32-E72D297353CC}">
              <c16:uniqueId val="{00000004-4761-4D93-B83D-4EFDC82D7E05}"/>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en-US"/>
        </a:p>
      </c:txPr>
    </c:legend>
    <c:plotVisOnly val="1"/>
    <c:dispBlanksAs val="zero"/>
    <c:showDLblsOverMax val="0"/>
  </c:chart>
  <c:spPr>
    <a:solidFill>
      <a:schemeClr val="tx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3200" b="0" i="0" u="none" strike="noStrike" kern="1200" spc="0" baseline="0">
                <a:solidFill>
                  <a:sysClr val="windowText" lastClr="000000">
                    <a:lumMod val="65000"/>
                    <a:lumOff val="35000"/>
                  </a:sysClr>
                </a:solidFill>
                <a:latin typeface="+mn-lt"/>
                <a:ea typeface="+mn-ea"/>
                <a:cs typeface="+mn-cs"/>
              </a:defRPr>
            </a:pPr>
            <a:r>
              <a:rPr lang="en-US" sz="3200" b="1" i="0" baseline="0" dirty="0">
                <a:solidFill>
                  <a:srgbClr val="FFC000"/>
                </a:solidFill>
                <a:effectLst>
                  <a:outerShdw blurRad="50800" dist="38100" dir="5400000" algn="t" rotWithShape="0">
                    <a:srgbClr val="000000">
                      <a:alpha val="40000"/>
                    </a:srgbClr>
                  </a:outerShdw>
                </a:effectLst>
              </a:rPr>
              <a:t>Respondents’ Self-Reported Familiarity </a:t>
            </a:r>
          </a:p>
          <a:p>
            <a:pPr marL="0" marR="0" indent="0" algn="ctr" defTabSz="914400" rtl="0" eaLnBrk="1" fontAlgn="auto" latinLnBrk="0" hangingPunct="1">
              <a:lnSpc>
                <a:spcPct val="100000"/>
              </a:lnSpc>
              <a:spcBef>
                <a:spcPts val="0"/>
              </a:spcBef>
              <a:spcAft>
                <a:spcPts val="0"/>
              </a:spcAft>
              <a:buClrTx/>
              <a:buSzTx/>
              <a:buFontTx/>
              <a:buNone/>
              <a:tabLst/>
              <a:defRPr sz="3200">
                <a:solidFill>
                  <a:sysClr val="windowText" lastClr="000000">
                    <a:lumMod val="65000"/>
                    <a:lumOff val="35000"/>
                  </a:sysClr>
                </a:solidFill>
              </a:defRPr>
            </a:pPr>
            <a:r>
              <a:rPr lang="en-US" sz="3200" b="1" i="0" baseline="0" dirty="0">
                <a:solidFill>
                  <a:srgbClr val="FFC000"/>
                </a:solidFill>
                <a:effectLst>
                  <a:outerShdw blurRad="50800" dist="38100" dir="5400000" algn="t" rotWithShape="0">
                    <a:srgbClr val="000000">
                      <a:alpha val="40000"/>
                    </a:srgbClr>
                  </a:outerShdw>
                </a:effectLst>
              </a:rPr>
              <a:t>with Sea-Level  Rise</a:t>
            </a:r>
            <a:endParaRPr lang="en-US" sz="3200" dirty="0"/>
          </a:p>
        </c:rich>
      </c:tx>
      <c:layout>
        <c:manualLayout>
          <c:xMode val="edge"/>
          <c:yMode val="edge"/>
          <c:x val="0.240917076771654"/>
          <c:y val="0.000618397455656121"/>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32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346437540133197"/>
          <c:y val="0.289971595463744"/>
          <c:w val="0.302781342797999"/>
          <c:h val="0.535596117139219"/>
        </c:manualLayout>
      </c:layout>
      <c:pieChart>
        <c:varyColors val="1"/>
        <c:ser>
          <c:idx val="0"/>
          <c:order val="0"/>
          <c:tx>
            <c:strRef>
              <c:f>Sheet1!$B$1</c:f>
              <c:strCache>
                <c:ptCount val="1"/>
                <c:pt idx="0">
                  <c:v>Column1</c:v>
                </c:pt>
              </c:strCache>
            </c:strRef>
          </c:tx>
          <c:dPt>
            <c:idx val="0"/>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0-A358-4A8F-A29A-0F31954B36B9}"/>
              </c:ext>
            </c:extLst>
          </c:dPt>
          <c:dPt>
            <c:idx val="1"/>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1-A358-4A8F-A29A-0F31954B36B9}"/>
              </c:ext>
            </c:extLst>
          </c:dPt>
          <c:dPt>
            <c:idx val="2"/>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2-A358-4A8F-A29A-0F31954B36B9}"/>
              </c:ext>
            </c:extLst>
          </c:dPt>
          <c:dPt>
            <c:idx val="3"/>
            <c:bubble3D val="0"/>
            <c:spPr>
              <a:solidFill>
                <a:schemeClr val="bg1"/>
              </a:solidFill>
              <a:ln w="19050">
                <a:solidFill>
                  <a:schemeClr val="lt1"/>
                </a:solidFill>
              </a:ln>
              <a:effectLst/>
            </c:spPr>
            <c:extLst xmlns:c16r2="http://schemas.microsoft.com/office/drawing/2015/06/chart">
              <c:ext xmlns:c16="http://schemas.microsoft.com/office/drawing/2014/chart" uri="{C3380CC4-5D6E-409C-BE32-E72D297353CC}">
                <c16:uniqueId val="{00000003-A358-4A8F-A29A-0F31954B36B9}"/>
              </c:ext>
            </c:extLst>
          </c:dPt>
          <c:dLbls>
            <c:dLbl>
              <c:idx val="0"/>
              <c:layout>
                <c:manualLayout>
                  <c:x val="0.0"/>
                  <c:y val="0.00384172109104872"/>
                </c:manualLayout>
              </c:layout>
              <c:tx>
                <c:rich>
                  <a:bodyPr/>
                  <a:lstStyle/>
                  <a:p>
                    <a:r>
                      <a:rPr lang="en-US" b="1"/>
                      <a:t>3</a:t>
                    </a:r>
                    <a:r>
                      <a:rPr lang="en-US"/>
                      <a:t>6.3</a:t>
                    </a:r>
                    <a:endParaRPr lang="en-US" baseline="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A358-4A8F-A29A-0F31954B36B9}"/>
                </c:ext>
                <c:ext xmlns:c15="http://schemas.microsoft.com/office/drawing/2012/chart" uri="{CE6537A1-D6FC-4f65-9D91-7224C49458BB}">
                  <c15:layout/>
                </c:ext>
              </c:extLst>
            </c:dLbl>
            <c:dLbl>
              <c:idx val="1"/>
              <c:layout>
                <c:manualLayout>
                  <c:x val="-0.00853978915876101"/>
                  <c:y val="-0.0544354277002987"/>
                </c:manualLayout>
              </c:layout>
              <c:tx>
                <c:rich>
                  <a:bodyPr/>
                  <a:lstStyle/>
                  <a:p>
                    <a:r>
                      <a:rPr lang="en-US" b="1" dirty="0"/>
                      <a:t>4</a:t>
                    </a:r>
                    <a:r>
                      <a:rPr lang="en-US" dirty="0"/>
                      <a:t>7.3</a:t>
                    </a:r>
                    <a:endParaRPr lang="en-US" baseline="0" dirty="0"/>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A358-4A8F-A29A-0F31954B36B9}"/>
                </c:ext>
                <c:ext xmlns:c15="http://schemas.microsoft.com/office/drawing/2012/chart" uri="{CE6537A1-D6FC-4f65-9D91-7224C49458BB}">
                  <c15:layout>
                    <c:manualLayout>
                      <c:w val="0.0384820175626894"/>
                      <c:h val="0.125227201235584"/>
                    </c:manualLayout>
                  </c15:layout>
                </c:ext>
              </c:extLst>
            </c:dLbl>
            <c:dLbl>
              <c:idx val="2"/>
              <c:layout>
                <c:manualLayout>
                  <c:x val="0.0"/>
                  <c:y val="-0.00384172109104879"/>
                </c:manualLayout>
              </c:layout>
              <c:tx>
                <c:rich>
                  <a:bodyPr/>
                  <a:lstStyle/>
                  <a:p>
                    <a:r>
                      <a:rPr lang="en-US" b="1"/>
                      <a:t>1</a:t>
                    </a:r>
                    <a:r>
                      <a:rPr lang="en-US"/>
                      <a:t>3.2</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A358-4A8F-A29A-0F31954B36B9}"/>
                </c:ext>
                <c:ext xmlns:c15="http://schemas.microsoft.com/office/drawing/2012/chart" uri="{CE6537A1-D6FC-4f65-9D91-7224C49458BB}">
                  <c15:layout/>
                </c:ext>
              </c:extLst>
            </c:dLbl>
            <c:dLbl>
              <c:idx val="3"/>
              <c:layout/>
              <c:tx>
                <c:rich>
                  <a:bodyPr/>
                  <a:lstStyle/>
                  <a:p>
                    <a:r>
                      <a:rPr lang="en-US" b="1"/>
                      <a:t>3</a:t>
                    </a:r>
                    <a:r>
                      <a:rPr lang="en-US"/>
                      <a:t>.3</a:t>
                    </a:r>
                  </a:p>
                </c:rich>
              </c:tx>
              <c:dLblPos val="outEnd"/>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A358-4A8F-A29A-0F31954B36B9}"/>
                </c:ex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numRef>
              <c:f>Sheet1!$A$2:$A$5</c:f>
              <c:numCache>
                <c:formatCode>General</c:formatCode>
                <c:ptCount val="4"/>
              </c:numCache>
            </c:numRef>
          </c:cat>
          <c:val>
            <c:numRef>
              <c:f>Sheet1!$B$2:$B$5</c:f>
              <c:numCache>
                <c:formatCode>General</c:formatCode>
                <c:ptCount val="4"/>
                <c:pt idx="0">
                  <c:v>37.0</c:v>
                </c:pt>
                <c:pt idx="1">
                  <c:v>46.7</c:v>
                </c:pt>
                <c:pt idx="2">
                  <c:v>13.0</c:v>
                </c:pt>
                <c:pt idx="3">
                  <c:v>3.3</c:v>
                </c:pt>
              </c:numCache>
            </c:numRef>
          </c:val>
          <c:extLst xmlns:c16r2="http://schemas.microsoft.com/office/drawing/2015/06/chart">
            <c:ext xmlns:c16="http://schemas.microsoft.com/office/drawing/2014/chart" uri="{C3380CC4-5D6E-409C-BE32-E72D297353CC}">
              <c16:uniqueId val="{00000004-A358-4A8F-A29A-0F31954B36B9}"/>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4888583115339"/>
          <c:y val="0.844431409454497"/>
          <c:w val="0.328198648466668"/>
          <c:h val="0.1119178902327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tx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solidFill>
                  <a:srgbClr val="FFC000"/>
                </a:solidFill>
              </a:rPr>
              <a:t>Respondents' Top Concerns</a:t>
            </a:r>
          </a:p>
        </c:rich>
      </c:tx>
      <c:layout>
        <c:manualLayout>
          <c:xMode val="edge"/>
          <c:yMode val="edge"/>
          <c:x val="0.204369445250322"/>
          <c:y val="0.0493678273392407"/>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74986783965053"/>
          <c:y val="0.163908544489036"/>
          <c:w val="0.800364870149408"/>
          <c:h val="0.796406458992778"/>
        </c:manualLayout>
      </c:layout>
      <c:barChart>
        <c:barDir val="bar"/>
        <c:grouping val="clustered"/>
        <c:varyColors val="0"/>
        <c:ser>
          <c:idx val="0"/>
          <c:order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'Boca Raton'!$A$104:$A$109</c:f>
              <c:strCache>
                <c:ptCount val="6"/>
                <c:pt idx="0">
                  <c:v>Water Quality</c:v>
                </c:pt>
                <c:pt idx="1">
                  <c:v>Extreme Weather</c:v>
                </c:pt>
                <c:pt idx="2">
                  <c:v>Property Value</c:v>
                </c:pt>
                <c:pt idx="3">
                  <c:v>Insurance</c:v>
                </c:pt>
                <c:pt idx="4">
                  <c:v>Erosion</c:v>
                </c:pt>
                <c:pt idx="5">
                  <c:v>Sitting Water</c:v>
                </c:pt>
              </c:strCache>
            </c:strRef>
          </c:cat>
          <c:val>
            <c:numRef>
              <c:f>'Boca Raton'!$B$104:$B$109</c:f>
              <c:numCache>
                <c:formatCode>0.0%</c:formatCode>
                <c:ptCount val="6"/>
                <c:pt idx="0">
                  <c:v>0.307692307692308</c:v>
                </c:pt>
                <c:pt idx="1">
                  <c:v>0.274725274725275</c:v>
                </c:pt>
                <c:pt idx="2">
                  <c:v>0.252747252747253</c:v>
                </c:pt>
                <c:pt idx="3">
                  <c:v>0.21978021978022</c:v>
                </c:pt>
                <c:pt idx="4">
                  <c:v>0.208791208791209</c:v>
                </c:pt>
                <c:pt idx="5">
                  <c:v>0.010989010989011</c:v>
                </c:pt>
              </c:numCache>
            </c:numRef>
          </c:val>
          <c:extLst xmlns:c16r2="http://schemas.microsoft.com/office/drawing/2015/06/chart">
            <c:ext xmlns:c16="http://schemas.microsoft.com/office/drawing/2014/chart" uri="{C3380CC4-5D6E-409C-BE32-E72D297353CC}">
              <c16:uniqueId val="{00000000-0551-4CA6-8DC0-288079F891F3}"/>
            </c:ext>
          </c:extLst>
        </c:ser>
        <c:dLbls>
          <c:showLegendKey val="0"/>
          <c:showVal val="1"/>
          <c:showCatName val="0"/>
          <c:showSerName val="0"/>
          <c:showPercent val="0"/>
          <c:showBubbleSize val="0"/>
        </c:dLbls>
        <c:gapWidth val="115"/>
        <c:overlap val="-20"/>
        <c:axId val="2074196784"/>
        <c:axId val="2074700720"/>
      </c:barChart>
      <c:catAx>
        <c:axId val="2074196784"/>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Times New Roman" panose="02020603050405020304" pitchFamily="18" charset="0"/>
              </a:defRPr>
            </a:pPr>
            <a:endParaRPr lang="en-US"/>
          </a:p>
        </c:txPr>
        <c:crossAx val="2074700720"/>
        <c:crosses val="autoZero"/>
        <c:auto val="1"/>
        <c:lblAlgn val="ctr"/>
        <c:lblOffset val="100"/>
        <c:noMultiLvlLbl val="0"/>
      </c:catAx>
      <c:valAx>
        <c:axId val="2074700720"/>
        <c:scaling>
          <c:orientation val="minMax"/>
        </c:scaling>
        <c:delete val="1"/>
        <c:axPos val="t"/>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one"/>
        <c:crossAx val="2074196784"/>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baseline="0" dirty="0">
                <a:solidFill>
                  <a:srgbClr val="FFC000"/>
                </a:solidFill>
              </a:rPr>
              <a:t>Percentages of Households that Experienced Mold, Asthma and Water Contamination</a:t>
            </a:r>
            <a:endParaRPr lang="en-US" sz="3200" dirty="0">
              <a:solidFill>
                <a:srgbClr val="FFC000"/>
              </a:solidFill>
            </a:endParaRPr>
          </a:p>
        </c:rich>
      </c:tx>
      <c:layout>
        <c:manualLayout>
          <c:xMode val="edge"/>
          <c:yMode val="edge"/>
          <c:x val="0.12515280511811"/>
          <c:y val="0.0546296296296296"/>
        </c:manualLayout>
      </c:layout>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'Boca Raton'!$B$144</c:f>
              <c:strCache>
                <c:ptCount val="1"/>
                <c:pt idx="0">
                  <c:v>All Neighborhoods</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'Boca Raton'!$A$145:$A$147</c:f>
              <c:strCache>
                <c:ptCount val="3"/>
                <c:pt idx="0">
                  <c:v>Mold</c:v>
                </c:pt>
                <c:pt idx="1">
                  <c:v>Asthma</c:v>
                </c:pt>
                <c:pt idx="2">
                  <c:v>Water Contamination</c:v>
                </c:pt>
              </c:strCache>
            </c:strRef>
          </c:cat>
          <c:val>
            <c:numRef>
              <c:f>'Boca Raton'!$B$145:$B$147</c:f>
              <c:numCache>
                <c:formatCode>0.0%</c:formatCode>
                <c:ptCount val="3"/>
                <c:pt idx="0">
                  <c:v>0.195652173913043</c:v>
                </c:pt>
                <c:pt idx="1">
                  <c:v>0.228260869565217</c:v>
                </c:pt>
                <c:pt idx="2">
                  <c:v>0.173913043478261</c:v>
                </c:pt>
              </c:numCache>
            </c:numRef>
          </c:val>
          <c:extLst xmlns:c16r2="http://schemas.microsoft.com/office/drawing/2015/06/chart">
            <c:ext xmlns:c16="http://schemas.microsoft.com/office/drawing/2014/chart" uri="{C3380CC4-5D6E-409C-BE32-E72D297353CC}">
              <c16:uniqueId val="{00000000-A980-4903-AF71-5CC21C62B46C}"/>
            </c:ext>
          </c:extLst>
        </c:ser>
        <c:ser>
          <c:idx val="1"/>
          <c:order val="1"/>
          <c:tx>
            <c:strRef>
              <c:f>'Boca Raton'!$C$144</c:f>
              <c:strCache>
                <c:ptCount val="1"/>
                <c:pt idx="0">
                  <c:v>Dixie Manor</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'Boca Raton'!$A$145:$A$147</c:f>
              <c:strCache>
                <c:ptCount val="3"/>
                <c:pt idx="0">
                  <c:v>Mold</c:v>
                </c:pt>
                <c:pt idx="1">
                  <c:v>Asthma</c:v>
                </c:pt>
                <c:pt idx="2">
                  <c:v>Water Contamination</c:v>
                </c:pt>
              </c:strCache>
            </c:strRef>
          </c:cat>
          <c:val>
            <c:numRef>
              <c:f>'Boca Raton'!$C$145:$C$147</c:f>
              <c:numCache>
                <c:formatCode>0.0%</c:formatCode>
                <c:ptCount val="3"/>
                <c:pt idx="0">
                  <c:v>0.444444444444444</c:v>
                </c:pt>
                <c:pt idx="1">
                  <c:v>0.37037037037037</c:v>
                </c:pt>
                <c:pt idx="2">
                  <c:v>0.333333333333333</c:v>
                </c:pt>
              </c:numCache>
            </c:numRef>
          </c:val>
          <c:extLst xmlns:c16r2="http://schemas.microsoft.com/office/drawing/2015/06/chart">
            <c:ext xmlns:c16="http://schemas.microsoft.com/office/drawing/2014/chart" uri="{C3380CC4-5D6E-409C-BE32-E72D297353CC}">
              <c16:uniqueId val="{00000001-A980-4903-AF71-5CC21C62B46C}"/>
            </c:ext>
          </c:extLst>
        </c:ser>
        <c:ser>
          <c:idx val="2"/>
          <c:order val="2"/>
          <c:tx>
            <c:strRef>
              <c:f>'Boca Raton'!$D$144</c:f>
              <c:strCache>
                <c:ptCount val="1"/>
                <c:pt idx="0">
                  <c:v>Not Dixie Manor</c:v>
                </c:pt>
              </c:strCache>
            </c:strRef>
          </c:tx>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'Boca Raton'!$A$145:$A$147</c:f>
              <c:strCache>
                <c:ptCount val="3"/>
                <c:pt idx="0">
                  <c:v>Mold</c:v>
                </c:pt>
                <c:pt idx="1">
                  <c:v>Asthma</c:v>
                </c:pt>
                <c:pt idx="2">
                  <c:v>Water Contamination</c:v>
                </c:pt>
              </c:strCache>
            </c:strRef>
          </c:cat>
          <c:val>
            <c:numRef>
              <c:f>'Boca Raton'!$D$145:$D$147</c:f>
              <c:numCache>
                <c:formatCode>0.0%</c:formatCode>
                <c:ptCount val="3"/>
                <c:pt idx="0">
                  <c:v>0.107692307692308</c:v>
                </c:pt>
                <c:pt idx="1">
                  <c:v>0.169230769230769</c:v>
                </c:pt>
                <c:pt idx="2">
                  <c:v>0.107692307692308</c:v>
                </c:pt>
              </c:numCache>
            </c:numRef>
          </c:val>
          <c:extLst xmlns:c16r2="http://schemas.microsoft.com/office/drawing/2015/06/chart">
            <c:ext xmlns:c16="http://schemas.microsoft.com/office/drawing/2014/chart" uri="{C3380CC4-5D6E-409C-BE32-E72D297353CC}">
              <c16:uniqueId val="{00000002-A980-4903-AF71-5CC21C62B46C}"/>
            </c:ext>
          </c:extLst>
        </c:ser>
        <c:dLbls>
          <c:showLegendKey val="0"/>
          <c:showVal val="1"/>
          <c:showCatName val="0"/>
          <c:showSerName val="0"/>
          <c:showPercent val="0"/>
          <c:showBubbleSize val="0"/>
        </c:dLbls>
        <c:gapWidth val="100"/>
        <c:overlap val="-24"/>
        <c:axId val="2044812960"/>
        <c:axId val="-2105518448"/>
      </c:barChart>
      <c:catAx>
        <c:axId val="20448129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2105518448"/>
        <c:crosses val="autoZero"/>
        <c:auto val="1"/>
        <c:lblAlgn val="ctr"/>
        <c:lblOffset val="100"/>
        <c:noMultiLvlLbl val="0"/>
      </c:catAx>
      <c:valAx>
        <c:axId val="-2105518448"/>
        <c:scaling>
          <c:orientation val="minMax"/>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044812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A352-B9FE-3349-9572-6ED2EAFB15DA}" type="datetimeFigureOut">
              <a:rPr lang="en-US" smtClean="0"/>
              <a:pPr/>
              <a:t>10/16/16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0AE7-B5DE-B941-A5C6-A5A50F89B92B}" type="slidenum">
              <a:rPr lang="en-US" smtClean="0"/>
              <a:pPr/>
              <a:t>‹#›</a:t>
            </a:fld>
            <a:endParaRPr lang="en-US"/>
          </a:p>
        </p:txBody>
      </p:sp>
    </p:spTree>
    <p:extLst>
      <p:ext uri="{BB962C8B-B14F-4D97-AF65-F5344CB8AC3E}">
        <p14:creationId xmlns:p14="http://schemas.microsoft.com/office/powerpoint/2010/main" val="4356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Pilot Project of Rising </a:t>
            </a:r>
            <a:r>
              <a:rPr lang="en-US" dirty="0"/>
              <a:t>Together</a:t>
            </a:r>
            <a:r>
              <a:rPr lang="en-US" baseline="0" dirty="0"/>
              <a:t> was an environmental justice project funded by the United States Environmental Protection Agency (EPA) through the umbrella organization of the Unitarian Universalist Fellowship of Boca Raton (UUFBR).   This pilot study targeted two vulnerable communities.  In Boca Raton, the community partners were DISC (Developing Interracial Social Change) and Habitat for Humanity.   This slide set presents </a:t>
            </a:r>
            <a:r>
              <a:rPr lang="en-US" baseline="0" dirty="0" smtClean="0"/>
              <a:t>some of the </a:t>
            </a:r>
            <a:r>
              <a:rPr lang="en-US" baseline="0" dirty="0"/>
              <a:t>data for Boca Raton, collected in the target community of Pearl City/Dixie Manor/Lincoln Court in spring 2016.</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a:t>
            </a:fld>
            <a:endParaRPr lang="en-US"/>
          </a:p>
        </p:txBody>
      </p:sp>
    </p:spTree>
    <p:extLst>
      <p:ext uri="{BB962C8B-B14F-4D97-AF65-F5344CB8AC3E}">
        <p14:creationId xmlns:p14="http://schemas.microsoft.com/office/powerpoint/2010/main" val="166599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three-fifths of the </a:t>
            </a:r>
            <a:r>
              <a:rPr lang="en-US" dirty="0" smtClean="0"/>
              <a:t>residents surveyed </a:t>
            </a:r>
            <a:r>
              <a:rPr lang="en-US" dirty="0"/>
              <a:t>spoke English in the household; of the remainder, 9.2% spoke Creole and 10.2% spoke Spanish or Spanish/English. </a:t>
            </a:r>
          </a:p>
        </p:txBody>
      </p:sp>
      <p:sp>
        <p:nvSpPr>
          <p:cNvPr id="4" name="Slide Number Placeholder 3"/>
          <p:cNvSpPr>
            <a:spLocks noGrp="1"/>
          </p:cNvSpPr>
          <p:nvPr>
            <p:ph type="sldNum" sz="quarter" idx="10"/>
          </p:nvPr>
        </p:nvSpPr>
        <p:spPr/>
        <p:txBody>
          <a:bodyPr/>
          <a:lstStyle/>
          <a:p>
            <a:fld id="{D2B50AE7-B5DE-B941-A5C6-A5A50F89B92B}" type="slidenum">
              <a:rPr lang="en-US" smtClean="0"/>
              <a:pPr/>
              <a:t>10</a:t>
            </a:fld>
            <a:endParaRPr lang="en-US"/>
          </a:p>
        </p:txBody>
      </p:sp>
    </p:spTree>
    <p:extLst>
      <p:ext uri="{BB962C8B-B14F-4D97-AF65-F5344CB8AC3E}">
        <p14:creationId xmlns:p14="http://schemas.microsoft.com/office/powerpoint/2010/main" val="104213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materials created for Rising Together are</a:t>
            </a:r>
            <a:r>
              <a:rPr lang="en-US" baseline="0" dirty="0"/>
              <a:t> available in three languages – Spanish, English, and Creole – at www.Reacttoolkit.net.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11</a:t>
            </a:fld>
            <a:endParaRPr lang="en-US"/>
          </a:p>
        </p:txBody>
      </p:sp>
    </p:spTree>
    <p:extLst>
      <p:ext uri="{BB962C8B-B14F-4D97-AF65-F5344CB8AC3E}">
        <p14:creationId xmlns:p14="http://schemas.microsoft.com/office/powerpoint/2010/main" val="144883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survey was administered and the respondent was given an educational handout on sea level rise, the respondent was asked if he/she wanted to sign up for </a:t>
            </a:r>
            <a:r>
              <a:rPr lang="en-US" dirty="0" err="1"/>
              <a:t>CodeRed</a:t>
            </a:r>
            <a:r>
              <a:rPr lang="en-US" dirty="0"/>
              <a:t>, the emergency response warning</a:t>
            </a:r>
            <a:r>
              <a:rPr lang="en-US" baseline="0" dirty="0"/>
              <a:t> system for Boca Raton; a total of 82 respondents signed up for </a:t>
            </a:r>
            <a:r>
              <a:rPr lang="en-US" baseline="0" dirty="0" err="1"/>
              <a:t>CodeRed</a:t>
            </a:r>
            <a:r>
              <a:rPr lang="en-US" baseline="0" dirty="0"/>
              <a: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12</a:t>
            </a:fld>
            <a:endParaRPr lang="en-US"/>
          </a:p>
        </p:txBody>
      </p:sp>
    </p:spTree>
    <p:extLst>
      <p:ext uri="{BB962C8B-B14F-4D97-AF65-F5344CB8AC3E}">
        <p14:creationId xmlns:p14="http://schemas.microsoft.com/office/powerpoint/2010/main" val="16891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augment the survey data and yield more qualitative data on respondents’ experience with sea level rise, 12 respondents were interviewed.  Their oral histories detail their experiences with </a:t>
            </a:r>
            <a:r>
              <a:rPr lang="en-US" dirty="0" smtClean="0"/>
              <a:t>mold, asthma, flooding, severe </a:t>
            </a:r>
            <a:r>
              <a:rPr lang="en-US" dirty="0"/>
              <a:t>storms and evacuation.  They also recounted anecdotal details about growing up in the traditionally African American community of Pearl City, which was segregated until the 1960s. </a:t>
            </a:r>
          </a:p>
        </p:txBody>
      </p:sp>
      <p:sp>
        <p:nvSpPr>
          <p:cNvPr id="4" name="Slide Number Placeholder 3"/>
          <p:cNvSpPr>
            <a:spLocks noGrp="1"/>
          </p:cNvSpPr>
          <p:nvPr>
            <p:ph type="sldNum" sz="quarter" idx="10"/>
          </p:nvPr>
        </p:nvSpPr>
        <p:spPr/>
        <p:txBody>
          <a:bodyPr/>
          <a:lstStyle/>
          <a:p>
            <a:fld id="{D2B50AE7-B5DE-B941-A5C6-A5A50F89B92B}" type="slidenum">
              <a:rPr lang="en-US" smtClean="0"/>
              <a:pPr/>
              <a:t>13</a:t>
            </a:fld>
            <a:endParaRPr lang="en-US"/>
          </a:p>
        </p:txBody>
      </p:sp>
    </p:spTree>
    <p:extLst>
      <p:ext uri="{BB962C8B-B14F-4D97-AF65-F5344CB8AC3E}">
        <p14:creationId xmlns:p14="http://schemas.microsoft.com/office/powerpoint/2010/main" val="36091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data documented</a:t>
            </a:r>
            <a:r>
              <a:rPr lang="en-US" baseline="0" dirty="0"/>
              <a:t> respondents’ self-reported familiarity with sea level rise, their perceived risk from sea level rise, their primary concerns about sea level rise, and their history of mold, asthma, and water contamination.</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14</a:t>
            </a:fld>
            <a:endParaRPr lang="en-US"/>
          </a:p>
        </p:txBody>
      </p:sp>
    </p:spTree>
    <p:extLst>
      <p:ext uri="{BB962C8B-B14F-4D97-AF65-F5344CB8AC3E}">
        <p14:creationId xmlns:p14="http://schemas.microsoft.com/office/powerpoint/2010/main" val="157447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one-third of respondents</a:t>
            </a:r>
            <a:r>
              <a:rPr lang="en-US" baseline="0" dirty="0"/>
              <a:t> reported that they were not at all familiar with sea level rise, and almost half reported that they were somewhat familiar with it.  Only 13.2% reported being very familiar with sea level rise, and a scant 3.3% reported being extremely familiar with sea level rise.   It is clear that more health education on sea level rise is needed!</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15</a:t>
            </a:fld>
            <a:endParaRPr lang="en-US"/>
          </a:p>
        </p:txBody>
      </p:sp>
    </p:spTree>
    <p:extLst>
      <p:ext uri="{BB962C8B-B14F-4D97-AF65-F5344CB8AC3E}">
        <p14:creationId xmlns:p14="http://schemas.microsoft.com/office/powerpoint/2010/main" val="146283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asked what their top concerns were regarding sea level rise, 30.8% of respondents named water quality as their number one concern, with</a:t>
            </a:r>
            <a:r>
              <a:rPr lang="en-US" baseline="0" dirty="0"/>
              <a:t> extreme weather second at 27.5%. Property value was third, with 25.3% naming it as a top concern, and insurance was fourth, at 22.0%.  About one-fifth named erosion as a top concern.</a:t>
            </a:r>
            <a:r>
              <a:rPr lang="en-US" dirty="0"/>
              <a:t>  </a:t>
            </a:r>
            <a:r>
              <a:rPr lang="en-US" dirty="0" smtClean="0"/>
              <a:t>They referred to erosion of their buildings</a:t>
            </a:r>
            <a:r>
              <a:rPr lang="en-US" baseline="0" dirty="0" smtClean="0"/>
              <a:t> and streets.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16</a:t>
            </a:fld>
            <a:endParaRPr lang="en-US"/>
          </a:p>
        </p:txBody>
      </p:sp>
    </p:spTree>
    <p:extLst>
      <p:ext uri="{BB962C8B-B14F-4D97-AF65-F5344CB8AC3E}">
        <p14:creationId xmlns:p14="http://schemas.microsoft.com/office/powerpoint/2010/main" val="2053295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smtClean="0"/>
              <a:t>dark orange </a:t>
            </a:r>
            <a:r>
              <a:rPr lang="en-US" baseline="0" dirty="0"/>
              <a:t>bars in the graph represent the public housing (Dixie Manor) and show significantly higher percentages of mold, asthma, and water contamination than do the non-public housing units, shown in brown.  The gold bars represent all neighborhoods combined.  The percentages of households that reported a member of the household </a:t>
            </a:r>
            <a:r>
              <a:rPr lang="en-US" baseline="0" dirty="0" smtClean="0"/>
              <a:t>that </a:t>
            </a:r>
            <a:r>
              <a:rPr lang="en-US" baseline="0" dirty="0"/>
              <a:t>had asthma were well above the County asthma prevalence rate of 10.4% (Florida Charts, 2013).  In the public housing units, the rate of asthma was more than three times the County rate.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17</a:t>
            </a:fld>
            <a:endParaRPr lang="en-US"/>
          </a:p>
        </p:txBody>
      </p:sp>
    </p:spTree>
    <p:extLst>
      <p:ext uri="{BB962C8B-B14F-4D97-AF65-F5344CB8AC3E}">
        <p14:creationId xmlns:p14="http://schemas.microsoft.com/office/powerpoint/2010/main" val="735867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Carter, LM, et al. (2014). Ch. 17: Southeast and the Caribbean.  </a:t>
            </a:r>
            <a:r>
              <a:rPr lang="en-US" sz="900" i="1" kern="1200" dirty="0">
                <a:solidFill>
                  <a:schemeClr val="tx1"/>
                </a:solidFill>
                <a:latin typeface="+mn-lt"/>
                <a:ea typeface="+mn-ea"/>
                <a:cs typeface="+mn-cs"/>
              </a:rPr>
              <a:t>Climate Change Impacts in the United States: The Third National Climate Assessment. </a:t>
            </a:r>
            <a:r>
              <a:rPr lang="en-US" dirty="0" err="1"/>
              <a:t>Melillo</a:t>
            </a:r>
            <a:r>
              <a:rPr lang="en-US" dirty="0"/>
              <a:t>, J.M., Richmond, T., &amp; </a:t>
            </a:r>
            <a:r>
              <a:rPr lang="en-US" dirty="0" err="1"/>
              <a:t>Yohe</a:t>
            </a:r>
            <a:r>
              <a:rPr lang="en-US" dirty="0"/>
              <a:t>, G.W. Eds., U.S. Global Change Research Program: Washington, D.C., 396-417.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18</a:t>
            </a:fld>
            <a:endParaRPr lang="en-US"/>
          </a:p>
        </p:txBody>
      </p:sp>
    </p:spTree>
    <p:extLst>
      <p:ext uri="{BB962C8B-B14F-4D97-AF65-F5344CB8AC3E}">
        <p14:creationId xmlns:p14="http://schemas.microsoft.com/office/powerpoint/2010/main" val="1187850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 Environmental Protection Agency.  (2016).  10 Things You Should Know about Mold.  Available at: https://www.epa.gov/mold/ten-things-you-should-know-about-mold</a:t>
            </a:r>
          </a:p>
        </p:txBody>
      </p:sp>
      <p:sp>
        <p:nvSpPr>
          <p:cNvPr id="4" name="Slide Number Placeholder 3"/>
          <p:cNvSpPr>
            <a:spLocks noGrp="1"/>
          </p:cNvSpPr>
          <p:nvPr>
            <p:ph type="sldNum" sz="quarter" idx="10"/>
          </p:nvPr>
        </p:nvSpPr>
        <p:spPr/>
        <p:txBody>
          <a:bodyPr/>
          <a:lstStyle/>
          <a:p>
            <a:fld id="{D2B50AE7-B5DE-B941-A5C6-A5A50F89B92B}" type="slidenum">
              <a:rPr lang="en-US" smtClean="0"/>
              <a:pPr/>
              <a:t>19</a:t>
            </a:fld>
            <a:endParaRPr lang="en-US"/>
          </a:p>
        </p:txBody>
      </p:sp>
    </p:spTree>
    <p:extLst>
      <p:ext uri="{BB962C8B-B14F-4D97-AF65-F5344CB8AC3E}">
        <p14:creationId xmlns:p14="http://schemas.microsoft.com/office/powerpoint/2010/main" val="107446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a:t>
            </a:r>
            <a:r>
              <a:rPr lang="en-US" baseline="0" dirty="0"/>
              <a:t> Resilience is the ability of a community to work together to adapt successfully to climate change. This project identified 4 key actions this community can address to increase its climate resilience (see slide 25) .  Pictured here are DISC Outreach Leader </a:t>
            </a:r>
            <a:r>
              <a:rPr lang="en-US" baseline="0" dirty="0" err="1"/>
              <a:t>LeJeune</a:t>
            </a:r>
            <a:r>
              <a:rPr lang="en-US" baseline="0" dirty="0"/>
              <a:t> Goddard, DISC Board Liaison Marjorie O’Sullivan, and Project Manager Phase II Dr. Debra Weiss-Randall.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a:t>
            </a:fld>
            <a:endParaRPr lang="en-US"/>
          </a:p>
        </p:txBody>
      </p:sp>
    </p:spTree>
    <p:extLst>
      <p:ext uri="{BB962C8B-B14F-4D97-AF65-F5344CB8AC3E}">
        <p14:creationId xmlns:p14="http://schemas.microsoft.com/office/powerpoint/2010/main" val="65800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USGCRP. (2016). </a:t>
            </a:r>
            <a:r>
              <a:rPr lang="en-US" i="1" dirty="0"/>
              <a:t>Impacts of Climate Change on Human Health in the United States: A Scientific Assessment.  </a:t>
            </a:r>
            <a:r>
              <a:rPr lang="en-US" dirty="0" err="1"/>
              <a:t>Crimmins</a:t>
            </a:r>
            <a:r>
              <a:rPr lang="en-US" dirty="0"/>
              <a:t>, </a:t>
            </a:r>
            <a:r>
              <a:rPr lang="en-US" dirty="0" err="1"/>
              <a:t>AJ.,et</a:t>
            </a:r>
            <a:r>
              <a:rPr lang="en-US" dirty="0"/>
              <a:t> al., Eds. U.S. Global Change Research Program: Washington, DC.</a:t>
            </a:r>
          </a:p>
          <a:p>
            <a:pPr marL="0" indent="0">
              <a:buNone/>
            </a:pPr>
            <a:endParaRPr lang="en-US" dirty="0">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20</a:t>
            </a:fld>
            <a:endParaRPr lang="en-US"/>
          </a:p>
        </p:txBody>
      </p:sp>
    </p:spTree>
    <p:extLst>
      <p:ext uri="{BB962C8B-B14F-4D97-AF65-F5344CB8AC3E}">
        <p14:creationId xmlns:p14="http://schemas.microsoft.com/office/powerpoint/2010/main" val="1004494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Carter, LM, et al. (2014). Ch. 17: Southeast and the Caribbean.  </a:t>
            </a:r>
            <a:r>
              <a:rPr lang="en-US" sz="900" i="1" kern="1200" dirty="0">
                <a:solidFill>
                  <a:schemeClr val="tx1"/>
                </a:solidFill>
                <a:latin typeface="+mn-lt"/>
                <a:ea typeface="+mn-ea"/>
                <a:cs typeface="+mn-cs"/>
              </a:rPr>
              <a:t>Climate Change Impacts in the United States: The Third National Climate Assessment. </a:t>
            </a:r>
            <a:r>
              <a:rPr lang="en-US" dirty="0" err="1"/>
              <a:t>Melillo</a:t>
            </a:r>
            <a:r>
              <a:rPr lang="en-US" dirty="0"/>
              <a:t>, J.M., Richmond, T., &amp; </a:t>
            </a:r>
            <a:r>
              <a:rPr lang="en-US" dirty="0" err="1"/>
              <a:t>Yohe</a:t>
            </a:r>
            <a:r>
              <a:rPr lang="en-US" dirty="0"/>
              <a:t>, G.W. Eds., U.S. Global Change Research Program: Washington, D.C., 396-417.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21</a:t>
            </a:fld>
            <a:endParaRPr lang="en-US"/>
          </a:p>
        </p:txBody>
      </p:sp>
    </p:spTree>
    <p:extLst>
      <p:ext uri="{BB962C8B-B14F-4D97-AF65-F5344CB8AC3E}">
        <p14:creationId xmlns:p14="http://schemas.microsoft.com/office/powerpoint/2010/main" val="2138633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Environmental Protection Agency. (2016). Air Quality Index: Air Now.  Available at: https://airnow.gov/index.cfm?action=aqibasics.aqi</a:t>
            </a:r>
          </a:p>
        </p:txBody>
      </p:sp>
      <p:sp>
        <p:nvSpPr>
          <p:cNvPr id="4" name="Slide Number Placeholder 3"/>
          <p:cNvSpPr>
            <a:spLocks noGrp="1"/>
          </p:cNvSpPr>
          <p:nvPr>
            <p:ph type="sldNum" sz="quarter" idx="10"/>
          </p:nvPr>
        </p:nvSpPr>
        <p:spPr/>
        <p:txBody>
          <a:bodyPr/>
          <a:lstStyle/>
          <a:p>
            <a:fld id="{D2B50AE7-B5DE-B941-A5C6-A5A50F89B92B}" type="slidenum">
              <a:rPr lang="en-US" smtClean="0"/>
              <a:pPr/>
              <a:t>22</a:t>
            </a:fld>
            <a:endParaRPr lang="en-US"/>
          </a:p>
        </p:txBody>
      </p:sp>
    </p:spTree>
    <p:extLst>
      <p:ext uri="{BB962C8B-B14F-4D97-AF65-F5344CB8AC3E}">
        <p14:creationId xmlns:p14="http://schemas.microsoft.com/office/powerpoint/2010/main" val="1563845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AQI is a useful tool for all</a:t>
            </a:r>
            <a:r>
              <a:rPr lang="en-US" baseline="0" dirty="0"/>
              <a:t> Americans.  It is indispensable for vulnerable populations such as those with asthma and other respiratory diseases, pregnant women, children, older adults, and some communities of color.  It is also an important guide for outdoor workers, who may want to don a mask when the numbers get into the unhealthy range.</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23</a:t>
            </a:fld>
            <a:endParaRPr lang="en-US"/>
          </a:p>
        </p:txBody>
      </p:sp>
    </p:spTree>
    <p:extLst>
      <p:ext uri="{BB962C8B-B14F-4D97-AF65-F5344CB8AC3E}">
        <p14:creationId xmlns:p14="http://schemas.microsoft.com/office/powerpoint/2010/main" val="148852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analysis revealed four key actions that would increase climate resilience in the neighborhoods surveyed.  </a:t>
            </a:r>
          </a:p>
        </p:txBody>
      </p:sp>
      <p:sp>
        <p:nvSpPr>
          <p:cNvPr id="4" name="Slide Number Placeholder 3"/>
          <p:cNvSpPr>
            <a:spLocks noGrp="1"/>
          </p:cNvSpPr>
          <p:nvPr>
            <p:ph type="sldNum" sz="quarter" idx="10"/>
          </p:nvPr>
        </p:nvSpPr>
        <p:spPr/>
        <p:txBody>
          <a:bodyPr/>
          <a:lstStyle/>
          <a:p>
            <a:fld id="{D2B50AE7-B5DE-B941-A5C6-A5A50F89B92B}" type="slidenum">
              <a:rPr lang="en-US" smtClean="0"/>
              <a:pPr/>
              <a:t>24</a:t>
            </a:fld>
            <a:endParaRPr lang="en-US"/>
          </a:p>
        </p:txBody>
      </p:sp>
    </p:spTree>
    <p:extLst>
      <p:ext uri="{BB962C8B-B14F-4D97-AF65-F5344CB8AC3E}">
        <p14:creationId xmlns:p14="http://schemas.microsoft.com/office/powerpoint/2010/main" val="1797893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Rising Together was a pilot study that created an online toolkit</a:t>
            </a:r>
            <a:r>
              <a:rPr lang="en-US" baseline="0" dirty="0"/>
              <a:t> as well as print materials to enable other communities to replicate the work done in Boca Raton.  The aim is to empower vulnerable communities to receive education and help their neighbors to stay safe and healthy as they adapt to sea level rise.  At the culminating public event on September 15, 2016, officials from the Boca Raton city government dialogued with DISC members about their concerns.  Prior to the public event, Marjorie O’Sullivan and Dr. Debra Weiss-Randall presented a summary of findings to Boca Raton Mayor </a:t>
            </a:r>
            <a:r>
              <a:rPr lang="en-US" baseline="0" dirty="0" err="1"/>
              <a:t>Haynie</a:t>
            </a:r>
            <a:r>
              <a:rPr lang="en-US" baseline="0" dirty="0"/>
              <a:t> and the City Council.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25</a:t>
            </a:fld>
            <a:endParaRPr lang="en-US"/>
          </a:p>
        </p:txBody>
      </p:sp>
    </p:spTree>
    <p:extLst>
      <p:ext uri="{BB962C8B-B14F-4D97-AF65-F5344CB8AC3E}">
        <p14:creationId xmlns:p14="http://schemas.microsoft.com/office/powerpoint/2010/main" val="2071336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27</a:t>
            </a:fld>
            <a:endParaRPr lang="en-US"/>
          </a:p>
        </p:txBody>
      </p:sp>
    </p:spTree>
    <p:extLst>
      <p:ext uri="{BB962C8B-B14F-4D97-AF65-F5344CB8AC3E}">
        <p14:creationId xmlns:p14="http://schemas.microsoft.com/office/powerpoint/2010/main" val="12171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outreach</a:t>
            </a:r>
            <a:r>
              <a:rPr lang="en-US" baseline="0" dirty="0"/>
              <a:t> teams received </a:t>
            </a:r>
            <a:r>
              <a:rPr lang="en-US" baseline="0" dirty="0" smtClean="0"/>
              <a:t>a training session on the health effects of climate change from Project Manager Phase I, </a:t>
            </a:r>
            <a:r>
              <a:rPr lang="en-US" baseline="0" dirty="0"/>
              <a:t>Dr. Ana </a:t>
            </a:r>
            <a:r>
              <a:rPr lang="en-US" baseline="0" dirty="0" err="1" smtClean="0"/>
              <a:t>Puszkin-Chevlin</a:t>
            </a:r>
            <a:r>
              <a:rPr lang="en-US" baseline="0" dirty="0" smtClean="0"/>
              <a:t>. They also received training on how to survey their neighbors from Habitat for Humanity Community Organizer Ana </a:t>
            </a:r>
            <a:r>
              <a:rPr lang="en-US" baseline="0" dirty="0" err="1" smtClean="0"/>
              <a:t>Neira</a:t>
            </a:r>
            <a:r>
              <a:rPr lang="en-US" baseline="0" dirty="0" smtClean="0"/>
              <a:t>, and Oral History training from Dr. Sandra Norman, Professor of History at Florida Atlantic University,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3</a:t>
            </a:fld>
            <a:endParaRPr lang="en-US"/>
          </a:p>
        </p:txBody>
      </p:sp>
    </p:spTree>
    <p:extLst>
      <p:ext uri="{BB962C8B-B14F-4D97-AF65-F5344CB8AC3E}">
        <p14:creationId xmlns:p14="http://schemas.microsoft.com/office/powerpoint/2010/main" val="872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Eleven</a:t>
            </a:r>
            <a:r>
              <a:rPr lang="en-US" baseline="0" dirty="0"/>
              <a:t> climate communicators finished the two trainings and were organized into two teams, one headed by </a:t>
            </a:r>
            <a:r>
              <a:rPr lang="en-US" baseline="0" dirty="0" err="1"/>
              <a:t>LeJeune</a:t>
            </a:r>
            <a:r>
              <a:rPr lang="en-US" baseline="0" dirty="0"/>
              <a:t> Goddard &amp; and the other by Marie Hester.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4</a:t>
            </a:fld>
            <a:endParaRPr lang="en-US"/>
          </a:p>
        </p:txBody>
      </p:sp>
    </p:spTree>
    <p:extLst>
      <p:ext uri="{BB962C8B-B14F-4D97-AF65-F5344CB8AC3E}">
        <p14:creationId xmlns:p14="http://schemas.microsoft.com/office/powerpoint/2010/main" val="283150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Educational</a:t>
            </a:r>
            <a:r>
              <a:rPr lang="en-US" baseline="0" dirty="0"/>
              <a:t> materials on sea level rise and the health impacts of climate change were created in English, Spanish, and Creole, to serve the trilingual needs of the community.  </a:t>
            </a:r>
            <a:r>
              <a:rPr lang="en-US" baseline="0" dirty="0" smtClean="0"/>
              <a:t>Three residents volunteered to translate during outreach, so their Spanish-speaking and Creole-speaking neighbors could participate in the survey.</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5</a:t>
            </a:fld>
            <a:endParaRPr lang="en-US"/>
          </a:p>
        </p:txBody>
      </p:sp>
    </p:spTree>
    <p:extLst>
      <p:ext uri="{BB962C8B-B14F-4D97-AF65-F5344CB8AC3E}">
        <p14:creationId xmlns:p14="http://schemas.microsoft.com/office/powerpoint/2010/main" val="173969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Leaders were mature, experienced </a:t>
            </a:r>
            <a:r>
              <a:rPr lang="en-US" baseline="0" dirty="0"/>
              <a:t>DISC members</a:t>
            </a:r>
            <a:r>
              <a:rPr lang="en-US" dirty="0" smtClean="0"/>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6</a:t>
            </a:fld>
            <a:endParaRPr lang="en-US"/>
          </a:p>
        </p:txBody>
      </p:sp>
    </p:spTree>
    <p:extLst>
      <p:ext uri="{BB962C8B-B14F-4D97-AF65-F5344CB8AC3E}">
        <p14:creationId xmlns:p14="http://schemas.microsoft.com/office/powerpoint/2010/main" val="1621981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91 households completed the survey, which asked respondents about their familiarity with sea level</a:t>
            </a:r>
            <a:r>
              <a:rPr lang="en-US" baseline="0" dirty="0"/>
              <a:t> rise and its impact on their community, as well as their top concerns about sea level rise.  Respondents were also asked whether they had experienced mold or water contamination, and whether any member of the household had had asthma.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7</a:t>
            </a:fld>
            <a:endParaRPr lang="en-US"/>
          </a:p>
        </p:txBody>
      </p:sp>
    </p:spTree>
    <p:extLst>
      <p:ext uri="{BB962C8B-B14F-4D97-AF65-F5344CB8AC3E}">
        <p14:creationId xmlns:p14="http://schemas.microsoft.com/office/powerpoint/2010/main" val="399228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map gives the location of households reporting flooding, blocked storm drains, and flooded cars.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8</a:t>
            </a:fld>
            <a:endParaRPr lang="en-US"/>
          </a:p>
        </p:txBody>
      </p:sp>
    </p:spTree>
    <p:extLst>
      <p:ext uri="{BB962C8B-B14F-4D97-AF65-F5344CB8AC3E}">
        <p14:creationId xmlns:p14="http://schemas.microsoft.com/office/powerpoint/2010/main" val="659799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102 Residents were educated about the public health effects of climate change.</a:t>
            </a:r>
            <a:r>
              <a:rPr lang="en-US" baseline="0" dirty="0"/>
              <a:t> Education included: </a:t>
            </a:r>
            <a:r>
              <a:rPr lang="en-US" dirty="0"/>
              <a:t>storm preparedness, mold, water</a:t>
            </a:r>
            <a:r>
              <a:rPr lang="en-US" baseline="0" dirty="0"/>
              <a:t> contamination, vector borne diseases, heat waves and poor air quality, standing water and algae blooms.  Educational materials are available in English, Creole, and Spanish on home page of www.Reacttoolkit.net.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pPr/>
              <a:t>9</a:t>
            </a:fld>
            <a:endParaRPr lang="en-US"/>
          </a:p>
        </p:txBody>
      </p:sp>
    </p:spTree>
    <p:extLst>
      <p:ext uri="{BB962C8B-B14F-4D97-AF65-F5344CB8AC3E}">
        <p14:creationId xmlns:p14="http://schemas.microsoft.com/office/powerpoint/2010/main" val="2596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9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00163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18021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2368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20C6D-7DBF-9A41-8E6B-4DC0702CEAED}" type="datetimeFigureOut">
              <a:rPr lang="en-US" smtClean="0"/>
              <a:pPr/>
              <a:t>10/16/16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13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E20C6D-7DBF-9A41-8E6B-4DC0702CEAED}" type="datetimeFigureOut">
              <a:rPr lang="en-US" smtClean="0"/>
              <a:pPr/>
              <a:t>10/16/16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1141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E20C6D-7DBF-9A41-8E6B-4DC0702CEAED}" type="datetimeFigureOut">
              <a:rPr lang="en-US" smtClean="0"/>
              <a:pPr/>
              <a:t>10/16/16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646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E20C6D-7DBF-9A41-8E6B-4DC0702CEAED}" type="datetimeFigureOut">
              <a:rPr lang="en-US" smtClean="0"/>
              <a:pPr/>
              <a:t>10/16/16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275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E20C6D-7DBF-9A41-8E6B-4DC0702CEAED}" type="datetimeFigureOut">
              <a:rPr lang="en-US" smtClean="0"/>
              <a:pPr/>
              <a:t>10/16/16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113004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5E20C6D-7DBF-9A41-8E6B-4DC0702CEAED}" type="datetimeFigureOut">
              <a:rPr lang="en-US" smtClean="0"/>
              <a:pPr/>
              <a:t>10/16/16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985E39-D036-BC41-A964-386EABBA8AAE}" type="slidenum">
              <a:rPr lang="en-US" smtClean="0"/>
              <a:pPr/>
              <a:t>‹#›</a:t>
            </a:fld>
            <a:endParaRPr lang="en-US"/>
          </a:p>
        </p:txBody>
      </p:sp>
    </p:spTree>
    <p:extLst>
      <p:ext uri="{BB962C8B-B14F-4D97-AF65-F5344CB8AC3E}">
        <p14:creationId xmlns:p14="http://schemas.microsoft.com/office/powerpoint/2010/main" val="295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20C6D-7DBF-9A41-8E6B-4DC0702CEAED}" type="datetimeFigureOut">
              <a:rPr lang="en-US" smtClean="0"/>
              <a:pPr/>
              <a:t>10/16/16</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34985E39-D036-BC41-A964-386EABBA8AAE}" type="slidenum">
              <a:rPr lang="en-US" smtClean="0"/>
              <a:pPr/>
              <a:t>‹#›</a:t>
            </a:fld>
            <a:endParaRPr lang="en-US"/>
          </a:p>
        </p:txBody>
      </p:sp>
    </p:spTree>
    <p:extLst>
      <p:ext uri="{BB962C8B-B14F-4D97-AF65-F5344CB8AC3E}">
        <p14:creationId xmlns:p14="http://schemas.microsoft.com/office/powerpoint/2010/main" val="220144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E20C6D-7DBF-9A41-8E6B-4DC0702CEAED}" type="datetimeFigureOut">
              <a:rPr lang="en-US" smtClean="0"/>
              <a:pPr/>
              <a:t>10/16/16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985E39-D036-BC41-A964-386EABBA8AAE}"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960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airnow.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oridacharts.com/charts/Brfss/DataViewer.aspx?bid=011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5" Type="http://schemas.openxmlformats.org/officeDocument/2006/relationships/image" Target="../media/image8.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 y="647751"/>
            <a:ext cx="3591878" cy="22266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775" y="861935"/>
            <a:ext cx="2838450" cy="4024858"/>
          </a:xfrm>
          <a:prstGeom prst="rect">
            <a:avLst/>
          </a:prstGeom>
        </p:spPr>
      </p:pic>
      <p:sp>
        <p:nvSpPr>
          <p:cNvPr id="5" name="TextBox 4"/>
          <p:cNvSpPr txBox="1"/>
          <p:nvPr/>
        </p:nvSpPr>
        <p:spPr>
          <a:xfrm>
            <a:off x="8638316" y="5138596"/>
            <a:ext cx="2938072" cy="369332"/>
          </a:xfrm>
          <a:prstGeom prst="rect">
            <a:avLst/>
          </a:prstGeom>
          <a:noFill/>
        </p:spPr>
        <p:txBody>
          <a:bodyPr wrap="square" rtlCol="0">
            <a:spAutoFit/>
          </a:bodyPr>
          <a:lstStyle/>
          <a:p>
            <a:r>
              <a:rPr lang="en-US" dirty="0"/>
              <a:t>EPA Grant #EQ-00D35415-0</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01" y="3372213"/>
            <a:ext cx="2474002" cy="2720331"/>
          </a:xfrm>
          <a:prstGeom prst="rect">
            <a:avLst/>
          </a:prstGeom>
        </p:spPr>
      </p:pic>
      <p:sp>
        <p:nvSpPr>
          <p:cNvPr id="7" name="TextBox 6"/>
          <p:cNvSpPr txBox="1"/>
          <p:nvPr/>
        </p:nvSpPr>
        <p:spPr>
          <a:xfrm>
            <a:off x="3172461" y="6488668"/>
            <a:ext cx="6647400" cy="369332"/>
          </a:xfrm>
          <a:prstGeom prst="rect">
            <a:avLst/>
          </a:prstGeom>
          <a:noFill/>
        </p:spPr>
        <p:txBody>
          <a:bodyPr wrap="square" rtlCol="0">
            <a:spAutoFit/>
          </a:bodyPr>
          <a:lstStyle/>
          <a:p>
            <a:r>
              <a:rPr lang="en-US" dirty="0">
                <a:solidFill>
                  <a:schemeClr val="bg1"/>
                </a:solidFill>
              </a:rPr>
              <a:t>  </a:t>
            </a:r>
            <a:r>
              <a:rPr lang="en-US" dirty="0" err="1" smtClean="0">
                <a:solidFill>
                  <a:schemeClr val="bg1"/>
                </a:solidFill>
              </a:rPr>
              <a:t>Powerpoint</a:t>
            </a:r>
            <a:r>
              <a:rPr lang="en-US" dirty="0" smtClean="0">
                <a:solidFill>
                  <a:schemeClr val="bg1"/>
                </a:solidFill>
              </a:rPr>
              <a:t> </a:t>
            </a:r>
            <a:r>
              <a:rPr lang="en-US" dirty="0">
                <a:solidFill>
                  <a:schemeClr val="bg1"/>
                </a:solidFill>
              </a:rPr>
              <a:t>by </a:t>
            </a:r>
            <a:r>
              <a:rPr lang="en-US" dirty="0" err="1" smtClean="0">
                <a:solidFill>
                  <a:schemeClr val="bg1"/>
                </a:solidFill>
              </a:rPr>
              <a:t>JaniceT</a:t>
            </a:r>
            <a:r>
              <a:rPr lang="en-US" dirty="0" smtClean="0">
                <a:solidFill>
                  <a:schemeClr val="bg1"/>
                </a:solidFill>
              </a:rPr>
              <a:t>. </a:t>
            </a:r>
            <a:r>
              <a:rPr lang="en-US" dirty="0" err="1" smtClean="0">
                <a:solidFill>
                  <a:schemeClr val="bg1"/>
                </a:solidFill>
              </a:rPr>
              <a:t>Booher</a:t>
            </a:r>
            <a:r>
              <a:rPr lang="en-US" dirty="0" smtClean="0">
                <a:solidFill>
                  <a:schemeClr val="bg1"/>
                </a:solidFill>
              </a:rPr>
              <a:t>, MS  </a:t>
            </a:r>
            <a:r>
              <a:rPr lang="en-US" dirty="0">
                <a:solidFill>
                  <a:schemeClr val="bg1"/>
                </a:solidFill>
              </a:rPr>
              <a:t>&amp; Dr. Debra Weiss-Randall </a:t>
            </a:r>
          </a:p>
        </p:txBody>
      </p:sp>
    </p:spTree>
    <p:extLst>
      <p:ext uri="{BB962C8B-B14F-4D97-AF65-F5344CB8AC3E}">
        <p14:creationId xmlns:p14="http://schemas.microsoft.com/office/powerpoint/2010/main" val="66261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solidFill>
                  <a:srgbClr val="FF0000"/>
                </a:solidFill>
                <a:latin typeface="+mn-lt"/>
              </a:rPr>
              <a:t>Three</a:t>
            </a:r>
            <a:r>
              <a:rPr lang="en-US" sz="4400" dirty="0">
                <a:latin typeface="+mn-lt"/>
              </a:rPr>
              <a:t> Outreach Languages </a:t>
            </a:r>
          </a:p>
        </p:txBody>
      </p:sp>
      <p:graphicFrame>
        <p:nvGraphicFramePr>
          <p:cNvPr id="4" name="Content Placeholder 3"/>
          <p:cNvGraphicFramePr>
            <a:graphicFrameLocks noGrp="1"/>
          </p:cNvGraphicFramePr>
          <p:nvPr>
            <p:ph idx="1"/>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946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311" b="86661"/>
          <a:stretch/>
        </p:blipFill>
        <p:spPr>
          <a:xfrm>
            <a:off x="548392" y="4088407"/>
            <a:ext cx="10134845" cy="187434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717" b="86708"/>
          <a:stretch/>
        </p:blipFill>
        <p:spPr>
          <a:xfrm>
            <a:off x="530942" y="88047"/>
            <a:ext cx="10152295" cy="1858297"/>
          </a:xfrm>
          <a:prstGeom prst="rect">
            <a:avLst/>
          </a:prstGeom>
        </p:spPr>
      </p:pic>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r="1751" b="86710"/>
          <a:stretch/>
        </p:blipFill>
        <p:spPr>
          <a:xfrm>
            <a:off x="530942" y="1946344"/>
            <a:ext cx="10618511" cy="1858740"/>
          </a:xfrm>
          <a:prstGeom prst="rect">
            <a:avLst/>
          </a:prstGeom>
        </p:spPr>
      </p:pic>
    </p:spTree>
    <p:extLst>
      <p:ext uri="{BB962C8B-B14F-4D97-AF65-F5344CB8AC3E}">
        <p14:creationId xmlns:p14="http://schemas.microsoft.com/office/powerpoint/2010/main" val="53980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202" y="286603"/>
            <a:ext cx="9035478" cy="1450757"/>
          </a:xfrm>
        </p:spPr>
        <p:txBody>
          <a:bodyPr>
            <a:normAutofit/>
          </a:bodyPr>
          <a:lstStyle/>
          <a:p>
            <a:r>
              <a:rPr lang="en-US" sz="4400" dirty="0">
                <a:solidFill>
                  <a:srgbClr val="FF0000"/>
                </a:solidFill>
                <a:latin typeface="+mn-lt"/>
              </a:rPr>
              <a:t>82 </a:t>
            </a:r>
            <a:r>
              <a:rPr lang="en-US" sz="4400" dirty="0">
                <a:latin typeface="+mn-lt"/>
              </a:rPr>
              <a:t>People Signed up for Code Red</a:t>
            </a:r>
            <a:endParaRPr lang="en-US" sz="4400" dirty="0">
              <a:solidFill>
                <a:srgbClr val="FF0000"/>
              </a:solidFill>
              <a:latin typeface="+mn-lt"/>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702" y="2398427"/>
            <a:ext cx="8958441" cy="3072982"/>
          </a:xfrm>
        </p:spPr>
      </p:pic>
      <p:sp>
        <p:nvSpPr>
          <p:cNvPr id="3" name="TextBox 2"/>
          <p:cNvSpPr txBox="1"/>
          <p:nvPr/>
        </p:nvSpPr>
        <p:spPr>
          <a:xfrm>
            <a:off x="35169" y="6339253"/>
            <a:ext cx="12247685" cy="584775"/>
          </a:xfrm>
          <a:prstGeom prst="rect">
            <a:avLst/>
          </a:prstGeom>
          <a:noFill/>
        </p:spPr>
        <p:txBody>
          <a:bodyPr wrap="square" rtlCol="0">
            <a:spAutoFit/>
          </a:bodyPr>
          <a:lstStyle/>
          <a:p>
            <a:r>
              <a:rPr lang="en-US" sz="1600" dirty="0">
                <a:solidFill>
                  <a:schemeClr val="bg1"/>
                </a:solidFill>
              </a:rPr>
              <a:t>Source: Code Red.  Community Notification Enrollment.  City of Boca Raton. Available at: https://public.coderedweb.com/cne/en-US/8F5346C20DBB</a:t>
            </a:r>
          </a:p>
        </p:txBody>
      </p:sp>
    </p:spTree>
    <p:extLst>
      <p:ext uri="{BB962C8B-B14F-4D97-AF65-F5344CB8AC3E}">
        <p14:creationId xmlns:p14="http://schemas.microsoft.com/office/powerpoint/2010/main" val="190715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20650"/>
          </a:xfrm>
        </p:spPr>
        <p:txBody>
          <a:bodyPr>
            <a:normAutofit/>
          </a:bodyPr>
          <a:lstStyle/>
          <a:p>
            <a:pPr algn="ctr"/>
            <a:r>
              <a:rPr lang="en-US" sz="4400" dirty="0">
                <a:solidFill>
                  <a:srgbClr val="FF0000"/>
                </a:solidFill>
                <a:latin typeface="+mn-lt"/>
              </a:rPr>
              <a:t>Twelve </a:t>
            </a:r>
            <a:r>
              <a:rPr lang="en-US" sz="4400" dirty="0">
                <a:solidFill>
                  <a:schemeClr val="tx1"/>
                </a:solidFill>
                <a:latin typeface="+mn-lt"/>
              </a:rPr>
              <a:t>Oral Histories</a:t>
            </a:r>
            <a:r>
              <a:rPr lang="en-US" sz="4400" dirty="0">
                <a:solidFill>
                  <a:srgbClr val="FF0000"/>
                </a:solidFill>
                <a:latin typeface="+mn-lt"/>
              </a:rPr>
              <a:t>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1671" t="-2016"/>
          <a:stretch/>
        </p:blipFill>
        <p:spPr>
          <a:xfrm rot="751141">
            <a:off x="6743135" y="1884024"/>
            <a:ext cx="2581928" cy="2458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6834" t="8844"/>
          <a:stretch/>
        </p:blipFill>
        <p:spPr>
          <a:xfrm rot="21320295">
            <a:off x="3798649" y="3557014"/>
            <a:ext cx="3196946" cy="2324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29858" t="-1791" r="-1580" b="-1943"/>
          <a:stretch/>
        </p:blipFill>
        <p:spPr>
          <a:xfrm rot="21108956">
            <a:off x="607444" y="1746387"/>
            <a:ext cx="3200814" cy="2733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38139" b="7436"/>
          <a:stretch/>
        </p:blipFill>
        <p:spPr>
          <a:xfrm rot="380876">
            <a:off x="8766858" y="3576440"/>
            <a:ext cx="2770873" cy="2506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5111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dirty="0">
                <a:latin typeface="+mn-lt"/>
              </a:rPr>
              <a:t>What We </a:t>
            </a:r>
            <a:r>
              <a:rPr lang="en-US" dirty="0">
                <a:solidFill>
                  <a:srgbClr val="FF0000"/>
                </a:solidFill>
                <a:latin typeface="+mn-lt"/>
              </a:rPr>
              <a:t>Learned</a:t>
            </a:r>
          </a:p>
        </p:txBody>
      </p:sp>
      <p:sp>
        <p:nvSpPr>
          <p:cNvPr id="3" name="Content Placeholder 2"/>
          <p:cNvSpPr>
            <a:spLocks noGrp="1"/>
          </p:cNvSpPr>
          <p:nvPr>
            <p:ph idx="1"/>
          </p:nvPr>
        </p:nvSpPr>
        <p:spPr>
          <a:xfrm>
            <a:off x="1838848" y="1966314"/>
            <a:ext cx="9316832" cy="4023360"/>
          </a:xfrm>
        </p:spPr>
        <p:txBody>
          <a:bodyPr>
            <a:normAutofit/>
          </a:bodyPr>
          <a:lstStyle/>
          <a:p>
            <a:pPr marL="0" indent="0">
              <a:buNone/>
            </a:pPr>
            <a:r>
              <a:rPr lang="en-US" sz="3200" dirty="0"/>
              <a:t>Familiarity with Sea Level Rise</a:t>
            </a:r>
          </a:p>
          <a:p>
            <a:pPr marL="0" indent="0">
              <a:buNone/>
            </a:pPr>
            <a:r>
              <a:rPr lang="en-US" sz="3200" dirty="0"/>
              <a:t>Perceptions of Sea Level Rise Risk</a:t>
            </a:r>
          </a:p>
          <a:p>
            <a:pPr marL="0" indent="0">
              <a:buNone/>
            </a:pPr>
            <a:r>
              <a:rPr lang="en-US" sz="3200" dirty="0"/>
              <a:t>Primary Concerns about Sea Level Rise</a:t>
            </a:r>
          </a:p>
          <a:p>
            <a:pPr marL="0" indent="0">
              <a:buNone/>
            </a:pPr>
            <a:r>
              <a:rPr lang="en-US" sz="3200" dirty="0">
                <a:solidFill>
                  <a:schemeClr val="tx1"/>
                </a:solidFill>
              </a:rPr>
              <a:t>Percentages of Households that Have Experienced Mold, Asthma and Water Contamination</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96197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174172" y="5853053"/>
            <a:ext cx="12017828" cy="364867"/>
          </a:xfrm>
        </p:spPr>
        <p:txBody>
          <a:bodyPr>
            <a:noAutofit/>
          </a:bodyPr>
          <a:lstStyle/>
          <a:p>
            <a:pPr>
              <a:lnSpc>
                <a:spcPct val="100000"/>
              </a:lnSpc>
            </a:pPr>
            <a:r>
              <a:rPr lang="en-US" dirty="0">
                <a:solidFill>
                  <a:srgbClr val="0070C0"/>
                </a:solidFill>
                <a:latin typeface="+mn-lt"/>
              </a:rPr>
              <a:t> </a:t>
            </a:r>
            <a:r>
              <a:rPr lang="en-US" b="1" dirty="0">
                <a:solidFill>
                  <a:srgbClr val="0070C0"/>
                </a:solidFill>
                <a:latin typeface="+mn-lt"/>
                <a:cs typeface="Times New Roman" panose="02020603050405020304" pitchFamily="18" charset="0"/>
              </a:rPr>
              <a:t>Red-Not at all familiar     Yellow-Somewhat familiar      Green-Very familiar     White-Extremely Familiar</a:t>
            </a:r>
          </a:p>
          <a:p>
            <a:pPr marL="0" indent="0">
              <a:lnSpc>
                <a:spcPct val="100000"/>
              </a:lnSpc>
              <a:buNone/>
            </a:pPr>
            <a:endParaRPr lang="en-US" dirty="0">
              <a:latin typeface="+mn-lt"/>
            </a:endParaRPr>
          </a:p>
        </p:txBody>
      </p:sp>
      <p:graphicFrame>
        <p:nvGraphicFramePr>
          <p:cNvPr id="4" name="Chart 3"/>
          <p:cNvGraphicFramePr/>
          <p:nvPr>
            <p:extLst/>
          </p:nvPr>
        </p:nvGraphicFramePr>
        <p:xfrm>
          <a:off x="0" y="60385"/>
          <a:ext cx="12192000" cy="5709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349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055077" y="211015"/>
          <a:ext cx="10189028" cy="56974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658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661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rPr>
              <a:t>Asthma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2286000" y="1959429"/>
            <a:ext cx="8066314" cy="3331029"/>
          </a:xfrm>
        </p:spPr>
        <p:txBody>
          <a:bodyPr>
            <a:normAutofit/>
          </a:bodyPr>
          <a:lstStyle/>
          <a:p>
            <a:r>
              <a:rPr lang="en-US" sz="3600" dirty="0"/>
              <a:t>Climate change poses a health threat to those with asthma by increasing air pollution and airborne allergens.</a:t>
            </a:r>
          </a:p>
          <a:p>
            <a:r>
              <a:rPr lang="en-US" sz="2800" dirty="0"/>
              <a:t>           </a:t>
            </a:r>
          </a:p>
        </p:txBody>
      </p:sp>
    </p:spTree>
    <p:extLst>
      <p:ext uri="{BB962C8B-B14F-4D97-AF65-F5344CB8AC3E}">
        <p14:creationId xmlns:p14="http://schemas.microsoft.com/office/powerpoint/2010/main" val="144109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rPr>
              <a:t>Mold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1959429" y="1845734"/>
            <a:ext cx="8229600" cy="4453466"/>
          </a:xfrm>
        </p:spPr>
        <p:txBody>
          <a:bodyPr>
            <a:normAutofit lnSpcReduction="10000"/>
          </a:bodyPr>
          <a:lstStyle/>
          <a:p>
            <a:pPr>
              <a:buFont typeface="Wingdings" charset="2"/>
              <a:buChar char="Ø"/>
            </a:pPr>
            <a:r>
              <a:rPr lang="en-US" sz="3000" dirty="0"/>
              <a:t>Climate change increases the frequency and severity of flooding, resulting in dampness in and around the home.</a:t>
            </a:r>
          </a:p>
          <a:p>
            <a:pPr>
              <a:buFont typeface="Wingdings" charset="2"/>
              <a:buChar char="Ø"/>
            </a:pPr>
            <a:r>
              <a:rPr lang="en-US" sz="3000" dirty="0"/>
              <a:t>Dampness may lead to mold, which is an allergen that worsens asthma and allergy symptoms.  </a:t>
            </a:r>
          </a:p>
          <a:p>
            <a:pPr>
              <a:buFont typeface="Wingdings" charset="2"/>
              <a:buChar char="Ø"/>
            </a:pPr>
            <a:r>
              <a:rPr lang="en-US" sz="3000" dirty="0"/>
              <a:t>It is important to keep homes dry to prevent the growth of mold.  </a:t>
            </a:r>
          </a:p>
          <a:p>
            <a:pPr>
              <a:buFont typeface="Wingdings" charset="2"/>
              <a:buChar char="Ø"/>
            </a:pPr>
            <a:r>
              <a:rPr lang="en-US" sz="2800" dirty="0"/>
              <a:t>For more advice about how to deal with mold, visit website: https://www.epa.gov/mold/ten-things-you-should-know-about-mold           </a:t>
            </a:r>
          </a:p>
        </p:txBody>
      </p:sp>
    </p:spTree>
    <p:extLst>
      <p:ext uri="{BB962C8B-B14F-4D97-AF65-F5344CB8AC3E}">
        <p14:creationId xmlns:p14="http://schemas.microsoft.com/office/powerpoint/2010/main" val="31860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a:t>
            </a:r>
            <a:br>
              <a:rPr lang="en-US" dirty="0"/>
            </a:br>
            <a:r>
              <a:rPr lang="en-US" dirty="0"/>
              <a:t>Climate </a:t>
            </a:r>
            <a:br>
              <a:rPr lang="en-US" dirty="0"/>
            </a:br>
            <a:r>
              <a:rPr lang="en-US" dirty="0"/>
              <a:t>Resilience</a:t>
            </a:r>
          </a:p>
        </p:txBody>
      </p:sp>
      <p:sp>
        <p:nvSpPr>
          <p:cNvPr id="3" name="Subtitle 2"/>
          <p:cNvSpPr>
            <a:spLocks noGrp="1"/>
          </p:cNvSpPr>
          <p:nvPr>
            <p:ph type="subTitle" idx="1"/>
          </p:nvPr>
        </p:nvSpPr>
        <p:spPr/>
        <p:txBody>
          <a:bodyPr>
            <a:normAutofit/>
          </a:bodyPr>
          <a:lstStyle/>
          <a:p>
            <a:r>
              <a:rPr lang="en-US" sz="4000" dirty="0"/>
              <a:t>By the Numbers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788" y="139195"/>
            <a:ext cx="5675865" cy="4085964"/>
          </a:xfrm>
          <a:prstGeom prst="rect">
            <a:avLst/>
          </a:prstGeom>
        </p:spPr>
      </p:pic>
    </p:spTree>
    <p:extLst>
      <p:ext uri="{BB962C8B-B14F-4D97-AF65-F5344CB8AC3E}">
        <p14:creationId xmlns:p14="http://schemas.microsoft.com/office/powerpoint/2010/main" val="95813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b="1" dirty="0">
                <a:solidFill>
                  <a:srgbClr val="FF0000"/>
                </a:solidFill>
              </a:rPr>
              <a:t>Airborne Allergens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1959429" y="1845734"/>
            <a:ext cx="8229600" cy="4023360"/>
          </a:xfrm>
        </p:spPr>
        <p:txBody>
          <a:bodyPr>
            <a:normAutofit/>
          </a:bodyPr>
          <a:lstStyle/>
          <a:p>
            <a:pPr>
              <a:buFont typeface="Wingdings" charset="2"/>
              <a:buChar char="Ø"/>
            </a:pPr>
            <a:r>
              <a:rPr lang="en-US" sz="3600" dirty="0"/>
              <a:t>Climate change increases the concentration of airborne allergens, as rising temperatures increase pollen levels. </a:t>
            </a:r>
          </a:p>
          <a:p>
            <a:pPr>
              <a:buFont typeface="Wingdings" charset="2"/>
              <a:buChar char="Ø"/>
            </a:pPr>
            <a:r>
              <a:rPr lang="en-US" sz="3600" dirty="0"/>
              <a:t>Flowering starts earlier, resulting in a longer ragweed pollen season, and more time for exposure to airborne allergens.</a:t>
            </a:r>
          </a:p>
          <a:p>
            <a:r>
              <a:rPr lang="en-US" sz="3600" dirty="0"/>
              <a:t>           </a:t>
            </a:r>
          </a:p>
        </p:txBody>
      </p:sp>
    </p:spTree>
    <p:extLst>
      <p:ext uri="{BB962C8B-B14F-4D97-AF65-F5344CB8AC3E}">
        <p14:creationId xmlns:p14="http://schemas.microsoft.com/office/powerpoint/2010/main" val="1729980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rPr>
              <a:t>Air Pollution </a:t>
            </a:r>
            <a:r>
              <a:rPr lang="en-US" b="1" dirty="0">
                <a:solidFill>
                  <a:schemeClr val="tx1"/>
                </a:solidFill>
              </a:rPr>
              <a:t>and Climate Change</a:t>
            </a:r>
            <a:endParaRPr lang="en-US" b="1" dirty="0"/>
          </a:p>
        </p:txBody>
      </p:sp>
      <p:sp>
        <p:nvSpPr>
          <p:cNvPr id="3" name="Content Placeholder 2"/>
          <p:cNvSpPr>
            <a:spLocks noGrp="1"/>
          </p:cNvSpPr>
          <p:nvPr>
            <p:ph idx="1"/>
          </p:nvPr>
        </p:nvSpPr>
        <p:spPr>
          <a:xfrm>
            <a:off x="1627834" y="1845734"/>
            <a:ext cx="8829486" cy="4023360"/>
          </a:xfrm>
        </p:spPr>
        <p:txBody>
          <a:bodyPr>
            <a:normAutofit/>
          </a:bodyPr>
          <a:lstStyle/>
          <a:p>
            <a:pPr>
              <a:buFont typeface="Wingdings" charset="2"/>
              <a:buChar char="Ø"/>
            </a:pPr>
            <a:r>
              <a:rPr lang="en-US" sz="2800" dirty="0" smtClean="0"/>
              <a:t>Rising </a:t>
            </a:r>
            <a:r>
              <a:rPr lang="en-US" sz="2800" dirty="0"/>
              <a:t>temperatures increase the concentration of ground-level ozone, which pollutes the air.  </a:t>
            </a:r>
          </a:p>
          <a:p>
            <a:pPr>
              <a:buFont typeface="Wingdings" charset="2"/>
              <a:buChar char="Ø"/>
            </a:pPr>
            <a:r>
              <a:rPr lang="en-US" sz="2800" dirty="0" smtClean="0"/>
              <a:t>When </a:t>
            </a:r>
            <a:r>
              <a:rPr lang="en-US" sz="2800" dirty="0"/>
              <a:t>ozone remains in the upper atmosphere, it shields us from ultraviolet radiation. </a:t>
            </a:r>
          </a:p>
          <a:p>
            <a:pPr>
              <a:buFont typeface="Wingdings" charset="2"/>
              <a:buChar char="Ø"/>
            </a:pPr>
            <a:r>
              <a:rPr lang="en-US" sz="2800" dirty="0" smtClean="0"/>
              <a:t>However</a:t>
            </a:r>
            <a:r>
              <a:rPr lang="en-US" sz="2800" dirty="0"/>
              <a:t>, at ground level, ozone creates smog, which can cause breathing problems by damaging lung tissue, reducing lung function, and inflaming airways.</a:t>
            </a:r>
          </a:p>
          <a:p>
            <a:pPr marL="0" indent="0">
              <a:buNone/>
            </a:pPr>
            <a:endParaRPr lang="en-US" sz="2800" dirty="0"/>
          </a:p>
        </p:txBody>
      </p:sp>
    </p:spTree>
    <p:extLst>
      <p:ext uri="{BB962C8B-B14F-4D97-AF65-F5344CB8AC3E}">
        <p14:creationId xmlns:p14="http://schemas.microsoft.com/office/powerpoint/2010/main" val="2141861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9538063" cy="1450757"/>
          </a:xfrm>
        </p:spPr>
        <p:txBody>
          <a:bodyPr>
            <a:noAutofit/>
          </a:bodyPr>
          <a:lstStyle/>
          <a:p>
            <a:pPr algn="ctr"/>
            <a:r>
              <a:rPr lang="en-US" b="1" dirty="0">
                <a:solidFill>
                  <a:srgbClr val="FF0000"/>
                </a:solidFill>
              </a:rPr>
              <a:t>Air Quality Index (AQI) </a:t>
            </a:r>
            <a:br>
              <a:rPr lang="en-US" b="1" dirty="0">
                <a:solidFill>
                  <a:srgbClr val="FF0000"/>
                </a:solidFill>
              </a:rPr>
            </a:br>
            <a:r>
              <a:rPr lang="en-US" b="1" dirty="0">
                <a:solidFill>
                  <a:schemeClr val="tx1"/>
                </a:solidFill>
              </a:rPr>
              <a:t>and Climate Change</a:t>
            </a:r>
            <a:endParaRPr lang="en-US" b="1" dirty="0"/>
          </a:p>
        </p:txBody>
      </p:sp>
      <p:sp>
        <p:nvSpPr>
          <p:cNvPr id="3" name="Content Placeholder 2"/>
          <p:cNvSpPr>
            <a:spLocks noGrp="1"/>
          </p:cNvSpPr>
          <p:nvPr>
            <p:ph idx="1"/>
          </p:nvPr>
        </p:nvSpPr>
        <p:spPr>
          <a:xfrm>
            <a:off x="1627834" y="1845734"/>
            <a:ext cx="8829486" cy="4023360"/>
          </a:xfrm>
        </p:spPr>
        <p:txBody>
          <a:bodyPr>
            <a:normAutofit/>
          </a:bodyPr>
          <a:lstStyle/>
          <a:p>
            <a:pPr>
              <a:buFont typeface="Wingdings" charset="2"/>
              <a:buChar char="Ø"/>
            </a:pPr>
            <a:r>
              <a:rPr lang="en-US" sz="2800" dirty="0"/>
              <a:t>The U.S. Environmental Protection Agency’s (EPA) Air Quality Index (AQI) measures the level of air pollution.  </a:t>
            </a:r>
          </a:p>
          <a:p>
            <a:pPr>
              <a:buFont typeface="Wingdings" charset="2"/>
              <a:buChar char="Ø"/>
            </a:pPr>
            <a:r>
              <a:rPr lang="en-US" sz="2800" dirty="0"/>
              <a:t>The AQI lets you know when the air quality may be hazardous to your health.  </a:t>
            </a:r>
          </a:p>
          <a:p>
            <a:pPr>
              <a:buFont typeface="Wingdings" charset="2"/>
              <a:buChar char="Ø"/>
            </a:pPr>
            <a:r>
              <a:rPr lang="en-US" sz="2800" dirty="0"/>
              <a:t>When the AQI is in the unhealthy range, you should stay indoors in air-conditioning as much as possible; when you go outside, avoid exertion and heavily trafficked roadways and consider wearing a mask. Check local AQI daily at </a:t>
            </a:r>
            <a:r>
              <a:rPr lang="en-US" sz="2800" u="sng" dirty="0">
                <a:hlinkClick r:id="rId3"/>
              </a:rPr>
              <a:t>https://www.airnow.gov/</a:t>
            </a:r>
            <a:r>
              <a:rPr lang="en-US" sz="2800" u="sng" dirty="0"/>
              <a:t> </a:t>
            </a:r>
            <a:r>
              <a:rPr lang="en-US" sz="2800" dirty="0"/>
              <a:t>or Google Air Now AQI.</a:t>
            </a:r>
          </a:p>
        </p:txBody>
      </p:sp>
    </p:spTree>
    <p:extLst>
      <p:ext uri="{BB962C8B-B14F-4D97-AF65-F5344CB8AC3E}">
        <p14:creationId xmlns:p14="http://schemas.microsoft.com/office/powerpoint/2010/main" val="1750585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94816" y="261257"/>
          <a:ext cx="9908613" cy="5685256"/>
        </p:xfrm>
        <a:graphic>
          <a:graphicData uri="http://schemas.openxmlformats.org/drawingml/2006/table">
            <a:tbl>
              <a:tblPr firstRow="1" firstCol="1" bandRow="1">
                <a:tableStyleId>{5C22544A-7EE6-4342-B048-85BDC9FD1C3A}</a:tableStyleId>
              </a:tblPr>
              <a:tblGrid>
                <a:gridCol w="1478046">
                  <a:extLst>
                    <a:ext uri="{9D8B030D-6E8A-4147-A177-3AD203B41FA5}">
                      <a16:colId xmlns:a16="http://schemas.microsoft.com/office/drawing/2014/main" xmlns="" val="20000"/>
                    </a:ext>
                  </a:extLst>
                </a:gridCol>
                <a:gridCol w="1818751">
                  <a:extLst>
                    <a:ext uri="{9D8B030D-6E8A-4147-A177-3AD203B41FA5}">
                      <a16:colId xmlns:a16="http://schemas.microsoft.com/office/drawing/2014/main" xmlns="" val="20001"/>
                    </a:ext>
                  </a:extLst>
                </a:gridCol>
                <a:gridCol w="6611816">
                  <a:extLst>
                    <a:ext uri="{9D8B030D-6E8A-4147-A177-3AD203B41FA5}">
                      <a16:colId xmlns:a16="http://schemas.microsoft.com/office/drawing/2014/main" xmlns="" val="20002"/>
                    </a:ext>
                  </a:extLst>
                </a:gridCol>
              </a:tblGrid>
              <a:tr h="673240">
                <a:tc>
                  <a:txBody>
                    <a:bodyPr/>
                    <a:lstStyle/>
                    <a:p>
                      <a:pPr marL="0" marR="0" algn="ctr">
                        <a:lnSpc>
                          <a:spcPct val="107000"/>
                        </a:lnSpc>
                        <a:spcBef>
                          <a:spcPts val="0"/>
                        </a:spcBef>
                        <a:spcAft>
                          <a:spcPts val="800"/>
                        </a:spcAft>
                      </a:pPr>
                      <a:r>
                        <a:rPr lang="en-US" sz="1800" b="1" dirty="0">
                          <a:solidFill>
                            <a:schemeClr val="tx1"/>
                          </a:solidFill>
                          <a:effectLst/>
                        </a:rPr>
                        <a:t>AQI Values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c>
                  <a:txBody>
                    <a:bodyPr/>
                    <a:lstStyle/>
                    <a:p>
                      <a:pPr marL="0" marR="0" algn="ctr">
                        <a:lnSpc>
                          <a:spcPct val="107000"/>
                        </a:lnSpc>
                        <a:spcBef>
                          <a:spcPts val="0"/>
                        </a:spcBef>
                        <a:spcAft>
                          <a:spcPts val="800"/>
                        </a:spcAft>
                      </a:pPr>
                      <a:r>
                        <a:rPr lang="en-US" sz="1800" b="1" dirty="0">
                          <a:solidFill>
                            <a:schemeClr val="tx1"/>
                          </a:solidFill>
                          <a:effectLst/>
                        </a:rPr>
                        <a:t>Health Status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c>
                  <a:txBody>
                    <a:bodyPr/>
                    <a:lstStyle/>
                    <a:p>
                      <a:pPr marL="0" marR="0" algn="ctr">
                        <a:lnSpc>
                          <a:spcPct val="107000"/>
                        </a:lnSpc>
                        <a:spcBef>
                          <a:spcPts val="0"/>
                        </a:spcBef>
                        <a:spcAft>
                          <a:spcPts val="800"/>
                        </a:spcAft>
                      </a:pPr>
                      <a:r>
                        <a:rPr lang="en-US" sz="1800" b="1" dirty="0">
                          <a:solidFill>
                            <a:schemeClr val="tx1"/>
                          </a:solidFill>
                          <a:effectLst/>
                        </a:rPr>
                        <a:t>Colors and Meaning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extLst>
                  <a:ext uri="{0D108BD9-81ED-4DB2-BD59-A6C34878D82A}">
                    <a16:rowId xmlns:a16="http://schemas.microsoft.com/office/drawing/2014/main" xmlns="" val="10000"/>
                  </a:ext>
                </a:extLst>
              </a:tr>
              <a:tr h="462224">
                <a:tc>
                  <a:txBody>
                    <a:bodyPr/>
                    <a:lstStyle/>
                    <a:p>
                      <a:pPr marL="0" marR="0" algn="ctr">
                        <a:lnSpc>
                          <a:spcPct val="107000"/>
                        </a:lnSpc>
                        <a:spcBef>
                          <a:spcPts val="0"/>
                        </a:spcBef>
                        <a:spcAft>
                          <a:spcPts val="800"/>
                        </a:spcAft>
                      </a:pPr>
                      <a:r>
                        <a:rPr lang="en-US" sz="1800" b="1" dirty="0">
                          <a:solidFill>
                            <a:schemeClr val="tx1"/>
                          </a:solidFill>
                          <a:effectLst/>
                        </a:rPr>
                        <a:t>0 to 50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c>
                  <a:txBody>
                    <a:bodyPr/>
                    <a:lstStyle/>
                    <a:p>
                      <a:pPr marL="0" marR="0" algn="ctr">
                        <a:lnSpc>
                          <a:spcPct val="107000"/>
                        </a:lnSpc>
                        <a:spcBef>
                          <a:spcPts val="0"/>
                        </a:spcBef>
                        <a:spcAft>
                          <a:spcPts val="800"/>
                        </a:spcAft>
                      </a:pPr>
                      <a:r>
                        <a:rPr lang="en-US" sz="1800" b="1" dirty="0">
                          <a:solidFill>
                            <a:schemeClr val="tx1"/>
                          </a:solidFill>
                          <a:effectLst/>
                        </a:rPr>
                        <a:t>Good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c>
                  <a:txBody>
                    <a:bodyPr/>
                    <a:lstStyle/>
                    <a:p>
                      <a:pPr marL="0" marR="0">
                        <a:lnSpc>
                          <a:spcPct val="107000"/>
                        </a:lnSpc>
                        <a:spcBef>
                          <a:spcPts val="0"/>
                        </a:spcBef>
                        <a:spcAft>
                          <a:spcPts val="800"/>
                        </a:spcAft>
                      </a:pPr>
                      <a:r>
                        <a:rPr lang="en-US" sz="1800" dirty="0">
                          <a:effectLst/>
                        </a:rPr>
                        <a:t>Green: Satisfactory air quality; air pollution poses little or no risk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extLst>
                  <a:ext uri="{0D108BD9-81ED-4DB2-BD59-A6C34878D82A}">
                    <a16:rowId xmlns:a16="http://schemas.microsoft.com/office/drawing/2014/main" xmlns="" val="10001"/>
                  </a:ext>
                </a:extLst>
              </a:tr>
              <a:tr h="723481">
                <a:tc>
                  <a:txBody>
                    <a:bodyPr/>
                    <a:lstStyle/>
                    <a:p>
                      <a:pPr marL="0" marR="0" algn="ctr">
                        <a:lnSpc>
                          <a:spcPct val="107000"/>
                        </a:lnSpc>
                        <a:spcBef>
                          <a:spcPts val="0"/>
                        </a:spcBef>
                        <a:spcAft>
                          <a:spcPts val="800"/>
                        </a:spcAft>
                      </a:pPr>
                      <a:r>
                        <a:rPr lang="en-US" sz="1800" b="1" dirty="0">
                          <a:solidFill>
                            <a:schemeClr val="tx1"/>
                          </a:solidFill>
                          <a:effectLst/>
                        </a:rPr>
                        <a:t>51 to 100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c>
                  <a:txBody>
                    <a:bodyPr/>
                    <a:lstStyle/>
                    <a:p>
                      <a:pPr marL="0" marR="0" algn="ctr">
                        <a:lnSpc>
                          <a:spcPct val="107000"/>
                        </a:lnSpc>
                        <a:spcBef>
                          <a:spcPts val="0"/>
                        </a:spcBef>
                        <a:spcAft>
                          <a:spcPts val="800"/>
                        </a:spcAft>
                      </a:pPr>
                      <a:r>
                        <a:rPr lang="en-US" sz="1800" b="1" dirty="0">
                          <a:solidFill>
                            <a:schemeClr val="tx1"/>
                          </a:solidFill>
                          <a:effectLst/>
                        </a:rPr>
                        <a:t>Moderate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c>
                  <a:txBody>
                    <a:bodyPr/>
                    <a:lstStyle/>
                    <a:p>
                      <a:pPr marL="0" marR="0">
                        <a:lnSpc>
                          <a:spcPct val="107000"/>
                        </a:lnSpc>
                        <a:spcBef>
                          <a:spcPts val="0"/>
                        </a:spcBef>
                        <a:spcAft>
                          <a:spcPts val="800"/>
                        </a:spcAft>
                      </a:pPr>
                      <a:r>
                        <a:rPr lang="en-US" sz="1800" dirty="0">
                          <a:effectLst/>
                        </a:rPr>
                        <a:t>Yellow: Acceptable air quality; moderate health concern for a few people who are unusually sensitive to air pollution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extLst>
                  <a:ext uri="{0D108BD9-81ED-4DB2-BD59-A6C34878D82A}">
                    <a16:rowId xmlns:a16="http://schemas.microsoft.com/office/drawing/2014/main" xmlns="" val="10002"/>
                  </a:ext>
                </a:extLst>
              </a:tr>
              <a:tr h="971542">
                <a:tc>
                  <a:txBody>
                    <a:bodyPr/>
                    <a:lstStyle/>
                    <a:p>
                      <a:pPr marL="0" marR="0" algn="ctr">
                        <a:lnSpc>
                          <a:spcPct val="107000"/>
                        </a:lnSpc>
                        <a:spcBef>
                          <a:spcPts val="0"/>
                        </a:spcBef>
                        <a:spcAft>
                          <a:spcPts val="800"/>
                        </a:spcAft>
                      </a:pPr>
                      <a:r>
                        <a:rPr lang="en-US" sz="1800" b="1" dirty="0">
                          <a:solidFill>
                            <a:schemeClr val="tx1"/>
                          </a:solidFill>
                          <a:effectLst/>
                        </a:rPr>
                        <a:t>101 to 150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c>
                  <a:txBody>
                    <a:bodyPr/>
                    <a:lstStyle/>
                    <a:p>
                      <a:pPr marL="0" marR="0" algn="ctr">
                        <a:lnSpc>
                          <a:spcPct val="107000"/>
                        </a:lnSpc>
                        <a:spcBef>
                          <a:spcPts val="0"/>
                        </a:spcBef>
                        <a:spcAft>
                          <a:spcPts val="800"/>
                        </a:spcAft>
                      </a:pPr>
                      <a:r>
                        <a:rPr lang="en-US" sz="1800" b="1" dirty="0">
                          <a:solidFill>
                            <a:schemeClr val="tx1"/>
                          </a:solidFill>
                          <a:effectLst/>
                        </a:rPr>
                        <a:t>Unhealthy for Sensitive Groups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c>
                  <a:txBody>
                    <a:bodyPr/>
                    <a:lstStyle/>
                    <a:p>
                      <a:pPr marL="0" marR="0">
                        <a:lnSpc>
                          <a:spcPct val="107000"/>
                        </a:lnSpc>
                        <a:spcBef>
                          <a:spcPts val="0"/>
                        </a:spcBef>
                        <a:spcAft>
                          <a:spcPts val="800"/>
                        </a:spcAft>
                      </a:pPr>
                      <a:r>
                        <a:rPr lang="en-US" sz="1800" dirty="0">
                          <a:effectLst/>
                        </a:rPr>
                        <a:t>Orange: Health effects for members of sensitive groups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extLst>
                  <a:ext uri="{0D108BD9-81ED-4DB2-BD59-A6C34878D82A}">
                    <a16:rowId xmlns:a16="http://schemas.microsoft.com/office/drawing/2014/main" xmlns="" val="10003"/>
                  </a:ext>
                </a:extLst>
              </a:tr>
              <a:tr h="668451">
                <a:tc>
                  <a:txBody>
                    <a:bodyPr/>
                    <a:lstStyle/>
                    <a:p>
                      <a:pPr marL="0" marR="0" algn="ctr">
                        <a:lnSpc>
                          <a:spcPct val="107000"/>
                        </a:lnSpc>
                        <a:spcBef>
                          <a:spcPts val="0"/>
                        </a:spcBef>
                        <a:spcAft>
                          <a:spcPts val="800"/>
                        </a:spcAft>
                      </a:pPr>
                      <a:r>
                        <a:rPr lang="en-US" sz="1800" b="1" dirty="0">
                          <a:effectLst/>
                        </a:rPr>
                        <a:t>151 to 200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c>
                  <a:txBody>
                    <a:bodyPr/>
                    <a:lstStyle/>
                    <a:p>
                      <a:pPr marL="0" marR="0" algn="ctr">
                        <a:lnSpc>
                          <a:spcPct val="107000"/>
                        </a:lnSpc>
                        <a:spcBef>
                          <a:spcPts val="0"/>
                        </a:spcBef>
                        <a:spcAft>
                          <a:spcPts val="800"/>
                        </a:spcAft>
                      </a:pPr>
                      <a:r>
                        <a:rPr lang="en-US" sz="1800" b="1" dirty="0">
                          <a:solidFill>
                            <a:schemeClr val="bg1"/>
                          </a:solidFill>
                          <a:effectLst/>
                        </a:rPr>
                        <a:t>Unhealthy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c>
                  <a:txBody>
                    <a:bodyPr/>
                    <a:lstStyle/>
                    <a:p>
                      <a:pPr marL="0" marR="0">
                        <a:lnSpc>
                          <a:spcPct val="107000"/>
                        </a:lnSpc>
                        <a:spcBef>
                          <a:spcPts val="0"/>
                        </a:spcBef>
                        <a:spcAft>
                          <a:spcPts val="800"/>
                        </a:spcAft>
                      </a:pPr>
                      <a:r>
                        <a:rPr lang="en-US" sz="1800" dirty="0">
                          <a:solidFill>
                            <a:schemeClr val="bg1"/>
                          </a:solidFill>
                          <a:effectLst/>
                        </a:rPr>
                        <a:t>Red: Health effects for all; more serious health effects for members of sensitive groups.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extLst>
                  <a:ext uri="{0D108BD9-81ED-4DB2-BD59-A6C34878D82A}">
                    <a16:rowId xmlns:a16="http://schemas.microsoft.com/office/drawing/2014/main" xmlns="" val="10004"/>
                  </a:ext>
                </a:extLst>
              </a:tr>
              <a:tr h="732787">
                <a:tc>
                  <a:txBody>
                    <a:bodyPr/>
                    <a:lstStyle/>
                    <a:p>
                      <a:pPr marL="0" marR="0" algn="ctr">
                        <a:lnSpc>
                          <a:spcPct val="107000"/>
                        </a:lnSpc>
                        <a:spcBef>
                          <a:spcPts val="0"/>
                        </a:spcBef>
                        <a:spcAft>
                          <a:spcPts val="800"/>
                        </a:spcAft>
                      </a:pPr>
                      <a:r>
                        <a:rPr lang="en-US" sz="1800" b="1" dirty="0">
                          <a:effectLst/>
                        </a:rPr>
                        <a:t>201 to 300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c>
                  <a:txBody>
                    <a:bodyPr/>
                    <a:lstStyle/>
                    <a:p>
                      <a:pPr marL="0" marR="0" algn="ctr">
                        <a:lnSpc>
                          <a:spcPct val="107000"/>
                        </a:lnSpc>
                        <a:spcBef>
                          <a:spcPts val="0"/>
                        </a:spcBef>
                        <a:spcAft>
                          <a:spcPts val="800"/>
                        </a:spcAft>
                      </a:pPr>
                      <a:r>
                        <a:rPr lang="en-US" sz="1800" b="1" dirty="0">
                          <a:solidFill>
                            <a:schemeClr val="bg1"/>
                          </a:solidFill>
                          <a:effectLst/>
                        </a:rPr>
                        <a:t>Very Unhealthy</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c>
                  <a:txBody>
                    <a:bodyPr/>
                    <a:lstStyle/>
                    <a:p>
                      <a:pPr marL="0" marR="0">
                        <a:lnSpc>
                          <a:spcPct val="107000"/>
                        </a:lnSpc>
                        <a:spcBef>
                          <a:spcPts val="0"/>
                        </a:spcBef>
                        <a:spcAft>
                          <a:spcPts val="750"/>
                        </a:spcAft>
                      </a:pPr>
                      <a:r>
                        <a:rPr lang="en-US" sz="1800" dirty="0">
                          <a:solidFill>
                            <a:schemeClr val="bg1"/>
                          </a:solidFill>
                          <a:effectLst/>
                        </a:rPr>
                        <a:t>Purple: Health alert! More serious health effects for all.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extLst>
                  <a:ext uri="{0D108BD9-81ED-4DB2-BD59-A6C34878D82A}">
                    <a16:rowId xmlns:a16="http://schemas.microsoft.com/office/drawing/2014/main" xmlns="" val="10005"/>
                  </a:ext>
                </a:extLst>
              </a:tr>
              <a:tr h="590918">
                <a:tc>
                  <a:txBody>
                    <a:bodyPr/>
                    <a:lstStyle/>
                    <a:p>
                      <a:pPr marL="0" marR="0" algn="ctr">
                        <a:lnSpc>
                          <a:spcPct val="107000"/>
                        </a:lnSpc>
                        <a:spcBef>
                          <a:spcPts val="0"/>
                        </a:spcBef>
                        <a:spcAft>
                          <a:spcPts val="800"/>
                        </a:spcAft>
                      </a:pPr>
                      <a:r>
                        <a:rPr lang="en-US" sz="1800" dirty="0">
                          <a:effectLst/>
                        </a:rPr>
                        <a:t>301 to 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c>
                  <a:txBody>
                    <a:bodyPr/>
                    <a:lstStyle/>
                    <a:p>
                      <a:pPr marL="0" marR="0" algn="ctr">
                        <a:lnSpc>
                          <a:spcPct val="107000"/>
                        </a:lnSpc>
                        <a:spcBef>
                          <a:spcPts val="0"/>
                        </a:spcBef>
                        <a:spcAft>
                          <a:spcPts val="800"/>
                        </a:spcAft>
                      </a:pPr>
                      <a:r>
                        <a:rPr lang="en-US" sz="1800" b="1" dirty="0">
                          <a:solidFill>
                            <a:schemeClr val="bg1"/>
                          </a:solidFill>
                          <a:effectLst/>
                        </a:rPr>
                        <a:t>Hazardous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c>
                  <a:txBody>
                    <a:bodyPr/>
                    <a:lstStyle/>
                    <a:p>
                      <a:pPr marL="0" marR="0">
                        <a:lnSpc>
                          <a:spcPct val="107000"/>
                        </a:lnSpc>
                        <a:spcBef>
                          <a:spcPts val="0"/>
                        </a:spcBef>
                        <a:spcAft>
                          <a:spcPts val="750"/>
                        </a:spcAft>
                      </a:pPr>
                      <a:r>
                        <a:rPr lang="en-US" sz="1800" dirty="0">
                          <a:solidFill>
                            <a:schemeClr val="bg1"/>
                          </a:solidFill>
                          <a:effectLst/>
                        </a:rPr>
                        <a:t>Maroon: Health alert! Serious health effects for all.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extLst>
                  <a:ext uri="{0D108BD9-81ED-4DB2-BD59-A6C34878D82A}">
                    <a16:rowId xmlns:a16="http://schemas.microsoft.com/office/drawing/2014/main" xmlns="" val="10006"/>
                  </a:ext>
                </a:extLst>
              </a:tr>
              <a:tr h="598568">
                <a:tc gridSpan="3">
                  <a:txBody>
                    <a:bodyPr/>
                    <a:lstStyle/>
                    <a:p>
                      <a:pPr marL="0" marR="0">
                        <a:lnSpc>
                          <a:spcPct val="107000"/>
                        </a:lnSpc>
                      </a:pPr>
                      <a:r>
                        <a:rPr lang="en-US" sz="1800" dirty="0">
                          <a:effectLst/>
                        </a:rPr>
                        <a:t>Source: US Environmental Protection Agency. (2016). Air Quality Index: Air Now.  Available at: https://airnow.gov/index.cfm?action=aqibasics.aqi.  </a:t>
                      </a:r>
                      <a:endParaRPr lang="en-US" sz="1800" dirty="0">
                        <a:effectLst/>
                        <a:latin typeface="Calibri" panose="020F0502020204030204" pitchFamily="34" charset="0"/>
                        <a:ea typeface="Times New Roman" panose="02020603050405020304" pitchFamily="18" charset="0"/>
                      </a:endParaRPr>
                    </a:p>
                  </a:txBody>
                  <a:tcPr marL="88769" marR="88769" marT="88769" marB="88769"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50415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dirty="0">
                <a:solidFill>
                  <a:srgbClr val="FF0000"/>
                </a:solidFill>
                <a:latin typeface="+mn-lt"/>
              </a:rPr>
              <a:t>4 Key Actions </a:t>
            </a:r>
            <a:r>
              <a:rPr lang="en-US" dirty="0">
                <a:solidFill>
                  <a:schemeClr val="tx1"/>
                </a:solidFill>
                <a:latin typeface="+mn-lt"/>
              </a:rPr>
              <a:t>to </a:t>
            </a:r>
            <a:br>
              <a:rPr lang="en-US" dirty="0">
                <a:solidFill>
                  <a:schemeClr val="tx1"/>
                </a:solidFill>
                <a:latin typeface="+mn-lt"/>
              </a:rPr>
            </a:br>
            <a:r>
              <a:rPr lang="en-US" dirty="0">
                <a:solidFill>
                  <a:schemeClr val="tx1"/>
                </a:solidFill>
                <a:latin typeface="+mn-lt"/>
              </a:rPr>
              <a:t>Increase Climate Resilience</a:t>
            </a:r>
            <a:endParaRPr lang="en-US" dirty="0">
              <a:latin typeface="+mn-lt"/>
            </a:endParaRPr>
          </a:p>
        </p:txBody>
      </p:sp>
      <p:sp>
        <p:nvSpPr>
          <p:cNvPr id="3" name="Content Placeholder 2"/>
          <p:cNvSpPr>
            <a:spLocks noGrp="1"/>
          </p:cNvSpPr>
          <p:nvPr>
            <p:ph idx="1"/>
          </p:nvPr>
        </p:nvSpPr>
        <p:spPr>
          <a:xfrm>
            <a:off x="1317171" y="2069254"/>
            <a:ext cx="10722428" cy="4023360"/>
          </a:xfrm>
        </p:spPr>
        <p:txBody>
          <a:bodyPr>
            <a:noAutofit/>
          </a:bodyPr>
          <a:lstStyle/>
          <a:p>
            <a:pPr>
              <a:buFont typeface="Wingdings" charset="2"/>
              <a:buChar char="Ø"/>
            </a:pPr>
            <a:r>
              <a:rPr lang="en-US" sz="3200" dirty="0" smtClean="0"/>
              <a:t>Tree </a:t>
            </a:r>
            <a:r>
              <a:rPr lang="en-US" sz="3200" dirty="0"/>
              <a:t>Trimming Schedule with Debris Removal</a:t>
            </a:r>
          </a:p>
          <a:p>
            <a:pPr>
              <a:buFont typeface="Wingdings" charset="2"/>
              <a:buChar char="Ø"/>
            </a:pPr>
            <a:r>
              <a:rPr lang="en-US" sz="3200" dirty="0" smtClean="0"/>
              <a:t>Regular </a:t>
            </a:r>
            <a:r>
              <a:rPr lang="en-US" sz="3200" dirty="0"/>
              <a:t>Storm Drain Clearing </a:t>
            </a:r>
          </a:p>
          <a:p>
            <a:pPr>
              <a:buFont typeface="Wingdings" charset="2"/>
              <a:buChar char="Ø"/>
            </a:pPr>
            <a:r>
              <a:rPr lang="en-US" sz="3200" dirty="0" smtClean="0"/>
              <a:t>Address </a:t>
            </a:r>
            <a:r>
              <a:rPr lang="en-US" sz="3200" dirty="0"/>
              <a:t>Flooding in the Dixie Manor Parking Lot </a:t>
            </a:r>
          </a:p>
          <a:p>
            <a:pPr>
              <a:buFont typeface="Wingdings" charset="2"/>
              <a:buChar char="Ø"/>
            </a:pPr>
            <a:r>
              <a:rPr lang="en-US" sz="3200" dirty="0" smtClean="0"/>
              <a:t>Further </a:t>
            </a:r>
            <a:r>
              <a:rPr lang="en-US" sz="3200" dirty="0"/>
              <a:t>Study of Dixie Manor Mold, Asthma and Water Contamination</a:t>
            </a:r>
          </a:p>
          <a:p>
            <a:endParaRPr lang="en-US" sz="4400" dirty="0"/>
          </a:p>
        </p:txBody>
      </p:sp>
    </p:spTree>
    <p:extLst>
      <p:ext uri="{BB962C8B-B14F-4D97-AF65-F5344CB8AC3E}">
        <p14:creationId xmlns:p14="http://schemas.microsoft.com/office/powerpoint/2010/main" val="23342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Boca Raton Rising Together </a:t>
            </a:r>
            <a:br>
              <a:rPr lang="en-US" dirty="0"/>
            </a:br>
            <a:r>
              <a:rPr lang="en-US" dirty="0"/>
              <a:t>and ReACT Tool Kit</a:t>
            </a:r>
          </a:p>
        </p:txBody>
      </p:sp>
      <p:sp>
        <p:nvSpPr>
          <p:cNvPr id="3" name="Content Placeholder 2"/>
          <p:cNvSpPr>
            <a:spLocks noGrp="1"/>
          </p:cNvSpPr>
          <p:nvPr>
            <p:ph sz="half" idx="1"/>
          </p:nvPr>
        </p:nvSpPr>
        <p:spPr>
          <a:xfrm>
            <a:off x="4047344" y="1737359"/>
            <a:ext cx="4937760" cy="4528529"/>
          </a:xfrm>
        </p:spPr>
        <p:txBody>
          <a:bodyPr>
            <a:normAutofit fontScale="70000" lnSpcReduction="20000"/>
          </a:bodyPr>
          <a:lstStyle/>
          <a:p>
            <a:pPr marL="0">
              <a:lnSpc>
                <a:spcPct val="100000"/>
              </a:lnSpc>
              <a:spcBef>
                <a:spcPts val="0"/>
              </a:spcBef>
              <a:spcAft>
                <a:spcPts val="0"/>
              </a:spcAft>
            </a:pPr>
            <a:r>
              <a:rPr lang="en-US" b="1" dirty="0"/>
              <a:t>Dr. Ana </a:t>
            </a:r>
            <a:r>
              <a:rPr lang="en-US" b="1" dirty="0" err="1"/>
              <a:t>Puszkin-Chevlin</a:t>
            </a:r>
            <a:endParaRPr lang="en-US" b="1" dirty="0"/>
          </a:p>
          <a:p>
            <a:pPr marL="0">
              <a:lnSpc>
                <a:spcPct val="100000"/>
              </a:lnSpc>
              <a:spcBef>
                <a:spcPts val="0"/>
              </a:spcBef>
              <a:spcAft>
                <a:spcPts val="0"/>
              </a:spcAft>
            </a:pPr>
            <a:r>
              <a:rPr lang="en-US" dirty="0"/>
              <a:t>Project Manager, Phase I</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a:t>Dr. Debra Weiss-Randall</a:t>
            </a:r>
          </a:p>
          <a:p>
            <a:pPr marL="0">
              <a:lnSpc>
                <a:spcPct val="100000"/>
              </a:lnSpc>
              <a:spcBef>
                <a:spcPts val="0"/>
              </a:spcBef>
              <a:spcAft>
                <a:spcPts val="0"/>
              </a:spcAft>
            </a:pPr>
            <a:r>
              <a:rPr lang="en-US" dirty="0"/>
              <a:t>Project Manager, Phase II</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a:t>Dr. John Hardman</a:t>
            </a:r>
          </a:p>
          <a:p>
            <a:pPr marL="0">
              <a:lnSpc>
                <a:spcPct val="100000"/>
              </a:lnSpc>
              <a:spcBef>
                <a:spcPts val="0"/>
              </a:spcBef>
              <a:spcAft>
                <a:spcPts val="0"/>
              </a:spcAft>
            </a:pPr>
            <a:r>
              <a:rPr lang="en-US" dirty="0"/>
              <a:t>Spanish Translation</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a:t>Anna </a:t>
            </a:r>
            <a:r>
              <a:rPr lang="en-US" b="1" dirty="0" err="1"/>
              <a:t>Neira</a:t>
            </a:r>
            <a:endParaRPr lang="en-US" b="1" dirty="0"/>
          </a:p>
          <a:p>
            <a:pPr marL="0">
              <a:lnSpc>
                <a:spcPct val="100000"/>
              </a:lnSpc>
              <a:spcBef>
                <a:spcPts val="0"/>
              </a:spcBef>
              <a:spcAft>
                <a:spcPts val="0"/>
              </a:spcAft>
            </a:pPr>
            <a:r>
              <a:rPr lang="en-US" dirty="0"/>
              <a:t>Habitat for Humanity: Neighborhood Outreach Training</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a:t>Debora Kerr, MA</a:t>
            </a:r>
          </a:p>
          <a:p>
            <a:pPr marL="0">
              <a:lnSpc>
                <a:spcPct val="100000"/>
              </a:lnSpc>
              <a:spcBef>
                <a:spcPts val="0"/>
              </a:spcBef>
              <a:spcAft>
                <a:spcPts val="0"/>
              </a:spcAft>
            </a:pPr>
            <a:r>
              <a:rPr lang="en-US" dirty="0"/>
              <a:t>Grant Application Consultation and ReACT Toolkit Proof-Reader</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a:t>Academic Oversight:</a:t>
            </a:r>
          </a:p>
          <a:p>
            <a:pPr marL="0">
              <a:lnSpc>
                <a:spcPct val="100000"/>
              </a:lnSpc>
              <a:spcBef>
                <a:spcPts val="0"/>
              </a:spcBef>
              <a:spcAft>
                <a:spcPts val="0"/>
              </a:spcAft>
            </a:pPr>
            <a:endParaRPr lang="en-US" b="1" dirty="0"/>
          </a:p>
          <a:p>
            <a:pPr marL="0">
              <a:lnSpc>
                <a:spcPct val="100000"/>
              </a:lnSpc>
              <a:spcBef>
                <a:spcPts val="0"/>
              </a:spcBef>
              <a:spcAft>
                <a:spcPts val="0"/>
              </a:spcAft>
            </a:pPr>
            <a:r>
              <a:rPr lang="en-US" b="1" dirty="0"/>
              <a:t>Dr. </a:t>
            </a:r>
            <a:r>
              <a:rPr lang="en-US" b="1" dirty="0" err="1"/>
              <a:t>Keren</a:t>
            </a:r>
            <a:r>
              <a:rPr lang="en-US" b="1" dirty="0"/>
              <a:t> Bolter, Florida Atlantic University</a:t>
            </a:r>
          </a:p>
          <a:p>
            <a:pPr marL="0">
              <a:lnSpc>
                <a:spcPct val="100000"/>
              </a:lnSpc>
              <a:spcBef>
                <a:spcPts val="0"/>
              </a:spcBef>
              <a:spcAft>
                <a:spcPts val="0"/>
              </a:spcAft>
            </a:pPr>
            <a:r>
              <a:rPr lang="en-US" dirty="0"/>
              <a:t>Sea Level Rise Risk Perception Survey</a:t>
            </a:r>
          </a:p>
          <a:p>
            <a:pPr marL="0">
              <a:lnSpc>
                <a:spcPct val="100000"/>
              </a:lnSpc>
              <a:spcBef>
                <a:spcPts val="0"/>
              </a:spcBef>
              <a:spcAft>
                <a:spcPts val="0"/>
              </a:spcAft>
            </a:pPr>
            <a:endParaRPr lang="en-US" dirty="0"/>
          </a:p>
          <a:p>
            <a:pPr marL="0">
              <a:lnSpc>
                <a:spcPct val="100000"/>
              </a:lnSpc>
              <a:spcBef>
                <a:spcPts val="0"/>
              </a:spcBef>
              <a:spcAft>
                <a:spcPts val="0"/>
              </a:spcAft>
            </a:pPr>
            <a:r>
              <a:rPr lang="en-US" b="1" dirty="0"/>
              <a:t>Dr. Sandra Norman, Florida Atlantic University</a:t>
            </a:r>
          </a:p>
          <a:p>
            <a:pPr marL="0">
              <a:lnSpc>
                <a:spcPct val="100000"/>
              </a:lnSpc>
              <a:spcBef>
                <a:spcPts val="0"/>
              </a:spcBef>
              <a:spcAft>
                <a:spcPts val="0"/>
              </a:spcAft>
            </a:pPr>
            <a:r>
              <a:rPr lang="en-US" dirty="0"/>
              <a:t>Oral Histories</a:t>
            </a:r>
          </a:p>
        </p:txBody>
      </p:sp>
      <p:sp>
        <p:nvSpPr>
          <p:cNvPr id="4" name="Content Placeholder 3"/>
          <p:cNvSpPr>
            <a:spLocks noGrp="1"/>
          </p:cNvSpPr>
          <p:nvPr>
            <p:ph sz="half" idx="2"/>
          </p:nvPr>
        </p:nvSpPr>
        <p:spPr>
          <a:xfrm>
            <a:off x="9090035" y="1737360"/>
            <a:ext cx="2810656" cy="4528528"/>
          </a:xfrm>
        </p:spPr>
        <p:txBody>
          <a:bodyPr>
            <a:normAutofit fontScale="70000" lnSpcReduction="20000"/>
          </a:bodyPr>
          <a:lstStyle/>
          <a:p>
            <a:pPr marL="0" indent="0">
              <a:spcBef>
                <a:spcPts val="0"/>
              </a:spcBef>
              <a:spcAft>
                <a:spcPts val="0"/>
              </a:spcAft>
            </a:pPr>
            <a:r>
              <a:rPr lang="en-US" b="1" dirty="0"/>
              <a:t>Marjorie O’Sullivan</a:t>
            </a:r>
          </a:p>
          <a:p>
            <a:pPr marL="0" indent="0">
              <a:spcBef>
                <a:spcPts val="0"/>
              </a:spcBef>
              <a:spcAft>
                <a:spcPts val="0"/>
              </a:spcAft>
            </a:pPr>
            <a:r>
              <a:rPr lang="en-US" dirty="0"/>
              <a:t>DISC Board Liaison</a:t>
            </a:r>
          </a:p>
          <a:p>
            <a:pPr marL="0" indent="0">
              <a:spcBef>
                <a:spcPts val="0"/>
              </a:spcBef>
              <a:spcAft>
                <a:spcPts val="0"/>
              </a:spcAft>
            </a:pPr>
            <a:endParaRPr lang="en-US" dirty="0"/>
          </a:p>
          <a:p>
            <a:pPr marL="0" indent="0">
              <a:spcBef>
                <a:spcPts val="0"/>
              </a:spcBef>
              <a:spcAft>
                <a:spcPts val="0"/>
              </a:spcAft>
            </a:pPr>
            <a:r>
              <a:rPr lang="en-US" b="1" dirty="0" err="1"/>
              <a:t>LeJeune</a:t>
            </a:r>
            <a:r>
              <a:rPr lang="en-US" b="1" dirty="0"/>
              <a:t> Goddard</a:t>
            </a:r>
          </a:p>
          <a:p>
            <a:pPr marL="0" indent="0">
              <a:spcBef>
                <a:spcPts val="0"/>
              </a:spcBef>
              <a:spcAft>
                <a:spcPts val="0"/>
              </a:spcAft>
            </a:pPr>
            <a:r>
              <a:rPr lang="en-US" dirty="0"/>
              <a:t>DISC Outreach Leader</a:t>
            </a:r>
          </a:p>
          <a:p>
            <a:pPr marL="0" indent="0">
              <a:spcBef>
                <a:spcPts val="0"/>
              </a:spcBef>
              <a:spcAft>
                <a:spcPts val="0"/>
              </a:spcAft>
            </a:pPr>
            <a:endParaRPr lang="en-US" dirty="0"/>
          </a:p>
          <a:p>
            <a:pPr marL="0" indent="0">
              <a:spcBef>
                <a:spcPts val="0"/>
              </a:spcBef>
              <a:spcAft>
                <a:spcPts val="0"/>
              </a:spcAft>
            </a:pPr>
            <a:r>
              <a:rPr lang="en-US" b="1" dirty="0"/>
              <a:t>Marie Hester</a:t>
            </a:r>
          </a:p>
          <a:p>
            <a:pPr marL="0" indent="0">
              <a:spcBef>
                <a:spcPts val="0"/>
              </a:spcBef>
              <a:spcAft>
                <a:spcPts val="0"/>
              </a:spcAft>
            </a:pPr>
            <a:r>
              <a:rPr lang="en-US" dirty="0"/>
              <a:t>DISC Outreach Leader</a:t>
            </a:r>
          </a:p>
          <a:p>
            <a:pPr marL="0" indent="0">
              <a:spcBef>
                <a:spcPts val="0"/>
              </a:spcBef>
              <a:spcAft>
                <a:spcPts val="0"/>
              </a:spcAft>
            </a:pPr>
            <a:endParaRPr lang="en-US" dirty="0"/>
          </a:p>
          <a:p>
            <a:pPr marL="0" indent="0">
              <a:spcBef>
                <a:spcPts val="0"/>
              </a:spcBef>
              <a:spcAft>
                <a:spcPts val="0"/>
              </a:spcAft>
            </a:pPr>
            <a:r>
              <a:rPr lang="en-US" b="1" dirty="0"/>
              <a:t>David </a:t>
            </a:r>
            <a:r>
              <a:rPr lang="en-US" b="1" dirty="0" err="1"/>
              <a:t>Collesano</a:t>
            </a:r>
            <a:endParaRPr lang="en-US" b="1" dirty="0"/>
          </a:p>
          <a:p>
            <a:pPr marL="0" indent="0">
              <a:spcBef>
                <a:spcPts val="0"/>
              </a:spcBef>
              <a:spcAft>
                <a:spcPts val="0"/>
              </a:spcAft>
            </a:pPr>
            <a:r>
              <a:rPr lang="en-US" dirty="0"/>
              <a:t>DISC Creole Translation</a:t>
            </a:r>
          </a:p>
          <a:p>
            <a:pPr marL="0" indent="0">
              <a:spcBef>
                <a:spcPts val="0"/>
              </a:spcBef>
              <a:spcAft>
                <a:spcPts val="0"/>
              </a:spcAft>
            </a:pPr>
            <a:endParaRPr lang="en-US" dirty="0"/>
          </a:p>
          <a:p>
            <a:pPr marL="0" indent="0">
              <a:spcBef>
                <a:spcPts val="0"/>
              </a:spcBef>
              <a:spcAft>
                <a:spcPts val="0"/>
              </a:spcAft>
            </a:pPr>
            <a:r>
              <a:rPr lang="en-US" b="1" dirty="0"/>
              <a:t>Anita Gonzales</a:t>
            </a:r>
          </a:p>
          <a:p>
            <a:pPr marL="0" indent="0">
              <a:spcBef>
                <a:spcPts val="0"/>
              </a:spcBef>
              <a:spcAft>
                <a:spcPts val="0"/>
              </a:spcAft>
            </a:pPr>
            <a:r>
              <a:rPr lang="en-US" dirty="0"/>
              <a:t>Spanish Translation</a:t>
            </a:r>
          </a:p>
          <a:p>
            <a:pPr marL="0" indent="0">
              <a:spcBef>
                <a:spcPts val="0"/>
              </a:spcBef>
              <a:spcAft>
                <a:spcPts val="0"/>
              </a:spcAft>
            </a:pPr>
            <a:endParaRPr lang="en-US" dirty="0"/>
          </a:p>
          <a:p>
            <a:pPr marL="0" indent="0">
              <a:spcBef>
                <a:spcPts val="0"/>
              </a:spcBef>
              <a:spcAft>
                <a:spcPts val="0"/>
              </a:spcAft>
            </a:pPr>
            <a:r>
              <a:rPr lang="en-US" b="1" dirty="0" err="1"/>
              <a:t>Fenilde</a:t>
            </a:r>
            <a:r>
              <a:rPr lang="en-US" b="1" dirty="0"/>
              <a:t> Jean Baptiste</a:t>
            </a:r>
          </a:p>
          <a:p>
            <a:pPr marL="0" indent="0">
              <a:spcBef>
                <a:spcPts val="0"/>
              </a:spcBef>
              <a:spcAft>
                <a:spcPts val="0"/>
              </a:spcAft>
            </a:pPr>
            <a:r>
              <a:rPr lang="en-US" dirty="0"/>
              <a:t>Creole Translation</a:t>
            </a:r>
          </a:p>
          <a:p>
            <a:pPr marL="0" indent="0">
              <a:spcBef>
                <a:spcPts val="0"/>
              </a:spcBef>
              <a:spcAft>
                <a:spcPts val="0"/>
              </a:spcAft>
            </a:pPr>
            <a:endParaRPr lang="en-US" dirty="0"/>
          </a:p>
          <a:p>
            <a:pPr marL="0" indent="0">
              <a:spcBef>
                <a:spcPts val="0"/>
              </a:spcBef>
              <a:spcAft>
                <a:spcPts val="0"/>
              </a:spcAft>
            </a:pPr>
            <a:r>
              <a:rPr lang="en-US" b="1" dirty="0"/>
              <a:t>Trained Climate Communicators</a:t>
            </a:r>
          </a:p>
          <a:p>
            <a:pPr marL="0" indent="0">
              <a:spcBef>
                <a:spcPts val="0"/>
              </a:spcBef>
              <a:spcAft>
                <a:spcPts val="0"/>
              </a:spcAft>
            </a:pPr>
            <a:r>
              <a:rPr lang="en-US" dirty="0"/>
              <a:t>Mike Allen</a:t>
            </a:r>
          </a:p>
          <a:p>
            <a:pPr marL="0" indent="0">
              <a:spcBef>
                <a:spcPts val="0"/>
              </a:spcBef>
              <a:spcAft>
                <a:spcPts val="0"/>
              </a:spcAft>
            </a:pPr>
            <a:r>
              <a:rPr lang="en-US" dirty="0"/>
              <a:t>John E. Brown</a:t>
            </a:r>
          </a:p>
          <a:p>
            <a:pPr marL="0" indent="0">
              <a:spcBef>
                <a:spcPts val="0"/>
              </a:spcBef>
              <a:spcAft>
                <a:spcPts val="0"/>
              </a:spcAft>
            </a:pPr>
            <a:r>
              <a:rPr lang="en-US" dirty="0"/>
              <a:t>David </a:t>
            </a:r>
            <a:r>
              <a:rPr lang="en-US" dirty="0" err="1"/>
              <a:t>Collesano</a:t>
            </a:r>
            <a:endParaRPr lang="en-US" dirty="0"/>
          </a:p>
          <a:p>
            <a:pPr marL="0" indent="0">
              <a:spcBef>
                <a:spcPts val="0"/>
              </a:spcBef>
              <a:spcAft>
                <a:spcPts val="0"/>
              </a:spcAft>
            </a:pPr>
            <a:r>
              <a:rPr lang="en-US" dirty="0"/>
              <a:t>Anita Gonzales</a:t>
            </a:r>
          </a:p>
          <a:p>
            <a:pPr marL="0" indent="0">
              <a:spcBef>
                <a:spcPts val="0"/>
              </a:spcBef>
              <a:spcAft>
                <a:spcPts val="0"/>
              </a:spcAft>
            </a:pPr>
            <a:r>
              <a:rPr lang="en-US" dirty="0"/>
              <a:t>Marlow Harris</a:t>
            </a:r>
          </a:p>
          <a:p>
            <a:pPr marL="0" indent="0">
              <a:spcBef>
                <a:spcPts val="0"/>
              </a:spcBef>
              <a:spcAft>
                <a:spcPts val="0"/>
              </a:spcAft>
            </a:pPr>
            <a:r>
              <a:rPr lang="en-US" dirty="0"/>
              <a:t>Katie Mae Goddard</a:t>
            </a:r>
          </a:p>
          <a:p>
            <a:pPr marL="0" indent="0">
              <a:spcBef>
                <a:spcPts val="0"/>
              </a:spcBef>
              <a:spcAft>
                <a:spcPts val="0"/>
              </a:spcAft>
            </a:pPr>
            <a:r>
              <a:rPr lang="en-US" dirty="0" err="1"/>
              <a:t>Fenilde</a:t>
            </a:r>
            <a:r>
              <a:rPr lang="en-US" dirty="0"/>
              <a:t> Jean Baptiste</a:t>
            </a:r>
          </a:p>
          <a:p>
            <a:pPr marL="0" indent="0">
              <a:spcBef>
                <a:spcPts val="0"/>
              </a:spcBef>
              <a:spcAft>
                <a:spcPts val="0"/>
              </a:spcAft>
            </a:pPr>
            <a:r>
              <a:rPr lang="en-US" dirty="0"/>
              <a:t>Allison Jenkins</a:t>
            </a:r>
          </a:p>
          <a:p>
            <a:pPr marL="0" indent="0">
              <a:spcBef>
                <a:spcPts val="0"/>
              </a:spcBef>
              <a:spcAft>
                <a:spcPts val="0"/>
              </a:spcAft>
            </a:pPr>
            <a:endParaRPr lang="en-US" dirty="0"/>
          </a:p>
          <a:p>
            <a:pPr marL="0" indent="0">
              <a:spcBef>
                <a:spcPts val="0"/>
              </a:spcBef>
              <a:spcAft>
                <a:spcPts val="0"/>
              </a:spcAft>
            </a:pPr>
            <a:endParaRPr lang="en-US" dirty="0"/>
          </a:p>
        </p:txBody>
      </p:sp>
      <p:sp>
        <p:nvSpPr>
          <p:cNvPr id="5" name="TextBox 4"/>
          <p:cNvSpPr txBox="1"/>
          <p:nvPr/>
        </p:nvSpPr>
        <p:spPr>
          <a:xfrm>
            <a:off x="337279" y="1675898"/>
            <a:ext cx="3657600" cy="5663089"/>
          </a:xfrm>
          <a:prstGeom prst="rect">
            <a:avLst/>
          </a:prstGeom>
          <a:noFill/>
        </p:spPr>
        <p:txBody>
          <a:bodyPr wrap="square" rtlCol="0">
            <a:spAutoFit/>
          </a:bodyPr>
          <a:lstStyle/>
          <a:p>
            <a:r>
              <a:rPr lang="en-US" sz="1400" b="1" dirty="0"/>
              <a:t>Janice T. Booher, MS</a:t>
            </a:r>
          </a:p>
          <a:p>
            <a:r>
              <a:rPr lang="en-US" sz="1400" dirty="0"/>
              <a:t>Project Director</a:t>
            </a:r>
          </a:p>
          <a:p>
            <a:r>
              <a:rPr lang="en-US" sz="1400" dirty="0"/>
              <a:t>UUFBR Green Sanctuary Committee</a:t>
            </a:r>
          </a:p>
          <a:p>
            <a:endParaRPr lang="en-US" sz="1400" b="1" dirty="0"/>
          </a:p>
          <a:p>
            <a:r>
              <a:rPr lang="en-US" sz="1400" b="1" dirty="0"/>
              <a:t>Robert </a:t>
            </a:r>
            <a:r>
              <a:rPr lang="en-US" sz="1400" b="1" dirty="0" err="1"/>
              <a:t>Duchemin</a:t>
            </a:r>
            <a:endParaRPr lang="en-US" sz="1400" b="1" dirty="0"/>
          </a:p>
          <a:p>
            <a:r>
              <a:rPr lang="en-US" sz="1400" dirty="0"/>
              <a:t>UUFBR Treasurer</a:t>
            </a:r>
          </a:p>
          <a:p>
            <a:r>
              <a:rPr lang="en-US" sz="1400" dirty="0"/>
              <a:t>Training Session Technical Support</a:t>
            </a:r>
          </a:p>
          <a:p>
            <a:r>
              <a:rPr lang="en-US" sz="1400" dirty="0"/>
              <a:t>UUFBR Green Sanctuary Committee</a:t>
            </a:r>
          </a:p>
          <a:p>
            <a:endParaRPr lang="en-US" sz="1400" dirty="0"/>
          </a:p>
          <a:p>
            <a:r>
              <a:rPr lang="en-US" sz="1400" b="1" dirty="0"/>
              <a:t>Jeffrey L. Booher</a:t>
            </a:r>
          </a:p>
          <a:p>
            <a:r>
              <a:rPr lang="en-US" sz="1400" dirty="0"/>
              <a:t>UUFBR Project Account Manager</a:t>
            </a:r>
          </a:p>
          <a:p>
            <a:endParaRPr lang="en-US" sz="1400" dirty="0"/>
          </a:p>
          <a:p>
            <a:r>
              <a:rPr lang="en-US" sz="1400" b="1" dirty="0"/>
              <a:t>Dr. William Bode</a:t>
            </a:r>
          </a:p>
          <a:p>
            <a:r>
              <a:rPr lang="en-US" sz="1400" dirty="0"/>
              <a:t>UUFBR Green Sanctuary Committee </a:t>
            </a:r>
          </a:p>
          <a:p>
            <a:r>
              <a:rPr lang="en-US" sz="1400" dirty="0"/>
              <a:t>Training Session Technical Support</a:t>
            </a:r>
          </a:p>
          <a:p>
            <a:endParaRPr lang="en-US" sz="1400" dirty="0"/>
          </a:p>
          <a:p>
            <a:r>
              <a:rPr lang="en-US" sz="1400" b="1" dirty="0" err="1"/>
              <a:t>Seyril</a:t>
            </a:r>
            <a:r>
              <a:rPr lang="en-US" sz="1400" b="1" dirty="0"/>
              <a:t> Siegel</a:t>
            </a:r>
          </a:p>
          <a:p>
            <a:r>
              <a:rPr lang="en-US" sz="1400" dirty="0"/>
              <a:t>UUFBR Spanish Translation</a:t>
            </a:r>
          </a:p>
          <a:p>
            <a:r>
              <a:rPr lang="en-US" sz="1400" dirty="0"/>
              <a:t>Green Sanctuary Committee</a:t>
            </a:r>
          </a:p>
          <a:p>
            <a:endParaRPr lang="en-US" sz="1400" dirty="0"/>
          </a:p>
          <a:p>
            <a:r>
              <a:rPr lang="en-US" sz="1400" b="1" dirty="0" err="1"/>
              <a:t>Griselle</a:t>
            </a:r>
            <a:r>
              <a:rPr lang="en-US" sz="1400" b="1" dirty="0"/>
              <a:t> Martinez</a:t>
            </a:r>
          </a:p>
          <a:p>
            <a:r>
              <a:rPr lang="en-US" sz="1400" dirty="0"/>
              <a:t>UUFBR Spanish Translation</a:t>
            </a:r>
          </a:p>
          <a:p>
            <a:endParaRPr lang="en-US" dirty="0"/>
          </a:p>
          <a:p>
            <a:endParaRPr lang="en-US" b="1" dirty="0"/>
          </a:p>
          <a:p>
            <a:endParaRPr lang="en-US" dirty="0"/>
          </a:p>
        </p:txBody>
      </p:sp>
    </p:spTree>
    <p:extLst>
      <p:ext uri="{BB962C8B-B14F-4D97-AF65-F5344CB8AC3E}">
        <p14:creationId xmlns:p14="http://schemas.microsoft.com/office/powerpoint/2010/main" val="1807985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a:t>
            </a:r>
          </a:p>
        </p:txBody>
      </p:sp>
      <p:sp>
        <p:nvSpPr>
          <p:cNvPr id="5" name="Content Placeholder 4"/>
          <p:cNvSpPr>
            <a:spLocks noGrp="1"/>
          </p:cNvSpPr>
          <p:nvPr>
            <p:ph idx="1"/>
          </p:nvPr>
        </p:nvSpPr>
        <p:spPr>
          <a:xfrm>
            <a:off x="1011936" y="1845734"/>
            <a:ext cx="10424160" cy="4434750"/>
          </a:xfrm>
        </p:spPr>
        <p:txBody>
          <a:bodyPr>
            <a:normAutofit fontScale="92500" lnSpcReduction="10000"/>
          </a:bodyPr>
          <a:lstStyle/>
          <a:p>
            <a:pPr marL="0" indent="0">
              <a:buNone/>
            </a:pPr>
            <a:r>
              <a:rPr lang="en-US" dirty="0">
                <a:latin typeface="+mj-lt"/>
              </a:rPr>
              <a:t>Carter, LM, et al. (2014). Ch. 17: Southeast and the Caribbean.  </a:t>
            </a:r>
            <a:r>
              <a:rPr lang="en-US" i="1" dirty="0">
                <a:latin typeface="+mj-lt"/>
              </a:rPr>
              <a:t>Climate Change Impacts in the United States: The Third National Climate Assessment. </a:t>
            </a:r>
            <a:r>
              <a:rPr lang="en-US" dirty="0" err="1"/>
              <a:t>Melillo</a:t>
            </a:r>
            <a:r>
              <a:rPr lang="en-US" dirty="0"/>
              <a:t>, J.M., Richmond, T., &amp; </a:t>
            </a:r>
            <a:r>
              <a:rPr lang="en-US" dirty="0" err="1"/>
              <a:t>Yohe</a:t>
            </a:r>
            <a:r>
              <a:rPr lang="en-US" dirty="0"/>
              <a:t>, G.W. Eds., U.S. Global Change Research Program: Washington, D.C., 396-417. </a:t>
            </a:r>
          </a:p>
          <a:p>
            <a:pPr marL="0" indent="0">
              <a:buNone/>
            </a:pPr>
            <a:r>
              <a:rPr lang="en-US" dirty="0" err="1"/>
              <a:t>CodeRed</a:t>
            </a:r>
            <a:r>
              <a:rPr lang="en-US" dirty="0"/>
              <a:t>.  Community Notification Enrollment. City of Boca Raton.  Available at: https://public.coderedweb.com/cne/en-US/8F5346C20DBB</a:t>
            </a:r>
          </a:p>
          <a:p>
            <a:pPr marL="0" indent="0">
              <a:buNone/>
            </a:pPr>
            <a:r>
              <a:rPr lang="en-US" dirty="0"/>
              <a:t>Florida CHARTS.  (2013).  Adults who have ever been told they have asthma.  Palm Beach County.  Available at: </a:t>
            </a:r>
            <a:r>
              <a:rPr lang="en-US" dirty="0">
                <a:hlinkClick r:id="rId2"/>
              </a:rPr>
              <a:t>http://www.floridacharts.com/charts/Brfss/DataViewer.aspx?bid=0115</a:t>
            </a:r>
            <a:endParaRPr lang="en-US" dirty="0"/>
          </a:p>
          <a:p>
            <a:pPr marL="0" indent="0">
              <a:buNone/>
            </a:pPr>
            <a:r>
              <a:rPr lang="en-US" dirty="0"/>
              <a:t>Rising Together Toolkit.  Available at: www.Reacttoolkit.net</a:t>
            </a:r>
          </a:p>
          <a:p>
            <a:pPr marL="0" indent="0">
              <a:buNone/>
            </a:pPr>
            <a:r>
              <a:rPr lang="en-US" dirty="0"/>
              <a:t>US Environmental Protection Agency. (2016). Air Quality Index: Air Now.  Available at: https://airnow.gov/index.cfm?action=aqibasics.aqi.  </a:t>
            </a:r>
          </a:p>
          <a:p>
            <a:pPr marL="0" indent="0">
              <a:buNone/>
            </a:pPr>
            <a:r>
              <a:rPr lang="en-US" dirty="0"/>
              <a:t>US Environmental Protection Agency. (2016). 10 Things You Should Know About Mold. Available at: https://www.epa.gov/mold/ten-things-you-should-know-about-mold</a:t>
            </a:r>
          </a:p>
          <a:p>
            <a:pPr marL="0" indent="0">
              <a:buNone/>
            </a:pPr>
            <a:r>
              <a:rPr lang="en-US" dirty="0"/>
              <a:t>USGCRP. (2016). </a:t>
            </a:r>
            <a:r>
              <a:rPr lang="en-US" i="1" dirty="0"/>
              <a:t>Impacts of Climate Change on Human Health in the United States: A Scientific Assessment.  </a:t>
            </a:r>
            <a:r>
              <a:rPr lang="en-US" dirty="0" err="1"/>
              <a:t>Crimmins</a:t>
            </a:r>
            <a:r>
              <a:rPr lang="en-US" dirty="0"/>
              <a:t>, </a:t>
            </a:r>
            <a:r>
              <a:rPr lang="en-US" dirty="0" err="1"/>
              <a:t>AJ.,et</a:t>
            </a:r>
            <a:r>
              <a:rPr lang="en-US" dirty="0"/>
              <a:t> al., Eds. U.S. Global Change Research Program: Washington, DC.</a:t>
            </a:r>
          </a:p>
          <a:p>
            <a:pPr marL="0" indent="0">
              <a:buNone/>
            </a:pPr>
            <a:endParaRPr lang="en-US" dirty="0">
              <a:latin typeface="Calibri" panose="020F05020202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51272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 y="647751"/>
            <a:ext cx="3591878" cy="22266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775" y="861935"/>
            <a:ext cx="2838450" cy="4024858"/>
          </a:xfrm>
          <a:prstGeom prst="rect">
            <a:avLst/>
          </a:prstGeom>
        </p:spPr>
      </p:pic>
      <p:sp>
        <p:nvSpPr>
          <p:cNvPr id="5" name="TextBox 4"/>
          <p:cNvSpPr txBox="1"/>
          <p:nvPr/>
        </p:nvSpPr>
        <p:spPr>
          <a:xfrm>
            <a:off x="8638316" y="5138596"/>
            <a:ext cx="2938072" cy="369332"/>
          </a:xfrm>
          <a:prstGeom prst="rect">
            <a:avLst/>
          </a:prstGeom>
          <a:noFill/>
        </p:spPr>
        <p:txBody>
          <a:bodyPr wrap="square" rtlCol="0">
            <a:spAutoFit/>
          </a:bodyPr>
          <a:lstStyle/>
          <a:p>
            <a:r>
              <a:rPr lang="en-US" dirty="0"/>
              <a:t>EPA Grant #EQ-00D35415-0</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01" y="3372213"/>
            <a:ext cx="2474002" cy="2720331"/>
          </a:xfrm>
          <a:prstGeom prst="rect">
            <a:avLst/>
          </a:prstGeom>
        </p:spPr>
      </p:pic>
    </p:spTree>
    <p:extLst>
      <p:ext uri="{BB962C8B-B14F-4D97-AF65-F5344CB8AC3E}">
        <p14:creationId xmlns:p14="http://schemas.microsoft.com/office/powerpoint/2010/main" val="164227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solidFill>
                  <a:srgbClr val="FF0000"/>
                </a:solidFill>
                <a:latin typeface="+mn-lt"/>
              </a:rPr>
              <a:t>Two</a:t>
            </a:r>
            <a:r>
              <a:rPr lang="en-US" sz="4400" dirty="0">
                <a:latin typeface="+mn-lt"/>
              </a:rPr>
              <a:t> Training Sessions</a:t>
            </a:r>
          </a:p>
        </p:txBody>
      </p:sp>
      <p:pic>
        <p:nvPicPr>
          <p:cNvPr id="4" name="Content Placeholder 3"/>
          <p:cNvPicPr>
            <a:picLocks noGrp="1"/>
          </p:cNvPicPr>
          <p:nvPr>
            <p:ph idx="1"/>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977359" y="1868384"/>
            <a:ext cx="4688477" cy="4022725"/>
          </a:xfrm>
          <a:prstGeom prst="rect">
            <a:avLst/>
          </a:prstGeom>
        </p:spPr>
      </p:pic>
      <p:pic>
        <p:nvPicPr>
          <p:cNvPr id="6" name="Picture 5"/>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5836" y="1868384"/>
            <a:ext cx="5996512" cy="4022725"/>
          </a:xfrm>
          <a:prstGeom prst="rect">
            <a:avLst/>
          </a:prstGeom>
        </p:spPr>
      </p:pic>
    </p:spTree>
    <p:extLst>
      <p:ext uri="{BB962C8B-B14F-4D97-AF65-F5344CB8AC3E}">
        <p14:creationId xmlns:p14="http://schemas.microsoft.com/office/powerpoint/2010/main" val="71168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mn-lt"/>
              </a:rPr>
              <a:t>Eleven </a:t>
            </a:r>
            <a:r>
              <a:rPr lang="en-US" dirty="0">
                <a:latin typeface="+mn-lt"/>
              </a:rPr>
              <a:t>Trained Climate Communicators</a:t>
            </a:r>
          </a:p>
        </p:txBody>
      </p:sp>
      <p:sp>
        <p:nvSpPr>
          <p:cNvPr id="3" name="TextBox 2"/>
          <p:cNvSpPr txBox="1"/>
          <p:nvPr/>
        </p:nvSpPr>
        <p:spPr>
          <a:xfrm>
            <a:off x="1970314" y="2280218"/>
            <a:ext cx="3777343" cy="4247317"/>
          </a:xfrm>
          <a:prstGeom prst="rect">
            <a:avLst/>
          </a:prstGeom>
          <a:noFill/>
        </p:spPr>
        <p:txBody>
          <a:bodyPr wrap="square" rtlCol="0">
            <a:spAutoFit/>
          </a:bodyPr>
          <a:lstStyle/>
          <a:p>
            <a:r>
              <a:rPr lang="en-US" sz="3600" dirty="0"/>
              <a:t>Mike Allen</a:t>
            </a:r>
          </a:p>
          <a:p>
            <a:r>
              <a:rPr lang="en-US" sz="3600" dirty="0"/>
              <a:t>John E. Brown</a:t>
            </a:r>
          </a:p>
          <a:p>
            <a:r>
              <a:rPr lang="en-US" sz="3600" dirty="0"/>
              <a:t>David </a:t>
            </a:r>
            <a:r>
              <a:rPr lang="en-US" sz="3600" dirty="0" err="1"/>
              <a:t>Collesano</a:t>
            </a:r>
            <a:endParaRPr lang="en-US" sz="3600" dirty="0"/>
          </a:p>
          <a:p>
            <a:r>
              <a:rPr lang="en-US" sz="3600" dirty="0"/>
              <a:t>Anita Gonzales</a:t>
            </a:r>
          </a:p>
          <a:p>
            <a:r>
              <a:rPr lang="en-US" sz="3600" dirty="0"/>
              <a:t>Katie Mae Goddard</a:t>
            </a:r>
          </a:p>
          <a:p>
            <a:r>
              <a:rPr lang="en-US" sz="3600" dirty="0" err="1">
                <a:solidFill>
                  <a:srgbClr val="FF0000"/>
                </a:solidFill>
              </a:rPr>
              <a:t>LeJeune</a:t>
            </a:r>
            <a:r>
              <a:rPr lang="en-US" sz="3600" dirty="0">
                <a:solidFill>
                  <a:srgbClr val="FF0000"/>
                </a:solidFill>
              </a:rPr>
              <a:t> Goddard</a:t>
            </a:r>
          </a:p>
          <a:p>
            <a:endParaRPr lang="en-US" sz="3600" dirty="0"/>
          </a:p>
          <a:p>
            <a:endParaRPr lang="en-US" dirty="0"/>
          </a:p>
        </p:txBody>
      </p:sp>
      <p:sp>
        <p:nvSpPr>
          <p:cNvPr id="4" name="TextBox 3"/>
          <p:cNvSpPr txBox="1"/>
          <p:nvPr/>
        </p:nvSpPr>
        <p:spPr>
          <a:xfrm>
            <a:off x="6183086" y="2280218"/>
            <a:ext cx="4267200" cy="2862322"/>
          </a:xfrm>
          <a:prstGeom prst="rect">
            <a:avLst/>
          </a:prstGeom>
          <a:noFill/>
        </p:spPr>
        <p:txBody>
          <a:bodyPr wrap="square" rtlCol="0">
            <a:spAutoFit/>
          </a:bodyPr>
          <a:lstStyle/>
          <a:p>
            <a:r>
              <a:rPr lang="en-US" sz="3600" dirty="0"/>
              <a:t>Marlow Harris</a:t>
            </a:r>
          </a:p>
          <a:p>
            <a:r>
              <a:rPr lang="en-US" sz="3600" dirty="0">
                <a:solidFill>
                  <a:srgbClr val="FF0000"/>
                </a:solidFill>
              </a:rPr>
              <a:t>Marie Hester</a:t>
            </a:r>
          </a:p>
          <a:p>
            <a:r>
              <a:rPr lang="en-US" sz="3600" dirty="0" err="1"/>
              <a:t>Fenilde</a:t>
            </a:r>
            <a:r>
              <a:rPr lang="en-US" sz="3600" dirty="0"/>
              <a:t> Jean </a:t>
            </a:r>
            <a:r>
              <a:rPr lang="en-US" sz="3600" dirty="0" err="1"/>
              <a:t>Baptiste</a:t>
            </a:r>
            <a:endParaRPr lang="en-US" sz="3600" dirty="0"/>
          </a:p>
          <a:p>
            <a:r>
              <a:rPr lang="en-US" sz="3600" dirty="0"/>
              <a:t>Allison Jenkins</a:t>
            </a:r>
          </a:p>
          <a:p>
            <a:r>
              <a:rPr lang="en-US" sz="3600" dirty="0"/>
              <a:t>Marjorie O’Sullivan</a:t>
            </a:r>
          </a:p>
        </p:txBody>
      </p:sp>
    </p:spTree>
    <p:extLst>
      <p:ext uri="{BB962C8B-B14F-4D97-AF65-F5344CB8AC3E}">
        <p14:creationId xmlns:p14="http://schemas.microsoft.com/office/powerpoint/2010/main" val="203266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mn-lt"/>
              </a:rPr>
              <a:t>Three </a:t>
            </a:r>
            <a:r>
              <a:rPr lang="en-US" dirty="0">
                <a:solidFill>
                  <a:schemeClr val="tx1"/>
                </a:solidFill>
                <a:latin typeface="+mn-lt"/>
              </a:rPr>
              <a:t>Bi-Lingual Climate Communicators</a:t>
            </a:r>
            <a:endParaRPr lang="en-US" dirty="0">
              <a:solidFill>
                <a:srgbClr val="FF0000"/>
              </a:solidFill>
              <a:latin typeface="+mn-lt"/>
            </a:endParaRPr>
          </a:p>
        </p:txBody>
      </p:sp>
      <p:sp>
        <p:nvSpPr>
          <p:cNvPr id="5" name="TextBox 4"/>
          <p:cNvSpPr txBox="1"/>
          <p:nvPr/>
        </p:nvSpPr>
        <p:spPr>
          <a:xfrm>
            <a:off x="359859" y="2500153"/>
            <a:ext cx="4949560" cy="1631216"/>
          </a:xfrm>
          <a:prstGeom prst="rect">
            <a:avLst/>
          </a:prstGeom>
          <a:noFill/>
        </p:spPr>
        <p:txBody>
          <a:bodyPr wrap="square" rtlCol="0">
            <a:spAutoFit/>
          </a:bodyPr>
          <a:lstStyle/>
          <a:p>
            <a:r>
              <a:rPr lang="en-US" sz="3200" b="1" dirty="0"/>
              <a:t>      </a:t>
            </a:r>
            <a:r>
              <a:rPr lang="en-US" sz="2800" b="1" dirty="0"/>
              <a:t>Anita Gonzales</a:t>
            </a:r>
          </a:p>
          <a:p>
            <a:r>
              <a:rPr lang="en-US" sz="2800" dirty="0"/>
              <a:t>      Spanish Translation</a:t>
            </a:r>
          </a:p>
          <a:p>
            <a:endParaRPr lang="en-US" sz="3600" dirty="0"/>
          </a:p>
        </p:txBody>
      </p:sp>
      <p:sp>
        <p:nvSpPr>
          <p:cNvPr id="6" name="TextBox 5"/>
          <p:cNvSpPr txBox="1"/>
          <p:nvPr/>
        </p:nvSpPr>
        <p:spPr>
          <a:xfrm>
            <a:off x="8022772" y="2500153"/>
            <a:ext cx="5118042" cy="954107"/>
          </a:xfrm>
          <a:prstGeom prst="rect">
            <a:avLst/>
          </a:prstGeom>
          <a:noFill/>
        </p:spPr>
        <p:txBody>
          <a:bodyPr wrap="square" rtlCol="0">
            <a:spAutoFit/>
          </a:bodyPr>
          <a:lstStyle/>
          <a:p>
            <a:r>
              <a:rPr lang="en-US" sz="2800" b="1" dirty="0"/>
              <a:t>David </a:t>
            </a:r>
            <a:r>
              <a:rPr lang="en-US" sz="2800" b="1" dirty="0" err="1"/>
              <a:t>Collesano</a:t>
            </a:r>
            <a:endParaRPr lang="en-US" sz="2800" b="1" dirty="0"/>
          </a:p>
          <a:p>
            <a:r>
              <a:rPr lang="en-US" sz="2800" dirty="0"/>
              <a:t>Creole Translation</a:t>
            </a:r>
          </a:p>
        </p:txBody>
      </p:sp>
      <p:sp>
        <p:nvSpPr>
          <p:cNvPr id="7" name="TextBox 6"/>
          <p:cNvSpPr txBox="1"/>
          <p:nvPr/>
        </p:nvSpPr>
        <p:spPr>
          <a:xfrm>
            <a:off x="4267200" y="2500153"/>
            <a:ext cx="3755572" cy="954107"/>
          </a:xfrm>
          <a:prstGeom prst="rect">
            <a:avLst/>
          </a:prstGeom>
          <a:noFill/>
        </p:spPr>
        <p:txBody>
          <a:bodyPr wrap="square" rtlCol="0">
            <a:spAutoFit/>
          </a:bodyPr>
          <a:lstStyle/>
          <a:p>
            <a:r>
              <a:rPr lang="en-US" sz="2800" b="1" dirty="0" err="1"/>
              <a:t>Fenilde</a:t>
            </a:r>
            <a:r>
              <a:rPr lang="en-US" sz="2800" b="1" dirty="0"/>
              <a:t> Jean Baptiste</a:t>
            </a:r>
          </a:p>
          <a:p>
            <a:r>
              <a:rPr lang="en-US" sz="2800" dirty="0"/>
              <a:t>Creole Translation</a:t>
            </a:r>
          </a:p>
        </p:txBody>
      </p:sp>
    </p:spTree>
    <p:extLst>
      <p:ext uri="{BB962C8B-B14F-4D97-AF65-F5344CB8AC3E}">
        <p14:creationId xmlns:p14="http://schemas.microsoft.com/office/powerpoint/2010/main" val="128931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Three </a:t>
            </a:r>
            <a:r>
              <a:rPr lang="en-US" dirty="0">
                <a:solidFill>
                  <a:schemeClr val="tx1"/>
                </a:solidFill>
              </a:rPr>
              <a:t>Experienced</a:t>
            </a:r>
            <a:r>
              <a:rPr lang="en-US" dirty="0">
                <a:solidFill>
                  <a:srgbClr val="FF0000"/>
                </a:solidFill>
              </a:rPr>
              <a:t> </a:t>
            </a:r>
            <a:r>
              <a:rPr lang="en-US" dirty="0">
                <a:solidFill>
                  <a:schemeClr val="tx1"/>
                </a:solidFill>
              </a:rPr>
              <a:t>Community Leaders</a:t>
            </a:r>
            <a:endParaRPr lang="en-US" dirty="0">
              <a:solidFill>
                <a:srgbClr val="FF0000"/>
              </a:solidFill>
            </a:endParaRPr>
          </a:p>
        </p:txBody>
      </p:sp>
      <p:sp>
        <p:nvSpPr>
          <p:cNvPr id="4" name="Content Placeholder 3"/>
          <p:cNvSpPr>
            <a:spLocks noGrp="1"/>
          </p:cNvSpPr>
          <p:nvPr>
            <p:ph idx="1"/>
          </p:nvPr>
        </p:nvSpPr>
        <p:spPr>
          <a:xfrm>
            <a:off x="7699641" y="2258937"/>
            <a:ext cx="4492359" cy="3362972"/>
          </a:xfrm>
          <a:prstGeom prst="rect">
            <a:avLst/>
          </a:prstGeom>
        </p:spPr>
        <p:txBody>
          <a:bodyPr wrap="square">
            <a:spAutoFit/>
          </a:bodyPr>
          <a:lstStyle/>
          <a:p>
            <a:r>
              <a:rPr lang="en-US" sz="2800" b="1" dirty="0"/>
              <a:t>Marjorie O’Sullivan</a:t>
            </a:r>
          </a:p>
          <a:p>
            <a:pPr>
              <a:spcBef>
                <a:spcPts val="0"/>
              </a:spcBef>
            </a:pPr>
            <a:r>
              <a:rPr lang="en-US" sz="2800" dirty="0"/>
              <a:t>DISC Board Liaison</a:t>
            </a:r>
          </a:p>
          <a:p>
            <a:r>
              <a:rPr lang="en-US" sz="2800" b="1" dirty="0" err="1"/>
              <a:t>LeJeune</a:t>
            </a:r>
            <a:r>
              <a:rPr lang="en-US" sz="2800" b="1" dirty="0"/>
              <a:t> </a:t>
            </a:r>
            <a:r>
              <a:rPr lang="en-US" sz="2800" b="1" dirty="0" smtClean="0"/>
              <a:t>Goddard, MSW</a:t>
            </a:r>
            <a:endParaRPr lang="en-US" sz="2800" b="1" dirty="0"/>
          </a:p>
          <a:p>
            <a:pPr>
              <a:spcBef>
                <a:spcPts val="0"/>
              </a:spcBef>
              <a:spcAft>
                <a:spcPts val="600"/>
              </a:spcAft>
            </a:pPr>
            <a:r>
              <a:rPr lang="en-US" sz="2800" dirty="0"/>
              <a:t>DISC Outreach Leader</a:t>
            </a:r>
          </a:p>
          <a:p>
            <a:r>
              <a:rPr lang="en-US" sz="2800" b="1" dirty="0"/>
              <a:t>Marie Hester</a:t>
            </a:r>
          </a:p>
          <a:p>
            <a:pPr>
              <a:spcBef>
                <a:spcPts val="0"/>
              </a:spcBef>
            </a:pPr>
            <a:r>
              <a:rPr lang="en-US" sz="2800" dirty="0"/>
              <a:t>DISC Outreach Leader</a:t>
            </a:r>
          </a:p>
          <a:p>
            <a:endParaRPr lang="en-US" dirty="0"/>
          </a:p>
        </p:txBody>
      </p:sp>
      <p:sp>
        <p:nvSpPr>
          <p:cNvPr id="5" name="TextBox 4"/>
          <p:cNvSpPr txBox="1"/>
          <p:nvPr/>
        </p:nvSpPr>
        <p:spPr>
          <a:xfrm>
            <a:off x="1097280" y="1737360"/>
            <a:ext cx="5568991" cy="3416320"/>
          </a:xfrm>
          <a:prstGeom prst="rect">
            <a:avLst/>
          </a:prstGeom>
          <a:noFill/>
        </p:spPr>
        <p:txBody>
          <a:bodyPr wrap="square" rtlCol="0">
            <a:spAutoFit/>
          </a:bodyPr>
          <a:lstStyle/>
          <a:p>
            <a:endParaRPr lang="en-US" sz="3600" dirty="0"/>
          </a:p>
          <a:p>
            <a:pPr marL="571500" indent="-571500">
              <a:buFont typeface="Wingdings" charset="2"/>
              <a:buChar char="Ø"/>
            </a:pPr>
            <a:r>
              <a:rPr lang="en-US" sz="3600" dirty="0"/>
              <a:t>Experience Conducting a Public Health Campaign</a:t>
            </a:r>
          </a:p>
          <a:p>
            <a:pPr marL="571500" indent="-571500">
              <a:buFont typeface="Arial" charset="0"/>
              <a:buChar char="•"/>
            </a:pPr>
            <a:endParaRPr lang="en-US" sz="3600" dirty="0"/>
          </a:p>
          <a:p>
            <a:pPr marL="571500" indent="-571500">
              <a:buFont typeface="Wingdings" charset="2"/>
              <a:buChar char="Ø"/>
            </a:pPr>
            <a:r>
              <a:rPr lang="en-US" sz="3600" dirty="0"/>
              <a:t>Experience Documenting Neighborhood Concerns</a:t>
            </a:r>
          </a:p>
        </p:txBody>
      </p:sp>
    </p:spTree>
    <p:extLst>
      <p:ext uri="{BB962C8B-B14F-4D97-AF65-F5344CB8AC3E}">
        <p14:creationId xmlns:p14="http://schemas.microsoft.com/office/powerpoint/2010/main" val="157258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864" y="287338"/>
            <a:ext cx="8309986" cy="717550"/>
          </a:xfrm>
        </p:spPr>
        <p:txBody>
          <a:bodyPr>
            <a:normAutofit/>
          </a:bodyPr>
          <a:lstStyle/>
          <a:p>
            <a:pPr algn="ctr"/>
            <a:r>
              <a:rPr lang="en-US" sz="4400" dirty="0">
                <a:solidFill>
                  <a:srgbClr val="FF0000"/>
                </a:solidFill>
                <a:latin typeface="+mn-lt"/>
              </a:rPr>
              <a:t>91 </a:t>
            </a:r>
            <a:r>
              <a:rPr lang="en-US" sz="4400" dirty="0">
                <a:latin typeface="+mn-lt"/>
              </a:rPr>
              <a:t>Households Surveyed</a:t>
            </a:r>
            <a:endParaRPr lang="en-US" sz="4400" dirty="0">
              <a:solidFill>
                <a:srgbClr val="FF0000"/>
              </a:solidFill>
              <a:latin typeface="+mn-lt"/>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72567" y="1103675"/>
            <a:ext cx="4632290" cy="522678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954" y="1103676"/>
            <a:ext cx="4592096" cy="5226783"/>
          </a:xfrm>
          <a:prstGeom prst="rect">
            <a:avLst/>
          </a:prstGeom>
        </p:spPr>
      </p:pic>
    </p:spTree>
    <p:extLst>
      <p:ext uri="{BB962C8B-B14F-4D97-AF65-F5344CB8AC3E}">
        <p14:creationId xmlns:p14="http://schemas.microsoft.com/office/powerpoint/2010/main" val="875742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370114"/>
            <a:ext cx="6400800" cy="4201886"/>
          </a:xfrm>
        </p:spPr>
        <p:txBody>
          <a:bodyPr>
            <a:normAutofit/>
          </a:bodyPr>
          <a:lstStyle/>
          <a:p>
            <a:r>
              <a:rPr lang="en-US" dirty="0">
                <a:solidFill>
                  <a:srgbClr val="FF0000"/>
                </a:solidFill>
                <a:latin typeface="+mn-lt"/>
              </a:rPr>
              <a:t>59 </a:t>
            </a:r>
            <a:r>
              <a:rPr lang="en-US" dirty="0">
                <a:solidFill>
                  <a:schemeClr val="tx1"/>
                </a:solidFill>
                <a:latin typeface="+mn-lt"/>
              </a:rPr>
              <a:t>Reports of Flooding</a:t>
            </a:r>
            <a:br>
              <a:rPr lang="en-US" dirty="0">
                <a:solidFill>
                  <a:schemeClr val="tx1"/>
                </a:solidFill>
                <a:latin typeface="+mn-lt"/>
              </a:rPr>
            </a:br>
            <a:r>
              <a:rPr lang="en-US" dirty="0">
                <a:solidFill>
                  <a:srgbClr val="FF0000"/>
                </a:solidFill>
                <a:latin typeface="+mn-lt"/>
              </a:rPr>
              <a:t/>
            </a:r>
            <a:br>
              <a:rPr lang="en-US" dirty="0">
                <a:solidFill>
                  <a:srgbClr val="FF0000"/>
                </a:solidFill>
                <a:latin typeface="+mn-lt"/>
              </a:rPr>
            </a:br>
            <a:r>
              <a:rPr lang="en-US" dirty="0">
                <a:solidFill>
                  <a:srgbClr val="FF0000"/>
                </a:solidFill>
                <a:latin typeface="+mn-lt"/>
              </a:rPr>
              <a:t>12 </a:t>
            </a:r>
            <a:r>
              <a:rPr lang="en-US" dirty="0">
                <a:latin typeface="+mn-lt"/>
              </a:rPr>
              <a:t>Reports of Blocked</a:t>
            </a:r>
            <a:br>
              <a:rPr lang="en-US" dirty="0">
                <a:latin typeface="+mn-lt"/>
              </a:rPr>
            </a:br>
            <a:r>
              <a:rPr lang="en-US" dirty="0">
                <a:latin typeface="+mn-lt"/>
              </a:rPr>
              <a:t>           Storm Drains</a:t>
            </a:r>
            <a:br>
              <a:rPr lang="en-US" dirty="0">
                <a:latin typeface="+mn-lt"/>
              </a:rPr>
            </a:br>
            <a:r>
              <a:rPr lang="en-US" dirty="0">
                <a:latin typeface="+mn-lt"/>
              </a:rPr>
              <a:t/>
            </a:r>
            <a:br>
              <a:rPr lang="en-US" dirty="0">
                <a:latin typeface="+mn-lt"/>
              </a:rPr>
            </a:br>
            <a:r>
              <a:rPr lang="en-US" dirty="0">
                <a:solidFill>
                  <a:srgbClr val="FF0000"/>
                </a:solidFill>
                <a:latin typeface="+mn-lt"/>
              </a:rPr>
              <a:t>4</a:t>
            </a:r>
            <a:r>
              <a:rPr lang="en-US" dirty="0">
                <a:latin typeface="+mn-lt"/>
              </a:rPr>
              <a:t> Reports of Flooded Cars</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146925" y="147638"/>
            <a:ext cx="5045075" cy="6140450"/>
          </a:xfrm>
        </p:spPr>
      </p:pic>
    </p:spTree>
    <p:extLst>
      <p:ext uri="{BB962C8B-B14F-4D97-AF65-F5344CB8AC3E}">
        <p14:creationId xmlns:p14="http://schemas.microsoft.com/office/powerpoint/2010/main" val="1967746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latin typeface="+mn-lt"/>
              </a:rPr>
              <a:t>102 </a:t>
            </a:r>
            <a:r>
              <a:rPr lang="en-US" dirty="0">
                <a:solidFill>
                  <a:schemeClr val="tx1"/>
                </a:solidFill>
                <a:latin typeface="+mn-lt"/>
              </a:rPr>
              <a:t>Residents Educated</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0147" y="3980706"/>
            <a:ext cx="4125643" cy="2369022"/>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11" b="13842"/>
          <a:stretch/>
        </p:blipFill>
        <p:spPr>
          <a:xfrm>
            <a:off x="3843073" y="3980706"/>
            <a:ext cx="3987073" cy="238477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570" y="1767918"/>
            <a:ext cx="2820220" cy="22127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984"/>
            <a:ext cx="2980273" cy="229341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273" y="1753048"/>
            <a:ext cx="3040128" cy="224252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801" y="1737360"/>
            <a:ext cx="3077551" cy="229331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 y="4027016"/>
            <a:ext cx="3837524" cy="2322712"/>
          </a:xfrm>
          <a:prstGeom prst="rect">
            <a:avLst/>
          </a:prstGeom>
        </p:spPr>
      </p:pic>
      <p:sp>
        <p:nvSpPr>
          <p:cNvPr id="16" name="TextBox 15"/>
          <p:cNvSpPr txBox="1"/>
          <p:nvPr/>
        </p:nvSpPr>
        <p:spPr>
          <a:xfrm>
            <a:off x="0" y="2861187"/>
            <a:ext cx="1932039" cy="830997"/>
          </a:xfrm>
          <a:prstGeom prst="rect">
            <a:avLst/>
          </a:prstGeom>
          <a:noFill/>
        </p:spPr>
        <p:txBody>
          <a:bodyPr wrap="square" rtlCol="0">
            <a:spAutoFit/>
          </a:bodyPr>
          <a:lstStyle/>
          <a:p>
            <a:r>
              <a:rPr lang="en-US" sz="2400" b="1" dirty="0">
                <a:solidFill>
                  <a:schemeClr val="bg1"/>
                </a:solidFill>
              </a:rPr>
              <a:t>Storm Preparedness</a:t>
            </a:r>
          </a:p>
        </p:txBody>
      </p:sp>
      <p:sp>
        <p:nvSpPr>
          <p:cNvPr id="17" name="TextBox 16"/>
          <p:cNvSpPr txBox="1"/>
          <p:nvPr/>
        </p:nvSpPr>
        <p:spPr>
          <a:xfrm>
            <a:off x="3050919" y="1841359"/>
            <a:ext cx="1093166" cy="461665"/>
          </a:xfrm>
          <a:prstGeom prst="rect">
            <a:avLst/>
          </a:prstGeom>
          <a:noFill/>
        </p:spPr>
        <p:txBody>
          <a:bodyPr wrap="square" rtlCol="0">
            <a:spAutoFit/>
          </a:bodyPr>
          <a:lstStyle/>
          <a:p>
            <a:r>
              <a:rPr lang="en-US" sz="2400" b="1" dirty="0"/>
              <a:t>Mold</a:t>
            </a:r>
          </a:p>
        </p:txBody>
      </p:sp>
      <p:sp>
        <p:nvSpPr>
          <p:cNvPr id="18" name="TextBox 17"/>
          <p:cNvSpPr txBox="1"/>
          <p:nvPr/>
        </p:nvSpPr>
        <p:spPr>
          <a:xfrm>
            <a:off x="6049936" y="1767918"/>
            <a:ext cx="2402403" cy="830997"/>
          </a:xfrm>
          <a:prstGeom prst="rect">
            <a:avLst/>
          </a:prstGeom>
          <a:noFill/>
        </p:spPr>
        <p:txBody>
          <a:bodyPr wrap="square" rtlCol="0">
            <a:spAutoFit/>
          </a:bodyPr>
          <a:lstStyle/>
          <a:p>
            <a:r>
              <a:rPr lang="en-US" sz="2400" b="1" dirty="0">
                <a:solidFill>
                  <a:schemeClr val="bg1"/>
                </a:solidFill>
              </a:rPr>
              <a:t>Water Contamination</a:t>
            </a:r>
          </a:p>
        </p:txBody>
      </p:sp>
      <p:sp>
        <p:nvSpPr>
          <p:cNvPr id="19" name="TextBox 18"/>
          <p:cNvSpPr txBox="1"/>
          <p:nvPr/>
        </p:nvSpPr>
        <p:spPr>
          <a:xfrm>
            <a:off x="9148752" y="1767918"/>
            <a:ext cx="2807038" cy="830997"/>
          </a:xfrm>
          <a:prstGeom prst="rect">
            <a:avLst/>
          </a:prstGeom>
          <a:noFill/>
        </p:spPr>
        <p:txBody>
          <a:bodyPr wrap="square" rtlCol="0">
            <a:spAutoFit/>
          </a:bodyPr>
          <a:lstStyle/>
          <a:p>
            <a:r>
              <a:rPr lang="en-US" sz="2400" b="1" dirty="0">
                <a:solidFill>
                  <a:schemeClr val="bg1"/>
                </a:solidFill>
              </a:rPr>
              <a:t>Vector Borne Disease</a:t>
            </a:r>
          </a:p>
        </p:txBody>
      </p:sp>
      <p:sp>
        <p:nvSpPr>
          <p:cNvPr id="20" name="TextBox 19"/>
          <p:cNvSpPr txBox="1"/>
          <p:nvPr/>
        </p:nvSpPr>
        <p:spPr>
          <a:xfrm>
            <a:off x="8028130" y="4284882"/>
            <a:ext cx="3524864" cy="461665"/>
          </a:xfrm>
          <a:prstGeom prst="rect">
            <a:avLst/>
          </a:prstGeom>
          <a:noFill/>
        </p:spPr>
        <p:txBody>
          <a:bodyPr wrap="square" rtlCol="0">
            <a:spAutoFit/>
          </a:bodyPr>
          <a:lstStyle/>
          <a:p>
            <a:r>
              <a:rPr lang="en-US" sz="2400" b="1" dirty="0">
                <a:solidFill>
                  <a:schemeClr val="bg1"/>
                </a:solidFill>
              </a:rPr>
              <a:t>Algae Blooms</a:t>
            </a:r>
          </a:p>
        </p:txBody>
      </p:sp>
      <p:sp>
        <p:nvSpPr>
          <p:cNvPr id="21" name="TextBox 20"/>
          <p:cNvSpPr txBox="1"/>
          <p:nvPr/>
        </p:nvSpPr>
        <p:spPr>
          <a:xfrm>
            <a:off x="4041058" y="4262284"/>
            <a:ext cx="3215148" cy="461665"/>
          </a:xfrm>
          <a:prstGeom prst="rect">
            <a:avLst/>
          </a:prstGeom>
          <a:noFill/>
        </p:spPr>
        <p:txBody>
          <a:bodyPr wrap="square" rtlCol="0">
            <a:spAutoFit/>
          </a:bodyPr>
          <a:lstStyle/>
          <a:p>
            <a:r>
              <a:rPr lang="en-US" sz="2400" b="1" dirty="0">
                <a:solidFill>
                  <a:schemeClr val="bg1"/>
                </a:solidFill>
              </a:rPr>
              <a:t>Standing Water</a:t>
            </a:r>
          </a:p>
        </p:txBody>
      </p:sp>
      <p:sp>
        <p:nvSpPr>
          <p:cNvPr id="22" name="TextBox 21"/>
          <p:cNvSpPr txBox="1"/>
          <p:nvPr/>
        </p:nvSpPr>
        <p:spPr>
          <a:xfrm>
            <a:off x="206477" y="4262284"/>
            <a:ext cx="3391025" cy="830997"/>
          </a:xfrm>
          <a:prstGeom prst="rect">
            <a:avLst/>
          </a:prstGeom>
          <a:noFill/>
        </p:spPr>
        <p:txBody>
          <a:bodyPr wrap="square" rtlCol="0">
            <a:spAutoFit/>
          </a:bodyPr>
          <a:lstStyle/>
          <a:p>
            <a:r>
              <a:rPr lang="en-US" sz="2400" b="1" dirty="0">
                <a:solidFill>
                  <a:schemeClr val="bg1"/>
                </a:solidFill>
              </a:rPr>
              <a:t>Heat Waves and</a:t>
            </a:r>
          </a:p>
          <a:p>
            <a:r>
              <a:rPr lang="en-US" sz="2400" b="1" dirty="0">
                <a:solidFill>
                  <a:schemeClr val="bg1"/>
                </a:solidFill>
              </a:rPr>
              <a:t>Poor Air Quality</a:t>
            </a:r>
          </a:p>
        </p:txBody>
      </p:sp>
    </p:spTree>
    <p:extLst>
      <p:ext uri="{BB962C8B-B14F-4D97-AF65-F5344CB8AC3E}">
        <p14:creationId xmlns:p14="http://schemas.microsoft.com/office/powerpoint/2010/main" val="69163770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1423</TotalTime>
  <Words>2416</Words>
  <Application>Microsoft Macintosh PowerPoint</Application>
  <PresentationFormat>Widescreen</PresentationFormat>
  <Paragraphs>247</Paragraphs>
  <Slides>27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Calibri Light</vt:lpstr>
      <vt:lpstr>Times New Roman</vt:lpstr>
      <vt:lpstr>Wingdings</vt:lpstr>
      <vt:lpstr>Arial</vt:lpstr>
      <vt:lpstr>Retrospect</vt:lpstr>
      <vt:lpstr>PowerPoint Presentation</vt:lpstr>
      <vt:lpstr>Building  Climate  Resilience</vt:lpstr>
      <vt:lpstr>Two Training Sessions</vt:lpstr>
      <vt:lpstr>Eleven Trained Climate Communicators</vt:lpstr>
      <vt:lpstr>Three Bi-Lingual Climate Communicators</vt:lpstr>
      <vt:lpstr>Three Experienced Community Leaders</vt:lpstr>
      <vt:lpstr>91 Households Surveyed</vt:lpstr>
      <vt:lpstr>59 Reports of Flooding  12 Reports of Blocked            Storm Drains  4 Reports of Flooded Cars</vt:lpstr>
      <vt:lpstr>102 Residents Educated</vt:lpstr>
      <vt:lpstr>Three Outreach Languages </vt:lpstr>
      <vt:lpstr>PowerPoint Presentation</vt:lpstr>
      <vt:lpstr>82 People Signed up for Code Red</vt:lpstr>
      <vt:lpstr>Twelve Oral Histories </vt:lpstr>
      <vt:lpstr>                   What We Learned</vt:lpstr>
      <vt:lpstr>PowerPoint Presentation</vt:lpstr>
      <vt:lpstr>PowerPoint Presentation</vt:lpstr>
      <vt:lpstr>PowerPoint Presentation</vt:lpstr>
      <vt:lpstr>Asthma and Climate Change</vt:lpstr>
      <vt:lpstr>Mold and Climate Change</vt:lpstr>
      <vt:lpstr>Airborne Allergens and Climate Change</vt:lpstr>
      <vt:lpstr>Air Pollution and Climate Change</vt:lpstr>
      <vt:lpstr>Air Quality Index (AQI)  and Climate Change</vt:lpstr>
      <vt:lpstr>PowerPoint Presentation</vt:lpstr>
      <vt:lpstr>4 Key Actions to  Increase Climate Resilience</vt:lpstr>
      <vt:lpstr>Boca Raton Rising Together  and ReACT Tool Kit</vt:lpstr>
      <vt:lpstr>References</vt:lpstr>
      <vt:lpstr>PowerPoint Presentation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Booher</dc:creator>
  <cp:lastModifiedBy>Jeff Booher</cp:lastModifiedBy>
  <cp:revision>92</cp:revision>
  <dcterms:created xsi:type="dcterms:W3CDTF">2016-09-02T16:12:18Z</dcterms:created>
  <dcterms:modified xsi:type="dcterms:W3CDTF">2016-10-17T02:21:10Z</dcterms:modified>
</cp:coreProperties>
</file>