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371" r:id="rId3"/>
    <p:sldId id="375" r:id="rId4"/>
    <p:sldId id="285" r:id="rId5"/>
    <p:sldId id="347" r:id="rId6"/>
    <p:sldId id="363" r:id="rId7"/>
    <p:sldId id="345" r:id="rId8"/>
    <p:sldId id="340" r:id="rId9"/>
    <p:sldId id="365" r:id="rId10"/>
    <p:sldId id="342" r:id="rId11"/>
    <p:sldId id="367" r:id="rId12"/>
    <p:sldId id="376"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FBA4E0-92EC-324A-B569-4AD8B4A7A347}">
          <p14:sldIdLst>
            <p14:sldId id="256"/>
            <p14:sldId id="371"/>
            <p14:sldId id="375"/>
            <p14:sldId id="285"/>
            <p14:sldId id="347"/>
            <p14:sldId id="363"/>
          </p14:sldIdLst>
        </p14:section>
        <p14:section name="Untitled Section" id="{E70852AD-E8F6-9B4A-8278-07075FE6A710}">
          <p14:sldIdLst>
            <p14:sldId id="345"/>
            <p14:sldId id="340"/>
            <p14:sldId id="365"/>
            <p14:sldId id="342"/>
            <p14:sldId id="367"/>
            <p14:sldId id="37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0000"/>
    <a:srgbClr val="CC99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9115" autoAdjust="0"/>
  </p:normalViewPr>
  <p:slideViewPr>
    <p:cSldViewPr snapToGrid="0" snapToObjects="1">
      <p:cViewPr>
        <p:scale>
          <a:sx n="150" d="100"/>
          <a:sy n="150" d="100"/>
        </p:scale>
        <p:origin x="1344" y="-3504"/>
      </p:cViewPr>
      <p:guideLst>
        <p:guide orient="horz" pos="2880"/>
        <p:guide pos="216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200" d="100"/>
          <a:sy n="200" d="100"/>
        </p:scale>
        <p:origin x="-400"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1091E-7F53-604F-B891-C2178648C21C}" type="doc">
      <dgm:prSet loTypeId="urn:microsoft.com/office/officeart/2005/8/layout/process4" loCatId="" qsTypeId="urn:microsoft.com/office/officeart/2005/8/quickstyle/simple4" qsCatId="simple" csTypeId="urn:microsoft.com/office/officeart/2005/8/colors/colorful1" csCatId="colorful" phldr="1"/>
      <dgm:spPr/>
      <dgm:t>
        <a:bodyPr/>
        <a:lstStyle/>
        <a:p>
          <a:endParaRPr lang="en-US"/>
        </a:p>
      </dgm:t>
    </dgm:pt>
    <dgm:pt modelId="{AC42BB0A-87D7-C849-A0AA-A52458210B95}">
      <dgm:prSet custT="1"/>
      <dgm:spPr/>
      <dgm:t>
        <a:bodyPr/>
        <a:lstStyle/>
        <a:p>
          <a:pPr algn="ctr" rtl="0"/>
          <a:r>
            <a:rPr lang="en-US" sz="900" b="1" dirty="0" smtClean="0"/>
            <a:t>Flash Flood Warning: Take Action! </a:t>
          </a:r>
          <a:r>
            <a:rPr lang="en-US" sz="900" dirty="0" smtClean="0"/>
            <a:t>Flash flood is imminent or occurring. Move immediately to high ground. </a:t>
          </a:r>
          <a:endParaRPr lang="en-US" sz="900" dirty="0"/>
        </a:p>
      </dgm:t>
    </dgm:pt>
    <dgm:pt modelId="{1E417662-C357-AA4C-8C2C-728FCD4C8AFC}" type="parTrans" cxnId="{4750D2EA-7010-B64F-852B-30078FB1AC7A}">
      <dgm:prSet/>
      <dgm:spPr/>
      <dgm:t>
        <a:bodyPr/>
        <a:lstStyle/>
        <a:p>
          <a:endParaRPr lang="en-US"/>
        </a:p>
      </dgm:t>
    </dgm:pt>
    <dgm:pt modelId="{B3014B76-8FBC-4044-82E9-4A1B26959E04}" type="sibTrans" cxnId="{4750D2EA-7010-B64F-852B-30078FB1AC7A}">
      <dgm:prSet/>
      <dgm:spPr/>
      <dgm:t>
        <a:bodyPr/>
        <a:lstStyle/>
        <a:p>
          <a:endParaRPr lang="en-US"/>
        </a:p>
      </dgm:t>
    </dgm:pt>
    <dgm:pt modelId="{55E575A3-B272-C244-85D3-E9958ED1EBE9}">
      <dgm:prSet custT="1"/>
      <dgm:spPr/>
      <dgm:t>
        <a:bodyPr/>
        <a:lstStyle/>
        <a:p>
          <a:pPr algn="ctr" rtl="0"/>
          <a:r>
            <a:rPr lang="en-US" sz="900" b="1" dirty="0" smtClean="0"/>
            <a:t>Flood Warning: Take Action! </a:t>
          </a:r>
          <a:r>
            <a:rPr lang="en-US" sz="900" dirty="0" smtClean="0"/>
            <a:t>Hazardous weather event is imminent or happening. </a:t>
          </a:r>
          <a:endParaRPr lang="en-US" sz="900" dirty="0"/>
        </a:p>
      </dgm:t>
    </dgm:pt>
    <dgm:pt modelId="{37832C11-89B0-C343-BB90-3FB0411502AE}" type="parTrans" cxnId="{2E9E0F43-AF7B-A24B-A91E-32F4314EDEBA}">
      <dgm:prSet/>
      <dgm:spPr/>
      <dgm:t>
        <a:bodyPr/>
        <a:lstStyle/>
        <a:p>
          <a:endParaRPr lang="en-US"/>
        </a:p>
      </dgm:t>
    </dgm:pt>
    <dgm:pt modelId="{97E06019-9D06-7449-AD0C-C4BE8E693F69}" type="sibTrans" cxnId="{2E9E0F43-AF7B-A24B-A91E-32F4314EDEBA}">
      <dgm:prSet/>
      <dgm:spPr/>
      <dgm:t>
        <a:bodyPr/>
        <a:lstStyle/>
        <a:p>
          <a:endParaRPr lang="en-US"/>
        </a:p>
      </dgm:t>
    </dgm:pt>
    <dgm:pt modelId="{7EE0F809-E9A4-514C-9976-0E29C47EA660}">
      <dgm:prSet custT="1"/>
      <dgm:spPr/>
      <dgm:t>
        <a:bodyPr/>
        <a:lstStyle/>
        <a:p>
          <a:pPr algn="ctr" rtl="0"/>
          <a:r>
            <a:rPr lang="en-US" sz="900" b="1" dirty="0" smtClean="0"/>
            <a:t>Flood Watch: Be Prepared: </a:t>
          </a:r>
          <a:r>
            <a:rPr lang="en-US" sz="900" dirty="0" smtClean="0"/>
            <a:t>Conditions are favorable for flooding. Flooding is possible.</a:t>
          </a:r>
          <a:endParaRPr lang="en-US" sz="900" dirty="0"/>
        </a:p>
      </dgm:t>
    </dgm:pt>
    <dgm:pt modelId="{04D85FD4-68EC-934F-BABF-6CA32846CA45}" type="parTrans" cxnId="{9814B16E-5281-E448-AD11-2440D198E763}">
      <dgm:prSet/>
      <dgm:spPr/>
      <dgm:t>
        <a:bodyPr/>
        <a:lstStyle/>
        <a:p>
          <a:endParaRPr lang="en-US"/>
        </a:p>
      </dgm:t>
    </dgm:pt>
    <dgm:pt modelId="{EED4AD68-3B11-234A-A941-2DE4C9037834}" type="sibTrans" cxnId="{9814B16E-5281-E448-AD11-2440D198E763}">
      <dgm:prSet/>
      <dgm:spPr/>
      <dgm:t>
        <a:bodyPr/>
        <a:lstStyle/>
        <a:p>
          <a:endParaRPr lang="en-US"/>
        </a:p>
      </dgm:t>
    </dgm:pt>
    <dgm:pt modelId="{B73FFC39-A329-9341-A110-7121D37E4048}">
      <dgm:prSet custT="1"/>
      <dgm:spPr/>
      <dgm:t>
        <a:bodyPr/>
        <a:lstStyle/>
        <a:p>
          <a:pPr algn="ctr" rtl="0"/>
          <a:r>
            <a:rPr lang="en-US" sz="900" b="1" dirty="0" smtClean="0"/>
            <a:t>Flood Advisory: Be Aware:</a:t>
          </a:r>
          <a:r>
            <a:rPr lang="en-US" sz="900" dirty="0" smtClean="0"/>
            <a:t> weather event is forecast become a nuisance</a:t>
          </a:r>
          <a:endParaRPr lang="en-US" sz="900" dirty="0"/>
        </a:p>
      </dgm:t>
    </dgm:pt>
    <dgm:pt modelId="{3A5763DB-64ED-9A49-A9BD-2E23A655C89C}" type="parTrans" cxnId="{2F03251E-A11F-DB4E-A075-812807ADD555}">
      <dgm:prSet/>
      <dgm:spPr/>
      <dgm:t>
        <a:bodyPr/>
        <a:lstStyle/>
        <a:p>
          <a:endParaRPr lang="en-US"/>
        </a:p>
      </dgm:t>
    </dgm:pt>
    <dgm:pt modelId="{75BC39E8-E4FA-8A43-8A36-22CAC52F7CA6}" type="sibTrans" cxnId="{2F03251E-A11F-DB4E-A075-812807ADD555}">
      <dgm:prSet/>
      <dgm:spPr/>
      <dgm:t>
        <a:bodyPr/>
        <a:lstStyle/>
        <a:p>
          <a:endParaRPr lang="en-US"/>
        </a:p>
      </dgm:t>
    </dgm:pt>
    <dgm:pt modelId="{4D336792-181F-FF49-97E6-215AC385358A}" type="pres">
      <dgm:prSet presAssocID="{EC51091E-7F53-604F-B891-C2178648C21C}" presName="Name0" presStyleCnt="0">
        <dgm:presLayoutVars>
          <dgm:dir/>
          <dgm:animLvl val="lvl"/>
          <dgm:resizeHandles val="exact"/>
        </dgm:presLayoutVars>
      </dgm:prSet>
      <dgm:spPr/>
      <dgm:t>
        <a:bodyPr/>
        <a:lstStyle/>
        <a:p>
          <a:endParaRPr lang="en-US"/>
        </a:p>
      </dgm:t>
    </dgm:pt>
    <dgm:pt modelId="{6622D3B7-3E06-0848-A7E3-A6C234B6B293}" type="pres">
      <dgm:prSet presAssocID="{AC42BB0A-87D7-C849-A0AA-A52458210B95}" presName="boxAndChildren" presStyleCnt="0"/>
      <dgm:spPr/>
    </dgm:pt>
    <dgm:pt modelId="{CBF3E680-4568-A149-892C-228243A05275}" type="pres">
      <dgm:prSet presAssocID="{AC42BB0A-87D7-C849-A0AA-A52458210B95}" presName="parentTextBox" presStyleLbl="node1" presStyleIdx="0" presStyleCnt="4"/>
      <dgm:spPr/>
      <dgm:t>
        <a:bodyPr/>
        <a:lstStyle/>
        <a:p>
          <a:endParaRPr lang="en-US"/>
        </a:p>
      </dgm:t>
    </dgm:pt>
    <dgm:pt modelId="{8F9ABF68-7CDE-3541-A7DB-FF74493D3745}" type="pres">
      <dgm:prSet presAssocID="{97E06019-9D06-7449-AD0C-C4BE8E693F69}" presName="sp" presStyleCnt="0"/>
      <dgm:spPr/>
    </dgm:pt>
    <dgm:pt modelId="{0EE7D2A7-05DE-2846-9F2D-0A485D4B9377}" type="pres">
      <dgm:prSet presAssocID="{55E575A3-B272-C244-85D3-E9958ED1EBE9}" presName="arrowAndChildren" presStyleCnt="0"/>
      <dgm:spPr/>
    </dgm:pt>
    <dgm:pt modelId="{D7A213B7-7E24-0A47-A791-E233371E7233}" type="pres">
      <dgm:prSet presAssocID="{55E575A3-B272-C244-85D3-E9958ED1EBE9}" presName="parentTextArrow" presStyleLbl="node1" presStyleIdx="1" presStyleCnt="4"/>
      <dgm:spPr/>
      <dgm:t>
        <a:bodyPr/>
        <a:lstStyle/>
        <a:p>
          <a:endParaRPr lang="en-US"/>
        </a:p>
      </dgm:t>
    </dgm:pt>
    <dgm:pt modelId="{13605569-118E-7B4A-B645-0C87F165D90B}" type="pres">
      <dgm:prSet presAssocID="{EED4AD68-3B11-234A-A941-2DE4C9037834}" presName="sp" presStyleCnt="0"/>
      <dgm:spPr/>
    </dgm:pt>
    <dgm:pt modelId="{096BDD7E-EE3F-7446-91D0-8799A0D71343}" type="pres">
      <dgm:prSet presAssocID="{7EE0F809-E9A4-514C-9976-0E29C47EA660}" presName="arrowAndChildren" presStyleCnt="0"/>
      <dgm:spPr/>
    </dgm:pt>
    <dgm:pt modelId="{719F8C8F-59C8-1442-A1D6-0CCA4A201F71}" type="pres">
      <dgm:prSet presAssocID="{7EE0F809-E9A4-514C-9976-0E29C47EA660}" presName="parentTextArrow" presStyleLbl="node1" presStyleIdx="2" presStyleCnt="4"/>
      <dgm:spPr/>
      <dgm:t>
        <a:bodyPr/>
        <a:lstStyle/>
        <a:p>
          <a:endParaRPr lang="en-US"/>
        </a:p>
      </dgm:t>
    </dgm:pt>
    <dgm:pt modelId="{BA932470-2763-1747-AA48-91C84F47C30C}" type="pres">
      <dgm:prSet presAssocID="{75BC39E8-E4FA-8A43-8A36-22CAC52F7CA6}" presName="sp" presStyleCnt="0"/>
      <dgm:spPr/>
    </dgm:pt>
    <dgm:pt modelId="{F7636EBC-10BE-514A-97AB-5DD6737FD743}" type="pres">
      <dgm:prSet presAssocID="{B73FFC39-A329-9341-A110-7121D37E4048}" presName="arrowAndChildren" presStyleCnt="0"/>
      <dgm:spPr/>
    </dgm:pt>
    <dgm:pt modelId="{8D2BD78A-E72E-A044-B7BA-E1434E9B1CD1}" type="pres">
      <dgm:prSet presAssocID="{B73FFC39-A329-9341-A110-7121D37E4048}" presName="parentTextArrow" presStyleLbl="node1" presStyleIdx="3" presStyleCnt="4" custLinFactNeighborY="-1983"/>
      <dgm:spPr/>
      <dgm:t>
        <a:bodyPr/>
        <a:lstStyle/>
        <a:p>
          <a:endParaRPr lang="en-US"/>
        </a:p>
      </dgm:t>
    </dgm:pt>
  </dgm:ptLst>
  <dgm:cxnLst>
    <dgm:cxn modelId="{2E9E0F43-AF7B-A24B-A91E-32F4314EDEBA}" srcId="{EC51091E-7F53-604F-B891-C2178648C21C}" destId="{55E575A3-B272-C244-85D3-E9958ED1EBE9}" srcOrd="2" destOrd="0" parTransId="{37832C11-89B0-C343-BB90-3FB0411502AE}" sibTransId="{97E06019-9D06-7449-AD0C-C4BE8E693F69}"/>
    <dgm:cxn modelId="{7E294859-99F7-1547-A9F6-627B047DCB62}" type="presOf" srcId="{EC51091E-7F53-604F-B891-C2178648C21C}" destId="{4D336792-181F-FF49-97E6-215AC385358A}" srcOrd="0" destOrd="0" presId="urn:microsoft.com/office/officeart/2005/8/layout/process4"/>
    <dgm:cxn modelId="{995EBCC6-CEBC-A842-805C-0028D45FF9E4}" type="presOf" srcId="{7EE0F809-E9A4-514C-9976-0E29C47EA660}" destId="{719F8C8F-59C8-1442-A1D6-0CCA4A201F71}" srcOrd="0" destOrd="0" presId="urn:microsoft.com/office/officeart/2005/8/layout/process4"/>
    <dgm:cxn modelId="{07B52615-E23D-8946-9298-6577979F66B0}" type="presOf" srcId="{55E575A3-B272-C244-85D3-E9958ED1EBE9}" destId="{D7A213B7-7E24-0A47-A791-E233371E7233}" srcOrd="0" destOrd="0" presId="urn:microsoft.com/office/officeart/2005/8/layout/process4"/>
    <dgm:cxn modelId="{EEED37DC-B2E5-0447-89DA-D84A97E87720}" type="presOf" srcId="{B73FFC39-A329-9341-A110-7121D37E4048}" destId="{8D2BD78A-E72E-A044-B7BA-E1434E9B1CD1}" srcOrd="0" destOrd="0" presId="urn:microsoft.com/office/officeart/2005/8/layout/process4"/>
    <dgm:cxn modelId="{AC7CAC7A-0C42-4B43-BA13-453CFC451DC8}" type="presOf" srcId="{AC42BB0A-87D7-C849-A0AA-A52458210B95}" destId="{CBF3E680-4568-A149-892C-228243A05275}" srcOrd="0" destOrd="0" presId="urn:microsoft.com/office/officeart/2005/8/layout/process4"/>
    <dgm:cxn modelId="{2F03251E-A11F-DB4E-A075-812807ADD555}" srcId="{EC51091E-7F53-604F-B891-C2178648C21C}" destId="{B73FFC39-A329-9341-A110-7121D37E4048}" srcOrd="0" destOrd="0" parTransId="{3A5763DB-64ED-9A49-A9BD-2E23A655C89C}" sibTransId="{75BC39E8-E4FA-8A43-8A36-22CAC52F7CA6}"/>
    <dgm:cxn modelId="{9814B16E-5281-E448-AD11-2440D198E763}" srcId="{EC51091E-7F53-604F-B891-C2178648C21C}" destId="{7EE0F809-E9A4-514C-9976-0E29C47EA660}" srcOrd="1" destOrd="0" parTransId="{04D85FD4-68EC-934F-BABF-6CA32846CA45}" sibTransId="{EED4AD68-3B11-234A-A941-2DE4C9037834}"/>
    <dgm:cxn modelId="{4750D2EA-7010-B64F-852B-30078FB1AC7A}" srcId="{EC51091E-7F53-604F-B891-C2178648C21C}" destId="{AC42BB0A-87D7-C849-A0AA-A52458210B95}" srcOrd="3" destOrd="0" parTransId="{1E417662-C357-AA4C-8C2C-728FCD4C8AFC}" sibTransId="{B3014B76-8FBC-4044-82E9-4A1B26959E04}"/>
    <dgm:cxn modelId="{E6DC8C8B-65DE-0C4E-A06E-BEB77790CFF6}" type="presParOf" srcId="{4D336792-181F-FF49-97E6-215AC385358A}" destId="{6622D3B7-3E06-0848-A7E3-A6C234B6B293}" srcOrd="0" destOrd="0" presId="urn:microsoft.com/office/officeart/2005/8/layout/process4"/>
    <dgm:cxn modelId="{63D114D1-F32A-B94B-8679-E1D110D28691}" type="presParOf" srcId="{6622D3B7-3E06-0848-A7E3-A6C234B6B293}" destId="{CBF3E680-4568-A149-892C-228243A05275}" srcOrd="0" destOrd="0" presId="urn:microsoft.com/office/officeart/2005/8/layout/process4"/>
    <dgm:cxn modelId="{878813F0-44AD-5340-823E-56CD40A8757A}" type="presParOf" srcId="{4D336792-181F-FF49-97E6-215AC385358A}" destId="{8F9ABF68-7CDE-3541-A7DB-FF74493D3745}" srcOrd="1" destOrd="0" presId="urn:microsoft.com/office/officeart/2005/8/layout/process4"/>
    <dgm:cxn modelId="{A6B32D87-3AAC-1546-96CF-26CD9BC074FE}" type="presParOf" srcId="{4D336792-181F-FF49-97E6-215AC385358A}" destId="{0EE7D2A7-05DE-2846-9F2D-0A485D4B9377}" srcOrd="2" destOrd="0" presId="urn:microsoft.com/office/officeart/2005/8/layout/process4"/>
    <dgm:cxn modelId="{FA422A2C-E1BE-0948-B65D-80023781EA32}" type="presParOf" srcId="{0EE7D2A7-05DE-2846-9F2D-0A485D4B9377}" destId="{D7A213B7-7E24-0A47-A791-E233371E7233}" srcOrd="0" destOrd="0" presId="urn:microsoft.com/office/officeart/2005/8/layout/process4"/>
    <dgm:cxn modelId="{D8FBDA5C-61D1-FA45-8E47-4C8A81E287F5}" type="presParOf" srcId="{4D336792-181F-FF49-97E6-215AC385358A}" destId="{13605569-118E-7B4A-B645-0C87F165D90B}" srcOrd="3" destOrd="0" presId="urn:microsoft.com/office/officeart/2005/8/layout/process4"/>
    <dgm:cxn modelId="{417859C7-0066-D44B-82F2-5F88EBAB7E99}" type="presParOf" srcId="{4D336792-181F-FF49-97E6-215AC385358A}" destId="{096BDD7E-EE3F-7446-91D0-8799A0D71343}" srcOrd="4" destOrd="0" presId="urn:microsoft.com/office/officeart/2005/8/layout/process4"/>
    <dgm:cxn modelId="{2EA276CB-62DA-6F4B-99DF-D346F4E1136C}" type="presParOf" srcId="{096BDD7E-EE3F-7446-91D0-8799A0D71343}" destId="{719F8C8F-59C8-1442-A1D6-0CCA4A201F71}" srcOrd="0" destOrd="0" presId="urn:microsoft.com/office/officeart/2005/8/layout/process4"/>
    <dgm:cxn modelId="{6F2E7175-95B9-5047-8C26-BE41FC40E91C}" type="presParOf" srcId="{4D336792-181F-FF49-97E6-215AC385358A}" destId="{BA932470-2763-1747-AA48-91C84F47C30C}" srcOrd="5" destOrd="0" presId="urn:microsoft.com/office/officeart/2005/8/layout/process4"/>
    <dgm:cxn modelId="{0FE6BE9F-5F8E-1F4A-A245-B59E779FDDFF}" type="presParOf" srcId="{4D336792-181F-FF49-97E6-215AC385358A}" destId="{F7636EBC-10BE-514A-97AB-5DD6737FD743}" srcOrd="6" destOrd="0" presId="urn:microsoft.com/office/officeart/2005/8/layout/process4"/>
    <dgm:cxn modelId="{0E092AE3-167A-284B-846C-8EE0C3400F0D}" type="presParOf" srcId="{F7636EBC-10BE-514A-97AB-5DD6737FD743}" destId="{8D2BD78A-E72E-A044-B7BA-E1434E9B1C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E680-4568-A149-892C-228243A05275}">
      <dsp:nvSpPr>
        <dsp:cNvPr id="0" name=""/>
        <dsp:cNvSpPr/>
      </dsp:nvSpPr>
      <dsp:spPr>
        <a:xfrm>
          <a:off x="0" y="1659336"/>
          <a:ext cx="2370666" cy="3630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Flash Flood Warning: Take Action! </a:t>
          </a:r>
          <a:r>
            <a:rPr lang="en-US" sz="900" kern="1200" dirty="0" smtClean="0"/>
            <a:t>Flash flood is imminent or occurring. Move immediately to high ground. </a:t>
          </a:r>
          <a:endParaRPr lang="en-US" sz="900" kern="1200" dirty="0"/>
        </a:p>
      </dsp:txBody>
      <dsp:txXfrm>
        <a:off x="0" y="1659336"/>
        <a:ext cx="2370666" cy="363022"/>
      </dsp:txXfrm>
    </dsp:sp>
    <dsp:sp modelId="{D7A213B7-7E24-0A47-A791-E233371E7233}">
      <dsp:nvSpPr>
        <dsp:cNvPr id="0" name=""/>
        <dsp:cNvSpPr/>
      </dsp:nvSpPr>
      <dsp:spPr>
        <a:xfrm rot="10800000">
          <a:off x="0" y="1106453"/>
          <a:ext cx="2370666" cy="55832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Warning: Take Action! </a:t>
          </a:r>
          <a:r>
            <a:rPr lang="en-US" sz="900" kern="1200" dirty="0" smtClean="0"/>
            <a:t>Hazardous weather event is imminent or happening. </a:t>
          </a:r>
          <a:endParaRPr lang="en-US" sz="900" kern="1200" dirty="0"/>
        </a:p>
      </dsp:txBody>
      <dsp:txXfrm rot="10800000">
        <a:off x="0" y="1106453"/>
        <a:ext cx="2370666" cy="362785"/>
      </dsp:txXfrm>
    </dsp:sp>
    <dsp:sp modelId="{719F8C8F-59C8-1442-A1D6-0CCA4A201F71}">
      <dsp:nvSpPr>
        <dsp:cNvPr id="0" name=""/>
        <dsp:cNvSpPr/>
      </dsp:nvSpPr>
      <dsp:spPr>
        <a:xfrm rot="10800000">
          <a:off x="0" y="553570"/>
          <a:ext cx="2370666" cy="55832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Watch: Be Prepared: </a:t>
          </a:r>
          <a:r>
            <a:rPr lang="en-US" sz="900" kern="1200" dirty="0" smtClean="0"/>
            <a:t>Conditions are favorable for flooding. Flooding is possible.</a:t>
          </a:r>
          <a:endParaRPr lang="en-US" sz="900" kern="1200" dirty="0"/>
        </a:p>
      </dsp:txBody>
      <dsp:txXfrm rot="10800000">
        <a:off x="0" y="553570"/>
        <a:ext cx="2370666" cy="362785"/>
      </dsp:txXfrm>
    </dsp:sp>
    <dsp:sp modelId="{8D2BD78A-E72E-A044-B7BA-E1434E9B1CD1}">
      <dsp:nvSpPr>
        <dsp:cNvPr id="0" name=""/>
        <dsp:cNvSpPr/>
      </dsp:nvSpPr>
      <dsp:spPr>
        <a:xfrm rot="10800000">
          <a:off x="0" y="0"/>
          <a:ext cx="2370666" cy="558328"/>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Advisory: Be Aware:</a:t>
          </a:r>
          <a:r>
            <a:rPr lang="en-US" sz="900" kern="1200" dirty="0" smtClean="0"/>
            <a:t> weather event is forecast become a nuisance</a:t>
          </a:r>
          <a:endParaRPr lang="en-US" sz="900" kern="1200" dirty="0"/>
        </a:p>
      </dsp:txBody>
      <dsp:txXfrm rot="10800000">
        <a:off x="0" y="0"/>
        <a:ext cx="2370666" cy="3627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A7453-706E-8743-8C83-BD6F6FC33822}" type="datetimeFigureOut">
              <a:rPr lang="en-US" smtClean="0"/>
              <a:t>2/8/17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87070-F466-924E-B8E5-B48D78327069}" type="slidenum">
              <a:rPr lang="en-US" smtClean="0"/>
              <a:t>‹#›</a:t>
            </a:fld>
            <a:endParaRPr lang="en-US"/>
          </a:p>
        </p:txBody>
      </p:sp>
    </p:spTree>
    <p:extLst>
      <p:ext uri="{BB962C8B-B14F-4D97-AF65-F5344CB8AC3E}">
        <p14:creationId xmlns:p14="http://schemas.microsoft.com/office/powerpoint/2010/main" val="309033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1</a:t>
            </a:fld>
            <a:endParaRPr lang="en-US"/>
          </a:p>
        </p:txBody>
      </p:sp>
    </p:spTree>
    <p:extLst>
      <p:ext uri="{BB962C8B-B14F-4D97-AF65-F5344CB8AC3E}">
        <p14:creationId xmlns:p14="http://schemas.microsoft.com/office/powerpoint/2010/main" val="153497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12</a:t>
            </a:fld>
            <a:endParaRPr lang="en-US"/>
          </a:p>
        </p:txBody>
      </p:sp>
    </p:spTree>
    <p:extLst>
      <p:ext uri="{BB962C8B-B14F-4D97-AF65-F5344CB8AC3E}">
        <p14:creationId xmlns:p14="http://schemas.microsoft.com/office/powerpoint/2010/main" val="44258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So Now we will try to take a look at how all these changes, individually and interacting with one another, impact health of the public, and particularly certain vulnerable groups, such as people with asthma, young children and the elderly.</a:t>
            </a:r>
          </a:p>
          <a:p>
            <a:endParaRPr lang="en-US" dirty="0"/>
          </a:p>
          <a:p>
            <a:r>
              <a:rPr lang="en-US" dirty="0" smtClean="0"/>
              <a:t>I will do this by gradually putting together a big flow chart that illustrates the interactions.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a:t>
            </a:fld>
            <a:endParaRPr lang="en-US"/>
          </a:p>
        </p:txBody>
      </p:sp>
    </p:spTree>
    <p:extLst>
      <p:ext uri="{BB962C8B-B14F-4D97-AF65-F5344CB8AC3E}">
        <p14:creationId xmlns:p14="http://schemas.microsoft.com/office/powerpoint/2010/main" val="51054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Together, air quality, heat, variable rain and sea level rise will have Impacts on Coastal Areas, Water Resources, Agriculture and the Habitat of species.  It will also impact Public Health.</a:t>
            </a:r>
          </a:p>
          <a:p>
            <a:endParaRPr lang="en-US" dirty="0"/>
          </a:p>
          <a:p>
            <a:r>
              <a:rPr lang="en-US" dirty="0" smtClean="0"/>
              <a:t>This is what we are going to focus on now.</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4</a:t>
            </a:fld>
            <a:endParaRPr lang="en-US"/>
          </a:p>
        </p:txBody>
      </p:sp>
    </p:spTree>
    <p:extLst>
      <p:ext uri="{BB962C8B-B14F-4D97-AF65-F5344CB8AC3E}">
        <p14:creationId xmlns:p14="http://schemas.microsoft.com/office/powerpoint/2010/main" val="17557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Here are some common sense approaches to minimizing exposure.</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5</a:t>
            </a:fld>
            <a:endParaRPr lang="en-US"/>
          </a:p>
        </p:txBody>
      </p:sp>
    </p:spTree>
    <p:extLst>
      <p:ext uri="{BB962C8B-B14F-4D97-AF65-F5344CB8AC3E}">
        <p14:creationId xmlns:p14="http://schemas.microsoft.com/office/powerpoint/2010/main" val="410001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The Information on Storms and Hurricanes come from the National Weather Service and will appear as a map.  A Flood Advisory tells you to “Be Aware” , Flood Watch is that flooding likely of it may be a nuisance, but not imminent danger. Still use COMMON SENSE – some areas are more prone to flooding than others.</a:t>
            </a:r>
          </a:p>
          <a:p>
            <a:endParaRPr lang="en-US" dirty="0"/>
          </a:p>
          <a:p>
            <a:r>
              <a:rPr lang="en-US" dirty="0" smtClean="0"/>
              <a:t>Flood Warning means TAKE ACTION</a:t>
            </a:r>
          </a:p>
          <a:p>
            <a:r>
              <a:rPr lang="en-US" dirty="0" smtClean="0"/>
              <a:t>Flash Floods are sudden Floods which are potentially dangerous.  They could occur far from the area where its raining, as the surge of water travels through the watershed system/Tom</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6</a:t>
            </a:fld>
            <a:endParaRPr lang="en-US"/>
          </a:p>
        </p:txBody>
      </p:sp>
    </p:spTree>
    <p:extLst>
      <p:ext uri="{BB962C8B-B14F-4D97-AF65-F5344CB8AC3E}">
        <p14:creationId xmlns:p14="http://schemas.microsoft.com/office/powerpoint/2010/main" val="154932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Flood waters can be contaminated with Toxic Chemicals, sewage, or bacteria. Most commonly water can have gasoline or oil from flooded cars, and pesticides from lawn spraying. Oil produces will appear as a rainbow slick on the surface, and the fumes will evaporate and are harmful if breathed in.</a:t>
            </a:r>
          </a:p>
          <a:p>
            <a:endParaRPr lang="en-US" dirty="0"/>
          </a:p>
          <a:p>
            <a:r>
              <a:rPr lang="en-US" dirty="0" smtClean="0"/>
              <a:t> In your house, it can have any type of detergent, or solvent that you keep in your cabinets. The mixture of solvents can be caustic, irritant.</a:t>
            </a:r>
          </a:p>
          <a:p>
            <a:endParaRPr lang="en-US" dirty="0"/>
          </a:p>
          <a:p>
            <a:r>
              <a:rPr lang="en-US" dirty="0" smtClean="0"/>
              <a:t>Sewage can also back up the sewer system. If the electricity is out or a prolonged period of time, the pumping stations down the road get filled above the input pipe and the line gets backed up.  There should be a release valve on the property, which would allow the sewage to flow onto the lawn instead of the house, but these should not be opened unless advised by the city.</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7</a:t>
            </a:fld>
            <a:endParaRPr lang="en-US"/>
          </a:p>
        </p:txBody>
      </p:sp>
    </p:spTree>
    <p:extLst>
      <p:ext uri="{BB962C8B-B14F-4D97-AF65-F5344CB8AC3E}">
        <p14:creationId xmlns:p14="http://schemas.microsoft.com/office/powerpoint/2010/main" val="17044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Mold is a common problem in Florida, as it is a warm and humid environment favorable to mold development. </a:t>
            </a:r>
          </a:p>
          <a:p>
            <a:r>
              <a:rPr lang="en-US" dirty="0" smtClean="0"/>
              <a:t>You may see mold growth, but often it is hidden from view and behind the walls.  If you suspect mold, but can’t see it, you can have your house tested by a mold remediation company. Testing a home could run between $300 - $1000 .</a:t>
            </a:r>
          </a:p>
          <a:p>
            <a:endParaRPr lang="en-US" dirty="0"/>
          </a:p>
          <a:p>
            <a:r>
              <a:rPr lang="en-US" dirty="0" smtClean="0"/>
              <a:t>A small amount of mold, Level I can often be addressed by the home owner, but larger amounts require a professional, with appropriate equipment.  For the DYI, be careful not to spread it. Washing it with a sponge may move it around. It is often best to cut the wall patch out, and replace.  Don’t do these projects around people that are sensitive.</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9</a:t>
            </a:fld>
            <a:endParaRPr lang="en-US"/>
          </a:p>
        </p:txBody>
      </p:sp>
    </p:spTree>
    <p:extLst>
      <p:ext uri="{BB962C8B-B14F-4D97-AF65-F5344CB8AC3E}">
        <p14:creationId xmlns:p14="http://schemas.microsoft.com/office/powerpoint/2010/main" val="270880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Algae blooms may occur anytime, typically in the warmer months, and when the waters are slow moving.  Most algae is NOT toxic, just unattractive, but some does produce toxins.  The water districts do not monitor all water bodies all the time for toxic algae, but rely of people reporting blooms, so that they can be tested. </a:t>
            </a:r>
          </a:p>
          <a:p>
            <a:endParaRPr lang="en-US" dirty="0"/>
          </a:p>
          <a:p>
            <a:r>
              <a:rPr lang="en-US" dirty="0" smtClean="0"/>
              <a:t>Large Ocean algae blooms are followed by Department of Environmental Protection, Fish and Wildlife service and NOAA.  They will post maps and notify local government, which may place restrictions on swimming and fishing. These will appear at the beach access points, and may be announced on television.</a:t>
            </a:r>
          </a:p>
          <a:p>
            <a:endParaRPr lang="en-US" dirty="0"/>
          </a:p>
          <a:p>
            <a:r>
              <a:rPr lang="en-US" dirty="0" smtClean="0"/>
              <a:t>It may be obvious that you shouldn’t eat/drink or bathe in the water. But what most people don’t realize is that the toxins can get in the air, through wave action, and actually impact people nearby, by breathing them in.  </a:t>
            </a:r>
          </a:p>
          <a:p>
            <a:r>
              <a:rPr lang="en-US" dirty="0" smtClean="0"/>
              <a:t>Also its important to keep PETS out of the water, they may get really sick if they drink the water.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10</a:t>
            </a:fld>
            <a:endParaRPr lang="en-US"/>
          </a:p>
        </p:txBody>
      </p:sp>
    </p:spTree>
    <p:extLst>
      <p:ext uri="{BB962C8B-B14F-4D97-AF65-F5344CB8AC3E}">
        <p14:creationId xmlns:p14="http://schemas.microsoft.com/office/powerpoint/2010/main" val="228157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11</a:t>
            </a:fld>
            <a:endParaRPr lang="en-US"/>
          </a:p>
        </p:txBody>
      </p:sp>
    </p:spTree>
    <p:extLst>
      <p:ext uri="{BB962C8B-B14F-4D97-AF65-F5344CB8AC3E}">
        <p14:creationId xmlns:p14="http://schemas.microsoft.com/office/powerpoint/2010/main" val="209775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12801"/>
            <a:ext cx="5829300" cy="56896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28700" y="6604000"/>
            <a:ext cx="4800600" cy="1625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22BBDD3-1E8F-1949-BDB3-E1981F2523C2}" type="datetimeFigureOut">
              <a:rPr lang="en-US" smtClean="0"/>
              <a:t>2/8/17</a:t>
            </a:fld>
            <a:endParaRPr lang="en-US"/>
          </a:p>
        </p:txBody>
      </p:sp>
      <p:sp>
        <p:nvSpPr>
          <p:cNvPr id="8" name="Slide Number Placeholder 7"/>
          <p:cNvSpPr>
            <a:spLocks noGrp="1"/>
          </p:cNvSpPr>
          <p:nvPr>
            <p:ph type="sldNum" sz="quarter" idx="11"/>
          </p:nvPr>
        </p:nvSpPr>
        <p:spPr/>
        <p:txBody>
          <a:bodyPr/>
          <a:lstStyle/>
          <a:p>
            <a:fld id="{1106FAE5-0D39-144B-AE52-866EDBFAF7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1828802"/>
            <a:ext cx="5829300" cy="3340100"/>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541735" y="5425019"/>
            <a:ext cx="5829300" cy="1509183"/>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
        <p:nvSpPr>
          <p:cNvPr id="7" name="Oval 6"/>
          <p:cNvSpPr/>
          <p:nvPr/>
        </p:nvSpPr>
        <p:spPr>
          <a:xfrm>
            <a:off x="3371851"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21869"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2547"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3486150" y="2133602"/>
            <a:ext cx="3028950" cy="6034617"/>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22BBDD3-1E8F-1949-BDB3-E1981F2523C2}"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
        <p:nvSpPr>
          <p:cNvPr id="9" name="Content Placeholder 8"/>
          <p:cNvSpPr>
            <a:spLocks noGrp="1"/>
          </p:cNvSpPr>
          <p:nvPr>
            <p:ph sz="quarter" idx="13"/>
          </p:nvPr>
        </p:nvSpPr>
        <p:spPr>
          <a:xfrm>
            <a:off x="274320" y="2133600"/>
            <a:ext cx="3031236" cy="6035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133600"/>
            <a:ext cx="303014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86152" y="2133600"/>
            <a:ext cx="303133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2BBDD3-1E8F-1949-BDB3-E1981F2523C2}" type="datetimeFigureOut">
              <a:rPr lang="en-US" smtClean="0"/>
              <a:t>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6FAE5-0D39-144B-AE52-866EDBFAF7BB}" type="slidenum">
              <a:rPr lang="en-US" smtClean="0"/>
              <a:t>‹#›</a:t>
            </a:fld>
            <a:endParaRPr lang="en-US"/>
          </a:p>
        </p:txBody>
      </p:sp>
      <p:sp>
        <p:nvSpPr>
          <p:cNvPr id="11" name="Content Placeholder 10"/>
          <p:cNvSpPr>
            <a:spLocks noGrp="1"/>
          </p:cNvSpPr>
          <p:nvPr>
            <p:ph sz="quarter" idx="13"/>
          </p:nvPr>
        </p:nvSpPr>
        <p:spPr>
          <a:xfrm>
            <a:off x="342900" y="2950464"/>
            <a:ext cx="3031236"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3504438" y="2950466"/>
            <a:ext cx="3031236" cy="5217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2BBDD3-1E8F-1949-BDB3-E1981F2523C2}" type="datetimeFigureOut">
              <a:rPr lang="en-US" smtClean="0"/>
              <a:t>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BBDD3-1E8F-1949-BDB3-E1981F2523C2}" type="datetimeFigureOut">
              <a:rPr lang="en-US" smtClean="0"/>
              <a:t>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0317" y="355600"/>
            <a:ext cx="2256235" cy="27940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39354" y="364069"/>
            <a:ext cx="374689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30317" y="3251202"/>
            <a:ext cx="2256235" cy="4917017"/>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304800"/>
            <a:ext cx="4283868" cy="119380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131095" y="1524000"/>
            <a:ext cx="4541043" cy="605472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59682" y="7747000"/>
            <a:ext cx="4283868" cy="711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6172200" cy="21336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772512" y="8475136"/>
            <a:ext cx="1564481" cy="486833"/>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22BBDD3-1E8F-1949-BDB3-E1981F2523C2}" type="datetimeFigureOut">
              <a:rPr lang="en-US" smtClean="0"/>
              <a:t>2/8/17</a:t>
            </a:fld>
            <a:endParaRPr lang="en-US"/>
          </a:p>
        </p:txBody>
      </p:sp>
      <p:sp>
        <p:nvSpPr>
          <p:cNvPr id="5" name="Footer Placeholder 4"/>
          <p:cNvSpPr>
            <a:spLocks noGrp="1"/>
          </p:cNvSpPr>
          <p:nvPr>
            <p:ph type="ftr" sz="quarter" idx="3"/>
          </p:nvPr>
        </p:nvSpPr>
        <p:spPr>
          <a:xfrm>
            <a:off x="494375" y="8475136"/>
            <a:ext cx="2135981" cy="486833"/>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6407460" y="8475136"/>
            <a:ext cx="421481" cy="486833"/>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106FAE5-0D39-144B-AE52-866EDBFAF7BB}" type="slidenum">
              <a:rPr lang="en-US" smtClean="0"/>
              <a:t>‹#›</a:t>
            </a:fld>
            <a:endParaRPr lang="en-US"/>
          </a:p>
        </p:txBody>
      </p:sp>
      <p:sp>
        <p:nvSpPr>
          <p:cNvPr id="7" name="Oval 6"/>
          <p:cNvSpPr/>
          <p:nvPr/>
        </p:nvSpPr>
        <p:spPr>
          <a:xfrm>
            <a:off x="6343321"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426839"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www.dep.state.fl.us/labs/" TargetMode="External"/><Relationship Id="rId6" Type="http://schemas.openxmlformats.org/officeDocument/2006/relationships/hyperlink" Target="mailto:phtoxicology@FLHealth.gov" TargetMode="External"/><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goo.gl/5GBJxm" TargetMode="External"/><Relationship Id="rId5" Type="http://schemas.openxmlformats.org/officeDocument/2006/relationships/image" Target="../media/image30.png"/><Relationship Id="rId6" Type="http://schemas.openxmlformats.org/officeDocument/2006/relationships/image" Target="../media/image2.jpeg"/><Relationship Id="rId7"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www.airnow.gov/" TargetMode="External"/><Relationship Id="rId4" Type="http://schemas.openxmlformats.org/officeDocument/2006/relationships/hyperlink" Target="http://www.nws.noaa.gov/om/heat/index.shtml" TargetMode="External"/><Relationship Id="rId5" Type="http://schemas.openxmlformats.org/officeDocument/2006/relationships/image" Target="../media/image2.jpeg"/><Relationship Id="rId6" Type="http://schemas.microsoft.com/office/2007/relationships/hdphoto" Target="../media/hdphoto1.wdp"/><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1" Type="http://schemas.openxmlformats.org/officeDocument/2006/relationships/image" Target="../media/image2.jpeg"/><Relationship Id="rId12"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hyperlink" Target="http://www.cdc.gov/climateandhealth/effects/" TargetMode="External"/><Relationship Id="rId9" Type="http://schemas.openxmlformats.org/officeDocument/2006/relationships/hyperlink" Target="http://www.who.int/mediacentre/factsheets/fs266/en/" TargetMode="External"/><Relationship Id="rId10" Type="http://schemas.openxmlformats.org/officeDocument/2006/relationships/hyperlink" Target="http://flhealthinnovatio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hyperlink" Target="http://emergency.cdc.gov/disasters/floods/"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hyperlink" Target="http://www.cdc.gov/healthywater/emergency/extreme-weather/floods-standingwater.html" TargetMode="External"/><Relationship Id="rId8" Type="http://schemas.openxmlformats.org/officeDocument/2006/relationships/image" Target="../media/image2.jpeg"/><Relationship Id="rId9"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hyperlink" Target="http://www.cdc.gov/healthywater/emergency/dwa-comm-toolbox/tools-templates-main.html" TargetMode="External"/><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jpeg"/><Relationship Id="rId6"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5400" dirty="0" err="1" smtClean="0"/>
              <a:t>ReAct</a:t>
            </a:r>
            <a:r>
              <a:rPr lang="en-US" sz="5400" dirty="0" smtClean="0"/>
              <a:t> Tool Kit</a:t>
            </a:r>
            <a:br>
              <a:rPr lang="en-US" sz="5400" dirty="0" smtClean="0"/>
            </a:br>
            <a:r>
              <a:rPr lang="en-US" sz="2400" dirty="0" smtClean="0"/>
              <a:t>Mitigating the Health Impacts of Climate Change</a:t>
            </a:r>
            <a:endParaRPr lang="en-US" sz="2400" dirty="0"/>
          </a:p>
        </p:txBody>
      </p:sp>
      <p:sp>
        <p:nvSpPr>
          <p:cNvPr id="3" name="Subtitle 2"/>
          <p:cNvSpPr>
            <a:spLocks noGrp="1"/>
          </p:cNvSpPr>
          <p:nvPr>
            <p:ph type="subTitle" idx="1"/>
          </p:nvPr>
        </p:nvSpPr>
        <p:spPr>
          <a:xfrm>
            <a:off x="375919" y="5799667"/>
            <a:ext cx="6385560" cy="2472267"/>
          </a:xfrm>
        </p:spPr>
        <p:txBody>
          <a:bodyPr>
            <a:normAutofit fontScale="55000" lnSpcReduction="20000"/>
          </a:bodyPr>
          <a:lstStyle/>
          <a:p>
            <a:r>
              <a:rPr lang="en-US" sz="2000" b="1" dirty="0"/>
              <a:t>A UUJF Project in </a:t>
            </a:r>
            <a:r>
              <a:rPr lang="en-US" sz="2000" b="1" dirty="0" smtClean="0"/>
              <a:t>Ft. Myers led </a:t>
            </a:r>
            <a:r>
              <a:rPr lang="en-US" sz="2000" b="1" dirty="0"/>
              <a:t>by </a:t>
            </a:r>
            <a:r>
              <a:rPr lang="en-US" sz="2000" b="1" dirty="0" smtClean="0"/>
              <a:t>All Faiths Unitarian Congregation </a:t>
            </a:r>
            <a:r>
              <a:rPr lang="en-US" sz="2000" b="1" dirty="0"/>
              <a:t>of </a:t>
            </a:r>
            <a:r>
              <a:rPr lang="en-US" sz="2000" b="1" dirty="0" smtClean="0"/>
              <a:t>Ft. Myers</a:t>
            </a:r>
          </a:p>
          <a:p>
            <a:r>
              <a:rPr lang="en-US" sz="2000" b="1" dirty="0" smtClean="0"/>
              <a:t> </a:t>
            </a:r>
            <a:r>
              <a:rPr lang="en-US" sz="2000" b="1" dirty="0"/>
              <a:t>in partnership with </a:t>
            </a:r>
            <a:r>
              <a:rPr lang="en-US" sz="2000" b="1" dirty="0" smtClean="0"/>
              <a:t>STARS Complex of Ft. Myers</a:t>
            </a:r>
          </a:p>
          <a:p>
            <a:endParaRPr lang="en-US" sz="2000" b="1" dirty="0" smtClean="0"/>
          </a:p>
          <a:p>
            <a:endParaRPr lang="en-US" sz="2000" b="1" i="1" dirty="0">
              <a:solidFill>
                <a:schemeClr val="bg1">
                  <a:lumMod val="50000"/>
                </a:schemeClr>
              </a:solidFill>
            </a:endParaRPr>
          </a:p>
          <a:p>
            <a:r>
              <a:rPr lang="en-US" sz="2000" i="1" dirty="0" smtClean="0">
                <a:solidFill>
                  <a:schemeClr val="bg1">
                    <a:lumMod val="50000"/>
                  </a:schemeClr>
                </a:solidFill>
              </a:rPr>
              <a:t>This </a:t>
            </a:r>
            <a:r>
              <a:rPr lang="en-US" sz="2000" i="1" dirty="0">
                <a:solidFill>
                  <a:schemeClr val="bg1">
                    <a:lumMod val="50000"/>
                  </a:schemeClr>
                </a:solidFill>
              </a:rPr>
              <a:t>project is funded in part by the Unitarian Universalist Fund </a:t>
            </a:r>
            <a:r>
              <a:rPr lang="en-US" sz="2000" i="1" dirty="0" smtClean="0">
                <a:solidFill>
                  <a:schemeClr val="bg1">
                    <a:lumMod val="50000"/>
                  </a:schemeClr>
                </a:solidFill>
              </a:rPr>
              <a:t>for </a:t>
            </a:r>
            <a:r>
              <a:rPr lang="en-US" sz="2000" i="1" dirty="0">
                <a:solidFill>
                  <a:schemeClr val="bg1">
                    <a:lumMod val="50000"/>
                  </a:schemeClr>
                </a:solidFill>
              </a:rPr>
              <a:t>Social </a:t>
            </a:r>
            <a:r>
              <a:rPr lang="en-US" sz="2000" i="1" dirty="0" smtClean="0">
                <a:solidFill>
                  <a:schemeClr val="bg1">
                    <a:lumMod val="50000"/>
                  </a:schemeClr>
                </a:solidFill>
              </a:rPr>
              <a:t>Responsibility.</a:t>
            </a:r>
          </a:p>
          <a:p>
            <a:endParaRPr lang="en-US" sz="2000" i="1" dirty="0">
              <a:solidFill>
                <a:schemeClr val="bg1">
                  <a:lumMod val="50000"/>
                </a:schemeClr>
              </a:solidFill>
            </a:endParaRPr>
          </a:p>
          <a:p>
            <a:r>
              <a:rPr lang="en-US" sz="2000" i="1" dirty="0" smtClean="0">
                <a:solidFill>
                  <a:schemeClr val="bg1">
                    <a:lumMod val="50000"/>
                  </a:schemeClr>
                </a:solidFill>
              </a:rPr>
              <a:t>This </a:t>
            </a:r>
            <a:r>
              <a:rPr lang="en-US" sz="2000" i="1" dirty="0">
                <a:solidFill>
                  <a:schemeClr val="bg1">
                    <a:lumMod val="50000"/>
                  </a:schemeClr>
                </a:solidFill>
              </a:rPr>
              <a:t>project is funded in part by the Unitarian Universalist Fellowship of Boca Raton Endowment </a:t>
            </a:r>
            <a:r>
              <a:rPr lang="en-US" sz="2000" i="1" dirty="0" smtClean="0">
                <a:solidFill>
                  <a:schemeClr val="bg1">
                    <a:lumMod val="50000"/>
                  </a:schemeClr>
                </a:solidFill>
              </a:rPr>
              <a:t>Fund</a:t>
            </a:r>
          </a:p>
          <a:p>
            <a:endParaRPr lang="en-US" sz="2000" i="1" dirty="0">
              <a:solidFill>
                <a:schemeClr val="bg1">
                  <a:lumMod val="50000"/>
                </a:schemeClr>
              </a:solidFill>
            </a:endParaRPr>
          </a:p>
          <a:p>
            <a:r>
              <a:rPr lang="en-US" sz="2000" i="1" dirty="0">
                <a:solidFill>
                  <a:schemeClr val="bg1">
                    <a:lumMod val="50000"/>
                  </a:schemeClr>
                </a:solidFill>
              </a:rPr>
              <a:t>Development of the ReACT Tool Kit was funded by EPA Grant </a:t>
            </a:r>
          </a:p>
          <a:p>
            <a:r>
              <a:rPr lang="en-US" sz="2000" i="1" dirty="0">
                <a:solidFill>
                  <a:schemeClr val="bg1">
                    <a:lumMod val="50000"/>
                  </a:schemeClr>
                </a:solidFill>
              </a:rPr>
              <a:t>EQ-00D35415-0 to the Green Sanctuary Committee of UUFBR</a:t>
            </a:r>
            <a:r>
              <a:rPr lang="en-US" sz="2000" i="1" dirty="0" smtClean="0">
                <a:solidFill>
                  <a:schemeClr val="bg1">
                    <a:lumMod val="50000"/>
                  </a:schemeClr>
                </a:solidFill>
              </a:rPr>
              <a:t>.</a:t>
            </a:r>
          </a:p>
          <a:p>
            <a:endParaRPr lang="en-US" sz="2000" i="1" dirty="0">
              <a:solidFill>
                <a:schemeClr val="bg1">
                  <a:lumMod val="50000"/>
                </a:schemeClr>
              </a:solidFill>
            </a:endParaRPr>
          </a:p>
          <a:p>
            <a:r>
              <a:rPr lang="en-US" sz="2000" dirty="0" smtClean="0"/>
              <a:t>Developed </a:t>
            </a:r>
            <a:r>
              <a:rPr lang="en-US" sz="2000" dirty="0" smtClean="0"/>
              <a:t>by Dr. Ana Puszkin-Chevlin</a:t>
            </a:r>
          </a:p>
          <a:p>
            <a:r>
              <a:rPr lang="en-US" sz="2000" dirty="0" err="1" smtClean="0"/>
              <a:t>puszkinchevlin@gmail.com</a:t>
            </a:r>
            <a:endParaRPr lang="en-US" sz="2000" dirty="0" smtClean="0"/>
          </a:p>
        </p:txBody>
      </p:sp>
    </p:spTree>
    <p:extLst>
      <p:ext uri="{BB962C8B-B14F-4D97-AF65-F5344CB8AC3E}">
        <p14:creationId xmlns:p14="http://schemas.microsoft.com/office/powerpoint/2010/main" val="148631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6425"/>
            <a:ext cx="6172200" cy="753533"/>
          </a:xfrm>
        </p:spPr>
        <p:txBody>
          <a:bodyPr/>
          <a:lstStyle/>
          <a:p>
            <a:r>
              <a:rPr lang="en-US" sz="4000" dirty="0" smtClean="0"/>
              <a:t>Report Algae Blooms</a:t>
            </a:r>
            <a:endParaRPr lang="en-US" sz="4400" dirty="0"/>
          </a:p>
        </p:txBody>
      </p:sp>
      <p:sp>
        <p:nvSpPr>
          <p:cNvPr id="8" name="Content Placeholder 2"/>
          <p:cNvSpPr txBox="1">
            <a:spLocks/>
          </p:cNvSpPr>
          <p:nvPr/>
        </p:nvSpPr>
        <p:spPr>
          <a:xfrm>
            <a:off x="166822" y="804412"/>
            <a:ext cx="3499909" cy="408296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nSpc>
                <a:spcPct val="120000"/>
              </a:lnSpc>
              <a:buNone/>
            </a:pPr>
            <a:r>
              <a:rPr lang="en-US" sz="4000" b="1" dirty="0" smtClean="0">
                <a:solidFill>
                  <a:srgbClr val="020000"/>
                </a:solidFill>
              </a:rPr>
              <a:t>What is a Toxic Algae Bloom?  </a:t>
            </a:r>
            <a:r>
              <a:rPr lang="en-US" sz="4000" dirty="0" smtClean="0">
                <a:solidFill>
                  <a:srgbClr val="020000"/>
                </a:solidFill>
              </a:rPr>
              <a:t>Algae </a:t>
            </a:r>
            <a:r>
              <a:rPr lang="en-US" sz="4000" dirty="0">
                <a:solidFill>
                  <a:srgbClr val="020000"/>
                </a:solidFill>
              </a:rPr>
              <a:t>are simple plant-like </a:t>
            </a:r>
            <a:r>
              <a:rPr lang="en-US" sz="4000" dirty="0" smtClean="0">
                <a:solidFill>
                  <a:srgbClr val="020000"/>
                </a:solidFill>
              </a:rPr>
              <a:t>organisms that grow in marine, estuarine, fresh water lakes, rivers, canal systems and even pools.</a:t>
            </a:r>
            <a:r>
              <a:rPr lang="en-US" sz="4000" dirty="0">
                <a:solidFill>
                  <a:srgbClr val="020000"/>
                </a:solidFill>
              </a:rPr>
              <a:t> Water with an oversupply of nutrients</a:t>
            </a:r>
            <a:r>
              <a:rPr lang="en-US" sz="4000" dirty="0" smtClean="0">
                <a:solidFill>
                  <a:srgbClr val="020000"/>
                </a:solidFill>
              </a:rPr>
              <a:t>, such as fertilizer, </a:t>
            </a:r>
            <a:r>
              <a:rPr lang="en-US" sz="4000" dirty="0">
                <a:solidFill>
                  <a:srgbClr val="020000"/>
                </a:solidFill>
              </a:rPr>
              <a:t>which are warm </a:t>
            </a:r>
            <a:r>
              <a:rPr lang="en-US" sz="4000" dirty="0" smtClean="0">
                <a:solidFill>
                  <a:srgbClr val="020000"/>
                </a:solidFill>
              </a:rPr>
              <a:t>and </a:t>
            </a:r>
            <a:r>
              <a:rPr lang="en-US" sz="4000" dirty="0">
                <a:solidFill>
                  <a:srgbClr val="020000"/>
                </a:solidFill>
              </a:rPr>
              <a:t>slow </a:t>
            </a:r>
            <a:r>
              <a:rPr lang="en-US" sz="4000" dirty="0" smtClean="0">
                <a:solidFill>
                  <a:srgbClr val="020000"/>
                </a:solidFill>
              </a:rPr>
              <a:t>moving </a:t>
            </a:r>
            <a:r>
              <a:rPr lang="en-US" sz="4000" dirty="0">
                <a:solidFill>
                  <a:srgbClr val="020000"/>
                </a:solidFill>
              </a:rPr>
              <a:t>encourage an overgrowth of algae, called an algal </a:t>
            </a:r>
            <a:r>
              <a:rPr lang="en-US" sz="4000" dirty="0" smtClean="0">
                <a:solidFill>
                  <a:srgbClr val="020000"/>
                </a:solidFill>
              </a:rPr>
              <a:t>bloom. (Picture 1)  Algae can be as </a:t>
            </a:r>
            <a:r>
              <a:rPr lang="en-US" sz="4000" dirty="0">
                <a:solidFill>
                  <a:srgbClr val="020000"/>
                </a:solidFill>
              </a:rPr>
              <a:t>a green, red or yellowish brown scum that </a:t>
            </a:r>
            <a:r>
              <a:rPr lang="en-US" sz="4000" dirty="0" smtClean="0">
                <a:solidFill>
                  <a:srgbClr val="020000"/>
                </a:solidFill>
              </a:rPr>
              <a:t>floats </a:t>
            </a:r>
            <a:r>
              <a:rPr lang="en-US" sz="4000" dirty="0">
                <a:solidFill>
                  <a:srgbClr val="020000"/>
                </a:solidFill>
              </a:rPr>
              <a:t>on the surface of the water. </a:t>
            </a:r>
            <a:endParaRPr lang="en-US" sz="4000" dirty="0" smtClean="0">
              <a:solidFill>
                <a:srgbClr val="020000"/>
              </a:solidFill>
            </a:endParaRPr>
          </a:p>
          <a:p>
            <a:pPr marL="0" indent="0">
              <a:lnSpc>
                <a:spcPct val="120000"/>
              </a:lnSpc>
              <a:buNone/>
            </a:pPr>
            <a:endParaRPr lang="en-US" sz="3200" dirty="0">
              <a:solidFill>
                <a:srgbClr val="020000"/>
              </a:solidFill>
            </a:endParaRPr>
          </a:p>
          <a:p>
            <a:pPr marL="0" indent="0">
              <a:lnSpc>
                <a:spcPct val="120000"/>
              </a:lnSpc>
              <a:buNone/>
            </a:pPr>
            <a:r>
              <a:rPr lang="en-US" sz="4000" dirty="0" smtClean="0">
                <a:solidFill>
                  <a:srgbClr val="020000"/>
                </a:solidFill>
              </a:rPr>
              <a:t>Most algae is not harmful, but some “blue-green” algae, and algae that produce “red tide” make harmful toxins (picture 2). Algae scum will </a:t>
            </a:r>
            <a:r>
              <a:rPr lang="en-US" sz="4000" dirty="0">
                <a:solidFill>
                  <a:srgbClr val="020000"/>
                </a:solidFill>
              </a:rPr>
              <a:t>stop sunlight from </a:t>
            </a:r>
            <a:r>
              <a:rPr lang="en-US" sz="4000" dirty="0" smtClean="0">
                <a:solidFill>
                  <a:srgbClr val="020000"/>
                </a:solidFill>
              </a:rPr>
              <a:t>reaching plant </a:t>
            </a:r>
            <a:r>
              <a:rPr lang="en-US" sz="4000" dirty="0">
                <a:solidFill>
                  <a:srgbClr val="020000"/>
                </a:solidFill>
              </a:rPr>
              <a:t>life </a:t>
            </a:r>
            <a:r>
              <a:rPr lang="en-US" sz="4000" dirty="0" smtClean="0">
                <a:solidFill>
                  <a:srgbClr val="020000"/>
                </a:solidFill>
              </a:rPr>
              <a:t>below, killing it and the marine </a:t>
            </a:r>
            <a:r>
              <a:rPr lang="en-US" sz="4000" dirty="0">
                <a:solidFill>
                  <a:srgbClr val="020000"/>
                </a:solidFill>
              </a:rPr>
              <a:t>life </a:t>
            </a:r>
            <a:r>
              <a:rPr lang="en-US" sz="4000" dirty="0" smtClean="0">
                <a:solidFill>
                  <a:srgbClr val="020000"/>
                </a:solidFill>
              </a:rPr>
              <a:t>that depends on it. </a:t>
            </a:r>
            <a:r>
              <a:rPr lang="en-US" sz="4000" dirty="0">
                <a:solidFill>
                  <a:srgbClr val="020000"/>
                </a:solidFill>
              </a:rPr>
              <a:t>The dead material on the bottom </a:t>
            </a:r>
            <a:r>
              <a:rPr lang="en-US" sz="4000" dirty="0" smtClean="0">
                <a:solidFill>
                  <a:srgbClr val="020000"/>
                </a:solidFill>
              </a:rPr>
              <a:t>feed more algae  </a:t>
            </a:r>
            <a:r>
              <a:rPr lang="en-US" sz="4000" dirty="0">
                <a:solidFill>
                  <a:srgbClr val="020000"/>
                </a:solidFill>
              </a:rPr>
              <a:t>and </a:t>
            </a:r>
            <a:r>
              <a:rPr lang="en-US" sz="4000" dirty="0" smtClean="0">
                <a:solidFill>
                  <a:srgbClr val="020000"/>
                </a:solidFill>
              </a:rPr>
              <a:t>bacteria growth.  </a:t>
            </a:r>
            <a:endParaRPr lang="en-US" sz="4000" dirty="0">
              <a:solidFill>
                <a:srgbClr val="020000"/>
              </a:solidFill>
            </a:endParaRPr>
          </a:p>
          <a:p>
            <a:pPr marL="0" indent="0">
              <a:lnSpc>
                <a:spcPct val="120000"/>
              </a:lnSpc>
              <a:buNone/>
            </a:pPr>
            <a:endParaRPr lang="en-US" sz="3200" dirty="0">
              <a:solidFill>
                <a:srgbClr val="020000"/>
              </a:solidFill>
            </a:endParaRPr>
          </a:p>
          <a:p>
            <a:pPr marL="0" indent="0">
              <a:lnSpc>
                <a:spcPct val="120000"/>
              </a:lnSpc>
              <a:buNone/>
            </a:pPr>
            <a:r>
              <a:rPr lang="en-US" sz="4000" b="1" dirty="0" smtClean="0">
                <a:solidFill>
                  <a:srgbClr val="020000"/>
                </a:solidFill>
              </a:rPr>
              <a:t>How is climate change related to algae blooms?</a:t>
            </a:r>
          </a:p>
          <a:p>
            <a:pPr marL="0" indent="0">
              <a:lnSpc>
                <a:spcPct val="120000"/>
              </a:lnSpc>
              <a:buNone/>
            </a:pPr>
            <a:r>
              <a:rPr lang="en-US" sz="4000" dirty="0" smtClean="0">
                <a:solidFill>
                  <a:srgbClr val="020000"/>
                </a:solidFill>
              </a:rPr>
              <a:t>Heavy rain falls flush fertilizers</a:t>
            </a:r>
            <a:r>
              <a:rPr lang="en-US" sz="4000" dirty="0">
                <a:solidFill>
                  <a:srgbClr val="020000"/>
                </a:solidFill>
              </a:rPr>
              <a:t> </a:t>
            </a:r>
            <a:r>
              <a:rPr lang="en-US" sz="4000" dirty="0" smtClean="0">
                <a:solidFill>
                  <a:srgbClr val="020000"/>
                </a:solidFill>
              </a:rPr>
              <a:t>from lawns and fields into the retention ponds and canals. This, along with warmer water temperatures create favorable </a:t>
            </a:r>
            <a:r>
              <a:rPr lang="en-US" sz="4000" dirty="0">
                <a:solidFill>
                  <a:srgbClr val="020000"/>
                </a:solidFill>
              </a:rPr>
              <a:t>conditions for algae blooms. </a:t>
            </a:r>
            <a:r>
              <a:rPr lang="en-US" sz="4000" dirty="0" smtClean="0">
                <a:solidFill>
                  <a:srgbClr val="020000"/>
                </a:solidFill>
              </a:rPr>
              <a:t>Conversely, during droughts, lower water levels allow ponds and canals to get warmer and move less, creating favorable conditions for algae.</a:t>
            </a:r>
            <a:endParaRPr lang="en-US" sz="4000" dirty="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9" name="Text Placeholder 3"/>
          <p:cNvSpPr txBox="1">
            <a:spLocks/>
          </p:cNvSpPr>
          <p:nvPr/>
        </p:nvSpPr>
        <p:spPr>
          <a:xfrm>
            <a:off x="3749674" y="4786395"/>
            <a:ext cx="2879725" cy="19114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500" dirty="0" smtClean="0">
                <a:solidFill>
                  <a:srgbClr val="0000FF"/>
                </a:solidFill>
              </a:rPr>
              <a:t>Who is at high risk?</a:t>
            </a:r>
            <a:r>
              <a:rPr lang="en-US" sz="1500" dirty="0" smtClean="0"/>
              <a:t> </a:t>
            </a:r>
          </a:p>
          <a:p>
            <a:pPr marL="0" indent="0">
              <a:buNone/>
            </a:pPr>
            <a:endParaRPr lang="en-US" sz="1100" dirty="0"/>
          </a:p>
          <a:p>
            <a:r>
              <a:rPr lang="en-US" sz="1100" dirty="0" smtClean="0">
                <a:solidFill>
                  <a:srgbClr val="020000"/>
                </a:solidFill>
              </a:rPr>
              <a:t>Children </a:t>
            </a:r>
            <a:r>
              <a:rPr lang="en-US" sz="1100" dirty="0">
                <a:solidFill>
                  <a:srgbClr val="020000"/>
                </a:solidFill>
              </a:rPr>
              <a:t>and </a:t>
            </a:r>
            <a:r>
              <a:rPr lang="en-US" sz="1100" dirty="0" smtClean="0">
                <a:solidFill>
                  <a:srgbClr val="020000"/>
                </a:solidFill>
              </a:rPr>
              <a:t>pets that come it contact </a:t>
            </a:r>
            <a:r>
              <a:rPr lang="en-US" sz="1100" dirty="0">
                <a:solidFill>
                  <a:srgbClr val="020000"/>
                </a:solidFill>
              </a:rPr>
              <a:t>water and ingest it accidentally. </a:t>
            </a:r>
          </a:p>
          <a:p>
            <a:r>
              <a:rPr lang="en-US" sz="1100" dirty="0" smtClean="0">
                <a:solidFill>
                  <a:srgbClr val="020000"/>
                </a:solidFill>
              </a:rPr>
              <a:t>Fisherman and people that catch or eat </a:t>
            </a:r>
            <a:r>
              <a:rPr lang="en-US" sz="1100" dirty="0">
                <a:solidFill>
                  <a:srgbClr val="020000"/>
                </a:solidFill>
              </a:rPr>
              <a:t>contaminated </a:t>
            </a:r>
            <a:r>
              <a:rPr lang="en-US" sz="1100" dirty="0" smtClean="0">
                <a:solidFill>
                  <a:srgbClr val="020000"/>
                </a:solidFill>
              </a:rPr>
              <a:t>fish</a:t>
            </a:r>
            <a:r>
              <a:rPr lang="en-US" sz="1100" dirty="0">
                <a:solidFill>
                  <a:srgbClr val="020000"/>
                </a:solidFill>
              </a:rPr>
              <a:t> </a:t>
            </a:r>
            <a:r>
              <a:rPr lang="en-US" sz="1100" dirty="0" smtClean="0">
                <a:solidFill>
                  <a:srgbClr val="020000"/>
                </a:solidFill>
              </a:rPr>
              <a:t>from toxic algae water. </a:t>
            </a:r>
          </a:p>
          <a:p>
            <a:r>
              <a:rPr lang="en-US" sz="1100" dirty="0" smtClean="0">
                <a:solidFill>
                  <a:srgbClr val="020000"/>
                </a:solidFill>
              </a:rPr>
              <a:t>People </a:t>
            </a:r>
            <a:r>
              <a:rPr lang="en-US" sz="1100" dirty="0">
                <a:solidFill>
                  <a:srgbClr val="020000"/>
                </a:solidFill>
              </a:rPr>
              <a:t>with asthma or respiratory illness that inhale </a:t>
            </a:r>
            <a:r>
              <a:rPr lang="en-US" sz="1100" dirty="0" smtClean="0">
                <a:solidFill>
                  <a:srgbClr val="020000"/>
                </a:solidFill>
              </a:rPr>
              <a:t>toxins that get into the air.</a:t>
            </a:r>
            <a:endParaRPr lang="en-US" sz="1100" dirty="0">
              <a:solidFill>
                <a:srgbClr val="020000"/>
              </a:solidFill>
            </a:endParaRPr>
          </a:p>
        </p:txBody>
      </p:sp>
      <p:sp>
        <p:nvSpPr>
          <p:cNvPr id="10" name="TextBox 9"/>
          <p:cNvSpPr txBox="1"/>
          <p:nvPr/>
        </p:nvSpPr>
        <p:spPr>
          <a:xfrm>
            <a:off x="3894667" y="3135862"/>
            <a:ext cx="2338857" cy="15542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Sore throat, coughing</a:t>
            </a:r>
          </a:p>
          <a:p>
            <a:r>
              <a:rPr lang="en-US" sz="1050" dirty="0" smtClean="0"/>
              <a:t>Difficulty breathing, wheezing</a:t>
            </a:r>
          </a:p>
          <a:p>
            <a:r>
              <a:rPr lang="en-US" sz="1050" dirty="0" smtClean="0"/>
              <a:t>Skin rashes</a:t>
            </a:r>
          </a:p>
          <a:p>
            <a:r>
              <a:rPr lang="en-US" sz="1050" dirty="0" smtClean="0"/>
              <a:t>Headaches.</a:t>
            </a:r>
          </a:p>
          <a:p>
            <a:r>
              <a:rPr lang="en-US" sz="1050" dirty="0" smtClean="0"/>
              <a:t>Vomiting/diarrhea </a:t>
            </a:r>
          </a:p>
          <a:p>
            <a:r>
              <a:rPr lang="en-US" sz="1050" dirty="0" smtClean="0"/>
              <a:t>Tingling in fingers and toes</a:t>
            </a:r>
          </a:p>
          <a:p>
            <a:r>
              <a:rPr lang="en-US" sz="1050" dirty="0" smtClean="0"/>
              <a:t>Liver and kidney failure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4667" y="913725"/>
            <a:ext cx="2338857" cy="1470072"/>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4667" y="2400974"/>
            <a:ext cx="2338857" cy="726107"/>
          </a:xfrm>
          <a:prstGeom prst="rect">
            <a:avLst/>
          </a:prstGeom>
        </p:spPr>
      </p:pic>
      <p:sp>
        <p:nvSpPr>
          <p:cNvPr id="14" name="Rectangle 13"/>
          <p:cNvSpPr/>
          <p:nvPr/>
        </p:nvSpPr>
        <p:spPr>
          <a:xfrm>
            <a:off x="179815" y="4967437"/>
            <a:ext cx="3429000" cy="2862322"/>
          </a:xfrm>
          <a:prstGeom prst="rect">
            <a:avLst/>
          </a:prstGeom>
          <a:solidFill>
            <a:schemeClr val="accent2">
              <a:lumMod val="20000"/>
              <a:lumOff val="80000"/>
            </a:schemeClr>
          </a:solidFill>
        </p:spPr>
        <p:txBody>
          <a:bodyPr>
            <a:spAutoFit/>
          </a:bodyPr>
          <a:lstStyle/>
          <a:p>
            <a:r>
              <a:rPr lang="en-US" sz="1000" b="1" dirty="0">
                <a:solidFill>
                  <a:srgbClr val="020000"/>
                </a:solidFill>
                <a:latin typeface="+mj-lt"/>
              </a:rPr>
              <a:t>What residents need to </a:t>
            </a:r>
            <a:r>
              <a:rPr lang="en-US" sz="1000" b="1" dirty="0" smtClean="0">
                <a:solidFill>
                  <a:srgbClr val="020000"/>
                </a:solidFill>
                <a:latin typeface="+mj-lt"/>
              </a:rPr>
              <a:t>know. </a:t>
            </a:r>
            <a:r>
              <a:rPr lang="en-US" sz="1000" dirty="0">
                <a:solidFill>
                  <a:srgbClr val="020000"/>
                </a:solidFill>
                <a:latin typeface="+mj-lt"/>
              </a:rPr>
              <a:t>It’s not possible to distinguish between toxic and non-toxic algae by looking at or smelling the water. Report algae blooms to local or state authorities so the water can be tested.</a:t>
            </a:r>
          </a:p>
          <a:p>
            <a:pPr marL="119063" indent="-119063"/>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Don’t swim or wade in water with algae and keep children and pets away from algae </a:t>
            </a:r>
            <a:r>
              <a:rPr lang="en-US" sz="1000" dirty="0" smtClean="0">
                <a:solidFill>
                  <a:srgbClr val="020000"/>
                </a:solidFill>
                <a:latin typeface="+mj-lt"/>
              </a:rPr>
              <a:t>waters.</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fish or eat shell fish from </a:t>
            </a:r>
            <a:r>
              <a:rPr lang="en-US" sz="1000" dirty="0" smtClean="0">
                <a:solidFill>
                  <a:srgbClr val="020000"/>
                </a:solidFill>
                <a:latin typeface="+mj-lt"/>
              </a:rPr>
              <a:t>contaminated </a:t>
            </a:r>
            <a:r>
              <a:rPr lang="en-US" sz="1000" dirty="0">
                <a:solidFill>
                  <a:srgbClr val="020000"/>
                </a:solidFill>
                <a:latin typeface="+mj-lt"/>
              </a:rPr>
              <a:t>areas. Toxic algae </a:t>
            </a:r>
            <a:r>
              <a:rPr lang="en-US" sz="1000" dirty="0" smtClean="0">
                <a:solidFill>
                  <a:srgbClr val="020000"/>
                </a:solidFill>
                <a:latin typeface="+mj-lt"/>
              </a:rPr>
              <a:t>can </a:t>
            </a:r>
            <a:r>
              <a:rPr lang="en-US" sz="1000" dirty="0">
                <a:solidFill>
                  <a:srgbClr val="020000"/>
                </a:solidFill>
                <a:latin typeface="+mj-lt"/>
              </a:rPr>
              <a:t>cause neurological </a:t>
            </a:r>
            <a:r>
              <a:rPr lang="en-US" sz="1000" dirty="0" smtClean="0">
                <a:solidFill>
                  <a:srgbClr val="020000"/>
                </a:solidFill>
                <a:latin typeface="+mj-lt"/>
              </a:rPr>
              <a:t>liver </a:t>
            </a:r>
            <a:r>
              <a:rPr lang="en-US" sz="1000" dirty="0">
                <a:solidFill>
                  <a:srgbClr val="020000"/>
                </a:solidFill>
                <a:latin typeface="+mj-lt"/>
              </a:rPr>
              <a:t>and kidney </a:t>
            </a:r>
            <a:r>
              <a:rPr lang="en-US" sz="1000" dirty="0" smtClean="0">
                <a:solidFill>
                  <a:srgbClr val="020000"/>
                </a:solidFill>
                <a:latin typeface="+mj-lt"/>
              </a:rPr>
              <a:t>problems in eaten. </a:t>
            </a:r>
          </a:p>
          <a:p>
            <a:pPr marL="171450" indent="-171450">
              <a:buFont typeface="Arial"/>
              <a:buChar char="•"/>
            </a:pPr>
            <a:r>
              <a:rPr lang="en-US" sz="1000" dirty="0" smtClean="0">
                <a:solidFill>
                  <a:srgbClr val="020000"/>
                </a:solidFill>
                <a:latin typeface="+mj-lt"/>
              </a:rPr>
              <a:t>The </a:t>
            </a:r>
            <a:r>
              <a:rPr lang="en-US" sz="1000" dirty="0">
                <a:solidFill>
                  <a:srgbClr val="020000"/>
                </a:solidFill>
                <a:latin typeface="+mj-lt"/>
              </a:rPr>
              <a:t>algae toxins can be aerosolized by </a:t>
            </a:r>
            <a:r>
              <a:rPr lang="en-US" sz="1000" dirty="0" smtClean="0">
                <a:solidFill>
                  <a:srgbClr val="020000"/>
                </a:solidFill>
                <a:latin typeface="+mj-lt"/>
              </a:rPr>
              <a:t>waves </a:t>
            </a:r>
            <a:r>
              <a:rPr lang="en-US" sz="1000" dirty="0">
                <a:solidFill>
                  <a:srgbClr val="020000"/>
                </a:solidFill>
                <a:latin typeface="+mj-lt"/>
              </a:rPr>
              <a:t>and </a:t>
            </a:r>
            <a:r>
              <a:rPr lang="en-US" sz="1000" dirty="0" smtClean="0">
                <a:solidFill>
                  <a:srgbClr val="020000"/>
                </a:solidFill>
                <a:latin typeface="+mj-lt"/>
              </a:rPr>
              <a:t>wind and inhaled </a:t>
            </a:r>
            <a:r>
              <a:rPr lang="en-US" sz="1000" dirty="0">
                <a:solidFill>
                  <a:srgbClr val="020000"/>
                </a:solidFill>
                <a:latin typeface="+mj-lt"/>
              </a:rPr>
              <a:t>by people living around the ponds and </a:t>
            </a:r>
            <a:r>
              <a:rPr lang="en-US" sz="1000" dirty="0" smtClean="0">
                <a:solidFill>
                  <a:srgbClr val="020000"/>
                </a:solidFill>
                <a:latin typeface="+mj-lt"/>
              </a:rPr>
              <a:t>streams. It will aggravate respiratory illnesses </a:t>
            </a:r>
            <a:r>
              <a:rPr lang="en-US" sz="1000" dirty="0">
                <a:solidFill>
                  <a:srgbClr val="020000"/>
                </a:solidFill>
                <a:latin typeface="+mj-lt"/>
              </a:rPr>
              <a:t>like asthma.</a:t>
            </a:r>
          </a:p>
          <a:p>
            <a:endParaRPr lang="en-US" sz="1000" dirty="0">
              <a:solidFill>
                <a:srgbClr val="020000"/>
              </a:solidFill>
              <a:latin typeface="+mj-lt"/>
            </a:endParaRPr>
          </a:p>
          <a:p>
            <a:r>
              <a:rPr lang="en-US" sz="1000" dirty="0" smtClean="0">
                <a:solidFill>
                  <a:srgbClr val="020000"/>
                </a:solidFill>
                <a:latin typeface="+mj-lt"/>
              </a:rPr>
              <a:t>The bacterial </a:t>
            </a:r>
            <a:r>
              <a:rPr lang="en-US" sz="1000" dirty="0">
                <a:solidFill>
                  <a:srgbClr val="020000"/>
                </a:solidFill>
                <a:latin typeface="+mj-lt"/>
              </a:rPr>
              <a:t>concentration in </a:t>
            </a:r>
            <a:r>
              <a:rPr lang="en-US" sz="1000" dirty="0" smtClean="0">
                <a:solidFill>
                  <a:srgbClr val="020000"/>
                </a:solidFill>
                <a:latin typeface="+mj-lt"/>
              </a:rPr>
              <a:t>algal water can poses </a:t>
            </a:r>
            <a:r>
              <a:rPr lang="en-US" sz="1000" dirty="0">
                <a:solidFill>
                  <a:srgbClr val="020000"/>
                </a:solidFill>
                <a:latin typeface="+mj-lt"/>
              </a:rPr>
              <a:t>a risk to humans and animals. </a:t>
            </a:r>
          </a:p>
        </p:txBody>
      </p:sp>
      <p:sp>
        <p:nvSpPr>
          <p:cNvPr id="3" name="TextBox 2"/>
          <p:cNvSpPr txBox="1"/>
          <p:nvPr/>
        </p:nvSpPr>
        <p:spPr>
          <a:xfrm>
            <a:off x="3513667" y="6807514"/>
            <a:ext cx="3344333" cy="1477328"/>
          </a:xfrm>
          <a:prstGeom prst="rect">
            <a:avLst/>
          </a:prstGeom>
          <a:noFill/>
        </p:spPr>
        <p:txBody>
          <a:bodyPr wrap="square" rtlCol="0">
            <a:spAutoFit/>
          </a:bodyPr>
          <a:lstStyle/>
          <a:p>
            <a:pPr lvl="1"/>
            <a:r>
              <a:rPr lang="en-US" sz="1000" dirty="0" smtClean="0">
                <a:solidFill>
                  <a:srgbClr val="020000"/>
                </a:solidFill>
              </a:rPr>
              <a:t>Report Algae Blooms to </a:t>
            </a:r>
          </a:p>
          <a:p>
            <a:pPr lvl="1"/>
            <a:r>
              <a:rPr lang="en-US" sz="1000" dirty="0" smtClean="0">
                <a:solidFill>
                  <a:srgbClr val="020000"/>
                </a:solidFill>
              </a:rPr>
              <a:t>Department </a:t>
            </a:r>
            <a:r>
              <a:rPr lang="en-US" sz="1000" dirty="0">
                <a:solidFill>
                  <a:srgbClr val="020000"/>
                </a:solidFill>
              </a:rPr>
              <a:t>of Environmental Protection Bureau of Labs, Biology Section in Tallahassee  </a:t>
            </a:r>
            <a:r>
              <a:rPr lang="en-US" sz="1000" dirty="0" smtClean="0">
                <a:solidFill>
                  <a:srgbClr val="020000"/>
                </a:solidFill>
              </a:rPr>
              <a:t> </a:t>
            </a:r>
            <a:r>
              <a:rPr lang="en-US" sz="1000" dirty="0">
                <a:solidFill>
                  <a:srgbClr val="020000"/>
                </a:solidFill>
              </a:rPr>
              <a:t>(850)245-8159    </a:t>
            </a:r>
            <a:r>
              <a:rPr lang="en-US" sz="1000" dirty="0">
                <a:solidFill>
                  <a:srgbClr val="020000"/>
                </a:solidFill>
                <a:hlinkClick r:id="rId5"/>
              </a:rPr>
              <a:t>http://www.dep.state.fl.us/labs</a:t>
            </a:r>
            <a:r>
              <a:rPr lang="en-US" sz="1000" dirty="0" smtClean="0">
                <a:solidFill>
                  <a:srgbClr val="020000"/>
                </a:solidFill>
                <a:hlinkClick r:id="rId5"/>
              </a:rPr>
              <a:t>/</a:t>
            </a:r>
            <a:r>
              <a:rPr lang="en-US" sz="1000" dirty="0" smtClean="0">
                <a:solidFill>
                  <a:srgbClr val="020000"/>
                </a:solidFill>
              </a:rPr>
              <a:t> or the </a:t>
            </a:r>
            <a:r>
              <a:rPr lang="en-US" sz="1000" dirty="0">
                <a:solidFill>
                  <a:srgbClr val="020000"/>
                </a:solidFill>
              </a:rPr>
              <a:t> </a:t>
            </a:r>
            <a:r>
              <a:rPr lang="en-US" sz="1000" dirty="0" smtClean="0">
                <a:solidFill>
                  <a:srgbClr val="020000"/>
                </a:solidFill>
              </a:rPr>
              <a:t>Department </a:t>
            </a:r>
            <a:r>
              <a:rPr lang="en-US" sz="1000" dirty="0">
                <a:solidFill>
                  <a:srgbClr val="020000"/>
                </a:solidFill>
              </a:rPr>
              <a:t>of Health Aquatic Toxins Program (850) 245-4250 </a:t>
            </a:r>
            <a:r>
              <a:rPr lang="en-US" sz="1000" dirty="0">
                <a:solidFill>
                  <a:srgbClr val="00B0F0"/>
                </a:solidFill>
                <a:hlinkClick r:id="rId6"/>
              </a:rPr>
              <a:t>phtoxicology@FLHealth.gov</a:t>
            </a:r>
            <a:endParaRPr lang="en-US" sz="1000" dirty="0">
              <a:solidFill>
                <a:srgbClr val="00B0F0"/>
              </a:solidFill>
            </a:endParaRPr>
          </a:p>
          <a:p>
            <a:endParaRPr lang="en-US" sz="1000" dirty="0">
              <a:solidFill>
                <a:srgbClr val="020000"/>
              </a:solidFill>
            </a:endParaRPr>
          </a:p>
          <a:p>
            <a:r>
              <a:rPr lang="en-US" sz="1000" dirty="0">
                <a:solidFill>
                  <a:srgbClr val="020000"/>
                </a:solidFill>
              </a:rPr>
              <a:t>	</a:t>
            </a:r>
          </a:p>
        </p:txBody>
      </p:sp>
      <p:sp>
        <p:nvSpPr>
          <p:cNvPr id="5" name="TextBox 4"/>
          <p:cNvSpPr txBox="1"/>
          <p:nvPr/>
        </p:nvSpPr>
        <p:spPr>
          <a:xfrm>
            <a:off x="3967794" y="7984760"/>
            <a:ext cx="2018139" cy="600164"/>
          </a:xfrm>
          <a:prstGeom prst="rect">
            <a:avLst/>
          </a:prstGeom>
          <a:noFill/>
        </p:spPr>
        <p:txBody>
          <a:bodyPr wrap="square" rtlCol="0">
            <a:spAutoFit/>
          </a:bodyPr>
          <a:lstStyle/>
          <a:p>
            <a:r>
              <a:rPr lang="en-US" sz="1100" dirty="0" smtClean="0"/>
              <a:t>Key websites</a:t>
            </a:r>
          </a:p>
          <a:p>
            <a:r>
              <a:rPr lang="en-US" sz="1100" dirty="0" smtClean="0"/>
              <a:t>          </a:t>
            </a:r>
            <a:r>
              <a:rPr lang="en-US" sz="1100" u="sng" dirty="0" err="1" smtClean="0">
                <a:solidFill>
                  <a:srgbClr val="0070C0"/>
                </a:solidFill>
              </a:rPr>
              <a:t>goo.gl</a:t>
            </a:r>
            <a:r>
              <a:rPr lang="en-US" sz="1100" u="sng" dirty="0" smtClean="0">
                <a:solidFill>
                  <a:srgbClr val="0070C0"/>
                </a:solidFill>
              </a:rPr>
              <a:t>/</a:t>
            </a:r>
            <a:r>
              <a:rPr lang="en-US" sz="1100" u="sng" dirty="0" err="1" smtClean="0">
                <a:solidFill>
                  <a:srgbClr val="0070C0"/>
                </a:solidFill>
              </a:rPr>
              <a:t>kSiOpH</a:t>
            </a:r>
            <a:endParaRPr lang="en-US" sz="1100" u="sng" dirty="0" smtClean="0">
              <a:solidFill>
                <a:srgbClr val="0070C0"/>
              </a:solidFill>
            </a:endParaRPr>
          </a:p>
          <a:p>
            <a:r>
              <a:rPr lang="en-US" sz="1100" dirty="0"/>
              <a:t>a</a:t>
            </a:r>
            <a:r>
              <a:rPr lang="en-US" sz="1100" dirty="0" smtClean="0"/>
              <a:t>nd  </a:t>
            </a:r>
            <a:r>
              <a:rPr lang="en-US" sz="1100" u="sng" dirty="0" err="1">
                <a:solidFill>
                  <a:srgbClr val="0070C0"/>
                </a:solidFill>
              </a:rPr>
              <a:t>goo.gl</a:t>
            </a:r>
            <a:r>
              <a:rPr lang="en-US" sz="1100" u="sng" dirty="0">
                <a:solidFill>
                  <a:srgbClr val="0070C0"/>
                </a:solidFill>
              </a:rPr>
              <a:t>/Ts9zjQ</a:t>
            </a:r>
          </a:p>
        </p:txBody>
      </p:sp>
      <p:sp>
        <p:nvSpPr>
          <p:cNvPr id="12" name="Oval 11"/>
          <p:cNvSpPr>
            <a:spLocks noChangeArrowheads="1"/>
          </p:cNvSpPr>
          <p:nvPr/>
        </p:nvSpPr>
        <p:spPr bwMode="auto">
          <a:xfrm>
            <a:off x="3657599" y="895133"/>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3666731" y="240097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4" name="TextBox 3"/>
          <p:cNvSpPr txBox="1"/>
          <p:nvPr/>
        </p:nvSpPr>
        <p:spPr>
          <a:xfrm>
            <a:off x="4195233" y="8670401"/>
            <a:ext cx="2218267"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
        <p:nvSpPr>
          <p:cNvPr id="18" name="TextBox 17"/>
          <p:cNvSpPr txBox="1"/>
          <p:nvPr/>
        </p:nvSpPr>
        <p:spPr>
          <a:xfrm>
            <a:off x="198349" y="7808627"/>
            <a:ext cx="3391932" cy="1200329"/>
          </a:xfrm>
          <a:prstGeom prst="rect">
            <a:avLst/>
          </a:prstGeom>
          <a:solidFill>
            <a:schemeClr val="bg1">
              <a:lumMod val="85000"/>
            </a:schemeClr>
          </a:solidFill>
        </p:spPr>
        <p:txBody>
          <a:bodyPr wrap="square" rtlCol="0">
            <a:spAutoFit/>
          </a:bodyPr>
          <a:lstStyle/>
          <a:p>
            <a:pPr algn="ctr"/>
            <a:r>
              <a:rPr lang="en-US" sz="800" dirty="0"/>
              <a:t>A UUJF Project in Ft. Myers led by All Faiths Unitarian Congregation of Ft. </a:t>
            </a:r>
            <a:r>
              <a:rPr lang="en-US" sz="800" dirty="0" smtClean="0"/>
              <a:t>Myers </a:t>
            </a:r>
            <a:r>
              <a:rPr lang="en-US" sz="800" dirty="0"/>
              <a:t>in partnership with STARS Complex of Ft. </a:t>
            </a:r>
            <a:r>
              <a:rPr lang="en-US" sz="800" dirty="0" smtClean="0"/>
              <a:t>Myers</a:t>
            </a:r>
          </a:p>
          <a:p>
            <a:endParaRPr lang="en-US" sz="800" dirty="0"/>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167737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828" y="3062431"/>
            <a:ext cx="3670301" cy="3386667"/>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Mosquito (Vector Borne )Diseases</a:t>
            </a:r>
            <a:endParaRPr lang="en-US" sz="2800" dirty="0"/>
          </a:p>
        </p:txBody>
      </p:sp>
      <p:sp>
        <p:nvSpPr>
          <p:cNvPr id="4" name="TextBox 3"/>
          <p:cNvSpPr txBox="1"/>
          <p:nvPr/>
        </p:nvSpPr>
        <p:spPr>
          <a:xfrm>
            <a:off x="4176243" y="4426647"/>
            <a:ext cx="2338857" cy="1392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Dengue Fever</a:t>
            </a:r>
          </a:p>
          <a:p>
            <a:r>
              <a:rPr lang="en-US" sz="1050" dirty="0" smtClean="0"/>
              <a:t>St. Louise Encephalitis</a:t>
            </a:r>
          </a:p>
          <a:p>
            <a:r>
              <a:rPr lang="en-US" sz="1050" dirty="0" smtClean="0"/>
              <a:t>Eastern Equine Encephalitis</a:t>
            </a:r>
          </a:p>
          <a:p>
            <a:r>
              <a:rPr lang="en-US" sz="1050" dirty="0" smtClean="0"/>
              <a:t>West Nile</a:t>
            </a:r>
          </a:p>
          <a:p>
            <a:r>
              <a:rPr lang="en-US" sz="1050" dirty="0" err="1" smtClean="0"/>
              <a:t>Chikungunya</a:t>
            </a:r>
            <a:r>
              <a:rPr lang="en-US" sz="1050" dirty="0" smtClean="0"/>
              <a:t> Fever</a:t>
            </a:r>
          </a:p>
          <a:p>
            <a:r>
              <a:rPr lang="en-US" sz="1050" dirty="0" err="1" smtClean="0"/>
              <a:t>Zika</a:t>
            </a:r>
            <a:r>
              <a:rPr lang="en-US" sz="1050" dirty="0" smtClean="0"/>
              <a:t> Virus</a:t>
            </a:r>
          </a:p>
        </p:txBody>
      </p:sp>
      <p:pic>
        <p:nvPicPr>
          <p:cNvPr id="8" name="Picture 7"/>
          <p:cNvPicPr>
            <a:picLocks noChangeAspect="1"/>
          </p:cNvPicPr>
          <p:nvPr/>
        </p:nvPicPr>
        <p:blipFill>
          <a:blip r:embed="rId3"/>
          <a:stretch>
            <a:fillRect/>
          </a:stretch>
        </p:blipFill>
        <p:spPr>
          <a:xfrm>
            <a:off x="4139204" y="923844"/>
            <a:ext cx="2375896" cy="1771756"/>
          </a:xfrm>
          <a:prstGeom prst="rect">
            <a:avLst/>
          </a:prstGeom>
        </p:spPr>
      </p:pic>
      <p:sp>
        <p:nvSpPr>
          <p:cNvPr id="10" name="Text Placeholder 3"/>
          <p:cNvSpPr txBox="1">
            <a:spLocks/>
          </p:cNvSpPr>
          <p:nvPr/>
        </p:nvSpPr>
        <p:spPr>
          <a:xfrm>
            <a:off x="4087343" y="5819336"/>
            <a:ext cx="2622973" cy="23283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at high risk?</a:t>
            </a:r>
          </a:p>
          <a:p>
            <a:pPr marL="0" indent="0">
              <a:buNone/>
            </a:pPr>
            <a:endParaRPr lang="en-US" sz="800" dirty="0" smtClean="0">
              <a:solidFill>
                <a:srgbClr val="0000FF"/>
              </a:solidFill>
            </a:endParaRPr>
          </a:p>
          <a:p>
            <a:pPr marL="0" indent="0">
              <a:buNone/>
            </a:pPr>
            <a:r>
              <a:rPr lang="en-US" sz="1000" dirty="0" smtClean="0">
                <a:solidFill>
                  <a:schemeClr val="tx1"/>
                </a:solidFill>
              </a:rPr>
              <a:t>Everyone is at risk of being bitten by mosquitos and becoming ill, but children, older adults and people that are immune compromised may be at risk of getting more seriously ill than others.  </a:t>
            </a:r>
            <a:r>
              <a:rPr lang="en-US" sz="1000" dirty="0" err="1" smtClean="0">
                <a:solidFill>
                  <a:schemeClr val="tx1"/>
                </a:solidFill>
              </a:rPr>
              <a:t>Zika</a:t>
            </a:r>
            <a:r>
              <a:rPr lang="en-US" sz="1000" dirty="0" smtClean="0">
                <a:solidFill>
                  <a:schemeClr val="tx1"/>
                </a:solidFill>
              </a:rPr>
              <a:t> </a:t>
            </a:r>
            <a:r>
              <a:rPr lang="en-US" sz="1000" dirty="0">
                <a:solidFill>
                  <a:schemeClr val="tx1"/>
                </a:solidFill>
              </a:rPr>
              <a:t>Virus </a:t>
            </a:r>
            <a:r>
              <a:rPr lang="en-US" sz="1000" dirty="0" smtClean="0">
                <a:solidFill>
                  <a:schemeClr val="tx1"/>
                </a:solidFill>
              </a:rPr>
              <a:t>poses </a:t>
            </a:r>
            <a:r>
              <a:rPr lang="en-US" sz="1000" dirty="0">
                <a:solidFill>
                  <a:schemeClr val="tx1"/>
                </a:solidFill>
              </a:rPr>
              <a:t>a greater risk to pregnant women and the unborn </a:t>
            </a:r>
            <a:r>
              <a:rPr lang="en-US" sz="1000" dirty="0" smtClean="0">
                <a:solidFill>
                  <a:srgbClr val="000000"/>
                </a:solidFill>
              </a:rPr>
              <a:t>fetus </a:t>
            </a:r>
            <a:r>
              <a:rPr lang="en-US" sz="1000" dirty="0">
                <a:solidFill>
                  <a:srgbClr val="000000"/>
                </a:solidFill>
              </a:rPr>
              <a:t>as it is thought to cause microcephaly in babies.</a:t>
            </a:r>
          </a:p>
          <a:p>
            <a:pPr marL="0" indent="0">
              <a:buNone/>
            </a:pPr>
            <a:endParaRPr lang="en-US" sz="800" dirty="0">
              <a:solidFill>
                <a:schemeClr val="tx1"/>
              </a:solidFill>
            </a:endParaRPr>
          </a:p>
          <a:p>
            <a:pPr marL="0" indent="0">
              <a:buNone/>
            </a:pPr>
            <a:r>
              <a:rPr lang="en-US" sz="1000" dirty="0" smtClean="0">
                <a:solidFill>
                  <a:srgbClr val="000000"/>
                </a:solidFill>
              </a:rPr>
              <a:t>If someone develops symptoms, </a:t>
            </a:r>
            <a:r>
              <a:rPr lang="en-US" sz="1000" dirty="0">
                <a:solidFill>
                  <a:srgbClr val="000000"/>
                </a:solidFill>
              </a:rPr>
              <a:t>s</a:t>
            </a:r>
            <a:r>
              <a:rPr lang="en-US" sz="1000" dirty="0" smtClean="0">
                <a:solidFill>
                  <a:srgbClr val="000000"/>
                </a:solidFill>
              </a:rPr>
              <a:t>eek </a:t>
            </a:r>
            <a:r>
              <a:rPr lang="en-US" sz="1000" dirty="0">
                <a:solidFill>
                  <a:srgbClr val="000000"/>
                </a:solidFill>
              </a:rPr>
              <a:t>m</a:t>
            </a:r>
            <a:r>
              <a:rPr lang="en-US" sz="1000" dirty="0" smtClean="0">
                <a:solidFill>
                  <a:srgbClr val="000000"/>
                </a:solidFill>
              </a:rPr>
              <a:t>edical </a:t>
            </a:r>
            <a:r>
              <a:rPr lang="en-US" sz="1000" dirty="0">
                <a:solidFill>
                  <a:srgbClr val="000000"/>
                </a:solidFill>
              </a:rPr>
              <a:t>a</a:t>
            </a:r>
            <a:r>
              <a:rPr lang="en-US" sz="1000" dirty="0" smtClean="0">
                <a:solidFill>
                  <a:srgbClr val="000000"/>
                </a:solidFill>
              </a:rPr>
              <a:t>ttention </a:t>
            </a:r>
            <a:r>
              <a:rPr lang="en-US" sz="1000" dirty="0">
                <a:solidFill>
                  <a:srgbClr val="000000"/>
                </a:solidFill>
              </a:rPr>
              <a:t>Immediately</a:t>
            </a:r>
            <a:r>
              <a:rPr lang="en-US" sz="1000" dirty="0" smtClean="0">
                <a:solidFill>
                  <a:srgbClr val="000000"/>
                </a:solidFill>
              </a:rPr>
              <a:t>!</a:t>
            </a:r>
          </a:p>
          <a:p>
            <a:pPr marL="0" indent="0">
              <a:buNone/>
            </a:pPr>
            <a:endParaRPr lang="en-US" sz="700" dirty="0">
              <a:solidFill>
                <a:schemeClr val="tx1"/>
              </a:solidFill>
            </a:endParaRPr>
          </a:p>
        </p:txBody>
      </p:sp>
      <p:sp>
        <p:nvSpPr>
          <p:cNvPr id="11" name="Content Placeholder 5"/>
          <p:cNvSpPr txBox="1">
            <a:spLocks/>
          </p:cNvSpPr>
          <p:nvPr/>
        </p:nvSpPr>
        <p:spPr>
          <a:xfrm>
            <a:off x="231402" y="843843"/>
            <a:ext cx="3788833"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a Vector-borne Disease? </a:t>
            </a:r>
            <a:r>
              <a:rPr lang="en-US" sz="1000" dirty="0" smtClean="0">
                <a:solidFill>
                  <a:srgbClr val="000000"/>
                </a:solidFill>
              </a:rPr>
              <a:t>A vector borne disease is an illness from a virus or bacteria that you get from contact with another living </a:t>
            </a:r>
            <a:r>
              <a:rPr lang="en-US" sz="1000" dirty="0">
                <a:solidFill>
                  <a:srgbClr val="000000"/>
                </a:solidFill>
              </a:rPr>
              <a:t>organism, usually </a:t>
            </a:r>
            <a:r>
              <a:rPr lang="en-US" sz="1000" dirty="0" smtClean="0">
                <a:solidFill>
                  <a:srgbClr val="000000"/>
                </a:solidFill>
              </a:rPr>
              <a:t>a mosquito, tick, bird or rodent. Not every insect carries a disease, but you can not distinguish which ones may carry illnesses.</a:t>
            </a:r>
          </a:p>
          <a:p>
            <a:pPr marL="0" indent="0">
              <a:buNone/>
            </a:pPr>
            <a:endParaRPr lang="en-US" sz="1000" dirty="0">
              <a:solidFill>
                <a:srgbClr val="000000"/>
              </a:solidFill>
            </a:endParaRPr>
          </a:p>
          <a:p>
            <a:pPr marL="0" indent="0">
              <a:buNone/>
            </a:pPr>
            <a:r>
              <a:rPr lang="en-US" sz="1000" b="1" dirty="0" smtClean="0">
                <a:solidFill>
                  <a:srgbClr val="000000"/>
                </a:solidFill>
              </a:rPr>
              <a:t>How does climate change impact</a:t>
            </a:r>
            <a:r>
              <a:rPr lang="en-US" sz="1000" b="1" dirty="0">
                <a:solidFill>
                  <a:srgbClr val="000000"/>
                </a:solidFill>
              </a:rPr>
              <a:t> </a:t>
            </a:r>
            <a:r>
              <a:rPr lang="en-US" sz="1000" b="1" dirty="0" smtClean="0">
                <a:solidFill>
                  <a:srgbClr val="000000"/>
                </a:solidFill>
              </a:rPr>
              <a:t>vector born disease? </a:t>
            </a:r>
            <a:r>
              <a:rPr lang="en-US" sz="1000" dirty="0">
                <a:solidFill>
                  <a:srgbClr val="000000"/>
                </a:solidFill>
              </a:rPr>
              <a:t>W</a:t>
            </a:r>
            <a:r>
              <a:rPr lang="en-US" sz="1000" dirty="0" smtClean="0">
                <a:solidFill>
                  <a:srgbClr val="000000"/>
                </a:solidFill>
              </a:rPr>
              <a:t>armer temperatures and rain patterns will change where certain disease-carrying species will live. Things found in the tropics will become more common in Florida.  Without cold </a:t>
            </a:r>
            <a:r>
              <a:rPr lang="en-US" sz="1000" dirty="0">
                <a:solidFill>
                  <a:srgbClr val="000000"/>
                </a:solidFill>
              </a:rPr>
              <a:t>winter temperatures to kill off the insect populations or their eggs, </a:t>
            </a:r>
            <a:r>
              <a:rPr lang="en-US" sz="1000" dirty="0" smtClean="0">
                <a:solidFill>
                  <a:srgbClr val="000000"/>
                </a:solidFill>
              </a:rPr>
              <a:t>they will increase in number, </a:t>
            </a:r>
            <a:r>
              <a:rPr lang="en-US" sz="1000" dirty="0">
                <a:solidFill>
                  <a:srgbClr val="000000"/>
                </a:solidFill>
              </a:rPr>
              <a:t>paving the way for </a:t>
            </a:r>
            <a:r>
              <a:rPr lang="en-US" sz="1000" dirty="0" smtClean="0">
                <a:solidFill>
                  <a:srgbClr val="000000"/>
                </a:solidFill>
              </a:rPr>
              <a:t>higher rates of illness. </a:t>
            </a:r>
          </a:p>
          <a:p>
            <a:pPr marL="0" indent="0">
              <a:buNone/>
            </a:pPr>
            <a:endParaRPr lang="en-US" sz="1000" dirty="0">
              <a:solidFill>
                <a:srgbClr val="000000"/>
              </a:solidFill>
            </a:endParaRPr>
          </a:p>
          <a:p>
            <a:pPr marL="0" indent="0">
              <a:buNone/>
            </a:pPr>
            <a:r>
              <a:rPr lang="en-US" sz="1000" b="1" dirty="0" smtClean="0">
                <a:solidFill>
                  <a:srgbClr val="000000"/>
                </a:solidFill>
              </a:rPr>
              <a:t>What do residents need to do? </a:t>
            </a:r>
            <a:r>
              <a:rPr lang="en-US" sz="1000" dirty="0" smtClean="0">
                <a:solidFill>
                  <a:srgbClr val="000000"/>
                </a:solidFill>
              </a:rPr>
              <a:t>In South Florida we are particularly concerned about controlling mosquito populations that carry several disease (listed to the right).  County government monitor and spray areas that are mosquito breeding grounds, but they public cooperation to eliminate standing water on private property.  Standing water is where mosquitos breed.(Picture 1)  </a:t>
            </a:r>
            <a:endParaRPr lang="en-US" sz="1000" dirty="0">
              <a:solidFill>
                <a:srgbClr val="000000"/>
              </a:solidFill>
            </a:endParaRPr>
          </a:p>
          <a:p>
            <a:endParaRPr lang="en-US" sz="1000" dirty="0"/>
          </a:p>
          <a:p>
            <a:pPr marL="169863" indent="-169863"/>
            <a:r>
              <a:rPr lang="en-US" sz="1000" dirty="0" smtClean="0">
                <a:solidFill>
                  <a:srgbClr val="000000"/>
                </a:solidFill>
              </a:rPr>
              <a:t>Drain standing water from buckets, flower pots, drums, plastic pools, clogged gutter or low areas around your property.(picture 2)</a:t>
            </a:r>
          </a:p>
          <a:p>
            <a:pPr marL="169863" indent="-169863"/>
            <a:r>
              <a:rPr lang="en-US" sz="1000" dirty="0" smtClean="0">
                <a:solidFill>
                  <a:srgbClr val="000000"/>
                </a:solidFill>
              </a:rPr>
              <a:t>Prevent bites by installing and fixing broken screens,</a:t>
            </a:r>
            <a:r>
              <a:rPr lang="en-US" sz="1000" dirty="0">
                <a:solidFill>
                  <a:srgbClr val="000000"/>
                </a:solidFill>
              </a:rPr>
              <a:t> </a:t>
            </a:r>
            <a:r>
              <a:rPr lang="en-US" sz="1000" dirty="0" smtClean="0">
                <a:solidFill>
                  <a:srgbClr val="000000"/>
                </a:solidFill>
              </a:rPr>
              <a:t>wearing long sleeves, long pants, and socks when outdoors</a:t>
            </a:r>
            <a:r>
              <a:rPr lang="en-US" sz="1000" dirty="0">
                <a:solidFill>
                  <a:srgbClr val="000000"/>
                </a:solidFill>
              </a:rPr>
              <a:t> </a:t>
            </a:r>
            <a:r>
              <a:rPr lang="en-US" sz="1000" dirty="0" smtClean="0">
                <a:solidFill>
                  <a:srgbClr val="000000"/>
                </a:solidFill>
              </a:rPr>
              <a:t>and insect repellent with DEET or oil of lemon eucalyptus. </a:t>
            </a:r>
          </a:p>
          <a:p>
            <a:pPr marL="169863" indent="-169863"/>
            <a:r>
              <a:rPr lang="en-US" sz="1000" dirty="0" smtClean="0">
                <a:solidFill>
                  <a:srgbClr val="000000"/>
                </a:solidFill>
              </a:rPr>
              <a:t>Be wary1 hour before and after dawn and dusk, when mosquitoes are more active.</a:t>
            </a:r>
          </a:p>
          <a:p>
            <a:pPr marL="169863" indent="-169863"/>
            <a:r>
              <a:rPr lang="en-US" sz="1000" dirty="0" smtClean="0">
                <a:solidFill>
                  <a:srgbClr val="000000"/>
                </a:solidFill>
              </a:rPr>
              <a:t>Contact the Dept. of Environmental Resources Management, Mosquito Control Division about mosquito infestations.</a:t>
            </a:r>
            <a:endParaRPr lang="en-US" sz="1000" dirty="0">
              <a:solidFill>
                <a:srgbClr val="000000"/>
              </a:solidFill>
            </a:endParaRPr>
          </a:p>
        </p:txBody>
      </p:sp>
      <p:sp>
        <p:nvSpPr>
          <p:cNvPr id="9" name="TextBox 8"/>
          <p:cNvSpPr txBox="1"/>
          <p:nvPr/>
        </p:nvSpPr>
        <p:spPr>
          <a:xfrm>
            <a:off x="4087343" y="8140525"/>
            <a:ext cx="2063515" cy="430887"/>
          </a:xfrm>
          <a:prstGeom prst="rect">
            <a:avLst/>
          </a:prstGeom>
          <a:noFill/>
        </p:spPr>
        <p:txBody>
          <a:bodyPr wrap="square" rtlCol="0">
            <a:spAutoFit/>
          </a:bodyPr>
          <a:lstStyle/>
          <a:p>
            <a:r>
              <a:rPr lang="en-US" sz="1100" dirty="0" smtClean="0"/>
              <a:t>Key website</a:t>
            </a:r>
          </a:p>
          <a:p>
            <a:r>
              <a:rPr lang="en-US" sz="1100" dirty="0">
                <a:hlinkClick r:id="rId4"/>
              </a:rPr>
              <a:t>https://</a:t>
            </a:r>
            <a:r>
              <a:rPr lang="en-US" sz="1100" dirty="0" smtClean="0">
                <a:hlinkClick r:id="rId4"/>
              </a:rPr>
              <a:t>goo.gl/5GBJxm</a:t>
            </a:r>
            <a:r>
              <a:rPr lang="en-US" sz="1100" dirty="0" smtClean="0"/>
              <a:t> </a:t>
            </a:r>
            <a:endParaRPr lang="en-US" sz="11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2238" y="2692748"/>
            <a:ext cx="2427756" cy="1703052"/>
          </a:xfrm>
          <a:prstGeom prst="rect">
            <a:avLst/>
          </a:prstGeom>
        </p:spPr>
      </p:pic>
      <p:sp>
        <p:nvSpPr>
          <p:cNvPr id="13" name="Oval 12"/>
          <p:cNvSpPr>
            <a:spLocks noChangeArrowheads="1"/>
          </p:cNvSpPr>
          <p:nvPr/>
        </p:nvSpPr>
        <p:spPr bwMode="auto">
          <a:xfrm>
            <a:off x="4176244" y="98058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4" name="Oval 13"/>
          <p:cNvSpPr>
            <a:spLocks noChangeArrowheads="1"/>
          </p:cNvSpPr>
          <p:nvPr/>
        </p:nvSpPr>
        <p:spPr bwMode="auto">
          <a:xfrm>
            <a:off x="4087343" y="2784332"/>
            <a:ext cx="177801"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3" name="TextBox 2"/>
          <p:cNvSpPr txBox="1"/>
          <p:nvPr/>
        </p:nvSpPr>
        <p:spPr>
          <a:xfrm>
            <a:off x="4176243" y="8636000"/>
            <a:ext cx="2156824"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
        <p:nvSpPr>
          <p:cNvPr id="17" name="Rectangle 16"/>
          <p:cNvSpPr/>
          <p:nvPr/>
        </p:nvSpPr>
        <p:spPr>
          <a:xfrm>
            <a:off x="231402" y="6562924"/>
            <a:ext cx="3549229" cy="1128514"/>
          </a:xfrm>
          <a:prstGeom prst="rect">
            <a:avLst/>
          </a:prstGeom>
        </p:spPr>
        <p:txBody>
          <a:bodyPr wrap="square">
            <a:spAutoFit/>
          </a:bodyPr>
          <a:lstStyle/>
          <a:p>
            <a:r>
              <a:rPr lang="en-US" sz="1400" b="1" baseline="30000" dirty="0" smtClean="0">
                <a:latin typeface="+mj-lt"/>
              </a:rPr>
              <a:t>Report </a:t>
            </a:r>
            <a:r>
              <a:rPr lang="en-US" sz="1400" b="1" baseline="30000" dirty="0" smtClean="0">
                <a:latin typeface="+mj-lt"/>
              </a:rPr>
              <a:t>to</a:t>
            </a:r>
            <a:endParaRPr lang="en-US" sz="1400" b="1" baseline="30000" dirty="0" smtClean="0">
              <a:latin typeface="+mj-lt"/>
            </a:endParaRPr>
          </a:p>
          <a:p>
            <a:r>
              <a:rPr lang="en-US" sz="1400" b="1" baseline="30000" dirty="0" smtClean="0">
                <a:latin typeface="+mj-lt"/>
              </a:rPr>
              <a:t>Lee County Mosquito Control District</a:t>
            </a:r>
            <a:r>
              <a:rPr lang="en-US" sz="1400" dirty="0"/>
              <a:t> </a:t>
            </a:r>
            <a:endParaRPr lang="en-US" sz="1400" dirty="0" smtClean="0"/>
          </a:p>
          <a:p>
            <a:r>
              <a:rPr lang="en-US" sz="1000" dirty="0" smtClean="0">
                <a:latin typeface="Arial" charset="0"/>
                <a:ea typeface="Arial" charset="0"/>
                <a:cs typeface="Arial" charset="0"/>
              </a:rPr>
              <a:t>15191 </a:t>
            </a:r>
            <a:r>
              <a:rPr lang="en-US" sz="1000" dirty="0">
                <a:latin typeface="Arial" charset="0"/>
                <a:ea typeface="Arial" charset="0"/>
                <a:cs typeface="Arial" charset="0"/>
              </a:rPr>
              <a:t>Homestead </a:t>
            </a:r>
            <a:r>
              <a:rPr lang="en-US" sz="1000" dirty="0" smtClean="0">
                <a:latin typeface="Arial" charset="0"/>
                <a:ea typeface="Arial" charset="0"/>
                <a:cs typeface="Arial" charset="0"/>
              </a:rPr>
              <a:t>Road, Lehigh </a:t>
            </a:r>
            <a:r>
              <a:rPr lang="en-US" sz="1000" dirty="0">
                <a:latin typeface="Arial" charset="0"/>
                <a:ea typeface="Arial" charset="0"/>
                <a:cs typeface="Arial" charset="0"/>
              </a:rPr>
              <a:t>Acres, FL 33971 </a:t>
            </a:r>
            <a:endParaRPr lang="en-US" sz="1000" dirty="0" smtClean="0">
              <a:latin typeface="Arial" charset="0"/>
              <a:ea typeface="Arial" charset="0"/>
              <a:cs typeface="Arial" charset="0"/>
            </a:endParaRPr>
          </a:p>
          <a:p>
            <a:endParaRPr lang="en-US" sz="1000" dirty="0" smtClean="0">
              <a:latin typeface="Arial" charset="0"/>
              <a:ea typeface="Arial" charset="0"/>
              <a:cs typeface="Arial" charset="0"/>
            </a:endParaRPr>
          </a:p>
          <a:p>
            <a:r>
              <a:rPr lang="en-US" sz="1200" baseline="30000" dirty="0" smtClean="0">
                <a:latin typeface="Arial" charset="0"/>
                <a:ea typeface="Arial" charset="0"/>
                <a:cs typeface="Arial" charset="0"/>
              </a:rPr>
              <a:t>Phone</a:t>
            </a:r>
            <a:r>
              <a:rPr lang="en-US" sz="1200" baseline="30000" dirty="0">
                <a:latin typeface="Arial" charset="0"/>
                <a:ea typeface="Arial" charset="0"/>
                <a:cs typeface="Arial" charset="0"/>
              </a:rPr>
              <a:t>: </a:t>
            </a:r>
            <a:r>
              <a:rPr lang="en-US" sz="1200" baseline="30000" dirty="0" smtClean="0">
                <a:latin typeface="Arial" charset="0"/>
                <a:ea typeface="Arial" charset="0"/>
                <a:cs typeface="Arial" charset="0"/>
              </a:rPr>
              <a:t>239-694-2174</a:t>
            </a:r>
            <a:r>
              <a:rPr lang="en-US" sz="1200" dirty="0" smtClean="0">
                <a:latin typeface="Arial" charset="0"/>
                <a:ea typeface="Arial" charset="0"/>
                <a:cs typeface="Arial" charset="0"/>
              </a:rPr>
              <a:t>   </a:t>
            </a:r>
            <a:endParaRPr lang="en-US" sz="1200" dirty="0" smtClean="0">
              <a:latin typeface="Arial" charset="0"/>
              <a:ea typeface="Arial" charset="0"/>
              <a:cs typeface="Arial" charset="0"/>
            </a:endParaRPr>
          </a:p>
          <a:p>
            <a:r>
              <a:rPr lang="en-US" sz="1200" baseline="30000" dirty="0">
                <a:latin typeface="Arial" charset="0"/>
                <a:ea typeface="Arial" charset="0"/>
                <a:cs typeface="Arial" charset="0"/>
              </a:rPr>
              <a:t>http://</a:t>
            </a:r>
            <a:r>
              <a:rPr lang="en-US" sz="1200" baseline="30000" dirty="0" err="1">
                <a:latin typeface="Arial" charset="0"/>
                <a:ea typeface="Arial" charset="0"/>
                <a:cs typeface="Arial" charset="0"/>
              </a:rPr>
              <a:t>www.angwatechnology.com</a:t>
            </a:r>
            <a:r>
              <a:rPr lang="en-US" sz="1200" baseline="30000" dirty="0">
                <a:latin typeface="Arial" charset="0"/>
                <a:ea typeface="Arial" charset="0"/>
                <a:cs typeface="Arial" charset="0"/>
              </a:rPr>
              <a:t>/</a:t>
            </a:r>
            <a:r>
              <a:rPr lang="en-US" sz="1200" baseline="30000" dirty="0" err="1">
                <a:latin typeface="Arial" charset="0"/>
                <a:ea typeface="Arial" charset="0"/>
                <a:cs typeface="Arial" charset="0"/>
              </a:rPr>
              <a:t>lee_devel</a:t>
            </a:r>
            <a:r>
              <a:rPr lang="en-US" sz="1200" baseline="30000" dirty="0">
                <a:latin typeface="Arial" charset="0"/>
                <a:ea typeface="Arial" charset="0"/>
                <a:cs typeface="Arial" charset="0"/>
              </a:rPr>
              <a:t>/</a:t>
            </a:r>
            <a:r>
              <a:rPr lang="en-US" sz="1200" baseline="30000" dirty="0" err="1">
                <a:latin typeface="Arial" charset="0"/>
                <a:ea typeface="Arial" charset="0"/>
                <a:cs typeface="Arial" charset="0"/>
              </a:rPr>
              <a:t>PublicServiceRequest</a:t>
            </a:r>
            <a:r>
              <a:rPr lang="en-US" sz="1200" baseline="30000" dirty="0">
                <a:latin typeface="Arial" charset="0"/>
                <a:ea typeface="Arial" charset="0"/>
                <a:cs typeface="Arial" charset="0"/>
              </a:rPr>
              <a:t>/</a:t>
            </a:r>
            <a:endParaRPr lang="en-US" sz="1200" dirty="0">
              <a:latin typeface="Arial" charset="0"/>
              <a:ea typeface="Arial" charset="0"/>
              <a:cs typeface="Arial" charset="0"/>
            </a:endParaRPr>
          </a:p>
        </p:txBody>
      </p:sp>
      <p:sp>
        <p:nvSpPr>
          <p:cNvPr id="18" name="TextBox 17"/>
          <p:cNvSpPr txBox="1"/>
          <p:nvPr/>
        </p:nvSpPr>
        <p:spPr>
          <a:xfrm>
            <a:off x="361012" y="7795822"/>
            <a:ext cx="3391932" cy="1200329"/>
          </a:xfrm>
          <a:prstGeom prst="rect">
            <a:avLst/>
          </a:prstGeom>
          <a:solidFill>
            <a:schemeClr val="bg1">
              <a:lumMod val="85000"/>
            </a:schemeClr>
          </a:solidFill>
        </p:spPr>
        <p:txBody>
          <a:bodyPr wrap="square" rtlCol="0">
            <a:spAutoFit/>
          </a:bodyPr>
          <a:lstStyle/>
          <a:p>
            <a:pPr algn="ctr"/>
            <a:r>
              <a:rPr lang="en-US" sz="800" dirty="0"/>
              <a:t>A UUJF Project in Ft. Myers led by All Faiths Unitarian Congregation of Ft. </a:t>
            </a:r>
            <a:r>
              <a:rPr lang="en-US" sz="800" dirty="0" smtClean="0"/>
              <a:t>Myers </a:t>
            </a:r>
            <a:r>
              <a:rPr lang="en-US" sz="800" dirty="0"/>
              <a:t>in partnership with STARS Complex of Ft. </a:t>
            </a:r>
            <a:r>
              <a:rPr lang="en-US" sz="800" dirty="0" smtClean="0"/>
              <a:t>Myers</a:t>
            </a:r>
          </a:p>
          <a:p>
            <a:endParaRPr lang="en-US" sz="800" dirty="0"/>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1031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blinds(horizontal)">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blinds(horizontal)">
                                      <p:cBhvr>
                                        <p:cTn id="32" dur="500"/>
                                        <p:tgtEl>
                                          <p:spTgt spid="1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blinds(horizontal)">
                                      <p:cBhvr>
                                        <p:cTn id="3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010" y="3838491"/>
            <a:ext cx="3022600" cy="353593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Asthma</a:t>
            </a:r>
            <a:endParaRPr lang="en-US" sz="2800" dirty="0"/>
          </a:p>
        </p:txBody>
      </p:sp>
      <p:sp>
        <p:nvSpPr>
          <p:cNvPr id="4" name="TextBox 3"/>
          <p:cNvSpPr txBox="1"/>
          <p:nvPr/>
        </p:nvSpPr>
        <p:spPr>
          <a:xfrm>
            <a:off x="4173993" y="3868047"/>
            <a:ext cx="1557866" cy="1069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Breathing problems</a:t>
            </a:r>
          </a:p>
          <a:p>
            <a:r>
              <a:rPr lang="en-US" sz="1050" dirty="0" smtClean="0"/>
              <a:t>Reduced lung function</a:t>
            </a:r>
          </a:p>
          <a:p>
            <a:r>
              <a:rPr lang="en-US" sz="1050" dirty="0" smtClean="0"/>
              <a:t>Inflamed airways</a:t>
            </a:r>
          </a:p>
          <a:p>
            <a:r>
              <a:rPr lang="en-US" sz="1050" dirty="0" smtClean="0"/>
              <a:t>Damaged lung tissue</a:t>
            </a:r>
          </a:p>
        </p:txBody>
      </p:sp>
      <p:sp>
        <p:nvSpPr>
          <p:cNvPr id="10" name="Text Placeholder 3"/>
          <p:cNvSpPr txBox="1">
            <a:spLocks/>
          </p:cNvSpPr>
          <p:nvPr/>
        </p:nvSpPr>
        <p:spPr>
          <a:xfrm>
            <a:off x="3592404" y="4937572"/>
            <a:ext cx="3097981" cy="312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most vulnerable?</a:t>
            </a:r>
          </a:p>
          <a:p>
            <a:pPr marL="0" indent="0">
              <a:buNone/>
            </a:pPr>
            <a:r>
              <a:rPr lang="en-US" sz="950" dirty="0"/>
              <a:t>The American Lung Association (ALA) notes that </a:t>
            </a:r>
            <a:r>
              <a:rPr lang="en-US" sz="950" i="1" dirty="0"/>
              <a:t>all</a:t>
            </a:r>
            <a:r>
              <a:rPr lang="en-US" sz="950" dirty="0"/>
              <a:t> those with asthma and other lung diseases are particularly at risk from exposure to heat, air pollution, airborne allergens, and extreme weather events. In addition, the following populations are especially vulnerable to public health threats from climate change: </a:t>
            </a:r>
            <a:endParaRPr lang="en-US" sz="950" dirty="0" smtClean="0"/>
          </a:p>
          <a:p>
            <a:pPr marL="0" indent="0">
              <a:buNone/>
            </a:pPr>
            <a:r>
              <a:rPr lang="en-US" sz="950" b="1" dirty="0"/>
              <a:t>L</a:t>
            </a:r>
            <a:r>
              <a:rPr lang="en-US" sz="950" b="1" dirty="0" smtClean="0"/>
              <a:t>ow-income </a:t>
            </a:r>
            <a:r>
              <a:rPr lang="en-US" sz="950" b="1" dirty="0"/>
              <a:t>households and some communities of </a:t>
            </a:r>
            <a:r>
              <a:rPr lang="en-US" sz="950" b="1" dirty="0" smtClean="0"/>
              <a:t>color, </a:t>
            </a:r>
            <a:r>
              <a:rPr lang="en-US" sz="950" dirty="0" smtClean="0"/>
              <a:t>due to exposure </a:t>
            </a:r>
            <a:r>
              <a:rPr lang="en-US" sz="950" dirty="0"/>
              <a:t>to higher levels of pollution in their neighborhood, and inadequate access to medical care;</a:t>
            </a:r>
            <a:r>
              <a:rPr lang="en-US" sz="950" baseline="30000" dirty="0"/>
              <a:t>3</a:t>
            </a:r>
            <a:r>
              <a:rPr lang="en-US" sz="950" dirty="0"/>
              <a:t> </a:t>
            </a:r>
          </a:p>
          <a:p>
            <a:pPr marL="0" indent="0">
              <a:buNone/>
            </a:pPr>
            <a:r>
              <a:rPr lang="en-US" sz="950" b="1" dirty="0" smtClean="0"/>
              <a:t>Children and pregnant women</a:t>
            </a:r>
            <a:r>
              <a:rPr lang="en-US" sz="950" dirty="0" smtClean="0"/>
              <a:t>, due to their </a:t>
            </a:r>
            <a:r>
              <a:rPr lang="en-US" sz="950" dirty="0"/>
              <a:t>immature lungs and immune system and their increased exposure to pollution due to breathing more air per pound than adults and spending more time outdoors;</a:t>
            </a:r>
            <a:r>
              <a:rPr lang="en-US" sz="950" baseline="30000" dirty="0"/>
              <a:t>4</a:t>
            </a:r>
            <a:r>
              <a:rPr lang="en-US" sz="950" dirty="0"/>
              <a:t> </a:t>
            </a:r>
            <a:endParaRPr lang="en-US" sz="950" dirty="0" smtClean="0"/>
          </a:p>
          <a:p>
            <a:pPr marL="0" indent="0">
              <a:buNone/>
            </a:pPr>
            <a:r>
              <a:rPr lang="en-US" sz="950" b="1" dirty="0" smtClean="0"/>
              <a:t>Older </a:t>
            </a:r>
            <a:r>
              <a:rPr lang="en-US" sz="950" b="1" dirty="0"/>
              <a:t>adults,</a:t>
            </a:r>
            <a:r>
              <a:rPr lang="en-US" sz="950" dirty="0"/>
              <a:t> due to medical conditions and depressed immune functioning associated with aging.</a:t>
            </a:r>
            <a:r>
              <a:rPr lang="en-US" sz="950" baseline="30000" dirty="0"/>
              <a:t>5  </a:t>
            </a:r>
            <a:r>
              <a:rPr lang="en-US" sz="950" dirty="0"/>
              <a:t> </a:t>
            </a:r>
          </a:p>
          <a:p>
            <a:pPr marL="0" indent="0">
              <a:buNone/>
            </a:pPr>
            <a:endParaRPr lang="en-US" sz="700" dirty="0">
              <a:solidFill>
                <a:schemeClr val="tx1"/>
              </a:solidFill>
            </a:endParaRPr>
          </a:p>
        </p:txBody>
      </p:sp>
      <p:sp>
        <p:nvSpPr>
          <p:cNvPr id="11" name="Content Placeholder 5"/>
          <p:cNvSpPr txBox="1">
            <a:spLocks/>
          </p:cNvSpPr>
          <p:nvPr/>
        </p:nvSpPr>
        <p:spPr>
          <a:xfrm>
            <a:off x="153439" y="740108"/>
            <a:ext cx="3165742"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How does climate change impact asthma? </a:t>
            </a:r>
            <a:r>
              <a:rPr lang="en-US" sz="900" dirty="0"/>
              <a:t>Climate change is creating warmer temperatures and more frequent heat waves, which, in turn, lead to increases in heat stress, respiratory illnesses, and heat-related deaths.  Individuals with asthma are at risk of worsened symptoms and asthma attacks.</a:t>
            </a:r>
            <a:r>
              <a:rPr lang="en-US" sz="900" baseline="30000" dirty="0"/>
              <a:t>1  </a:t>
            </a:r>
            <a:endParaRPr lang="en-US" sz="900" dirty="0">
              <a:solidFill>
                <a:srgbClr val="000000"/>
              </a:solidFill>
            </a:endParaRPr>
          </a:p>
          <a:p>
            <a:pPr marL="0" indent="0">
              <a:buNone/>
            </a:pPr>
            <a:r>
              <a:rPr lang="en-US" sz="1000" b="1" dirty="0">
                <a:solidFill>
                  <a:schemeClr val="tx1"/>
                </a:solidFill>
              </a:rPr>
              <a:t>Climate Change Increases Air Pollution </a:t>
            </a:r>
            <a:endParaRPr lang="en-US" sz="1000" dirty="0">
              <a:solidFill>
                <a:schemeClr val="tx1"/>
              </a:solidFill>
            </a:endParaRPr>
          </a:p>
          <a:p>
            <a:pPr marL="0" indent="0">
              <a:buNone/>
            </a:pPr>
            <a:r>
              <a:rPr lang="en-US" sz="900" dirty="0"/>
              <a:t>Rising temperatures increase the concentration of ground-level ozone, which pollutes the air.  When ozone remains in the upper atmosphere (the stratosphere), it shields us from ultraviolet radiation. However, at ground level, ozone creates smog, which can cause breathing problems by damaging lung tissue, reducing lung function, and inflaming airways.</a:t>
            </a:r>
            <a:r>
              <a:rPr lang="en-US" sz="900" baseline="30000" dirty="0"/>
              <a:t>1</a:t>
            </a:r>
            <a:r>
              <a:rPr lang="en-US" sz="900" dirty="0"/>
              <a:t> </a:t>
            </a:r>
          </a:p>
          <a:p>
            <a:pPr marL="0" indent="0">
              <a:buNone/>
            </a:pPr>
            <a:r>
              <a:rPr lang="en-US" sz="1000" b="1" dirty="0">
                <a:solidFill>
                  <a:schemeClr val="tx1"/>
                </a:solidFill>
              </a:rPr>
              <a:t>Climate Change Increases Allergens in Air</a:t>
            </a:r>
            <a:endParaRPr lang="en-US" sz="1000" dirty="0">
              <a:solidFill>
                <a:schemeClr val="tx1"/>
              </a:solidFill>
            </a:endParaRPr>
          </a:p>
          <a:p>
            <a:pPr marL="0" indent="0">
              <a:buNone/>
            </a:pPr>
            <a:r>
              <a:rPr lang="en-US" sz="900" dirty="0"/>
              <a:t>Climate change increases the concentration of airborne allergens, as rising temperatures increase pollen levels.  In addition, flowering starts earlier, resulting in a longer ragweed pollen season, and more time for exposure to airborne allergens.</a:t>
            </a:r>
            <a:r>
              <a:rPr lang="en-US" sz="900" baseline="30000" dirty="0"/>
              <a:t>2</a:t>
            </a:r>
            <a:r>
              <a:rPr lang="en-US" sz="900" dirty="0"/>
              <a:t>  </a:t>
            </a:r>
          </a:p>
          <a:p>
            <a:pPr marL="0" indent="0">
              <a:buNone/>
            </a:pPr>
            <a:r>
              <a:rPr lang="en-US" sz="1000" b="1" dirty="0" smtClean="0">
                <a:solidFill>
                  <a:srgbClr val="000000"/>
                </a:solidFill>
              </a:rPr>
              <a:t>What can you do to stay healthy? </a:t>
            </a:r>
          </a:p>
          <a:p>
            <a:pPr marL="0" indent="0">
              <a:buNone/>
            </a:pPr>
            <a:r>
              <a:rPr lang="en-US" sz="1000" b="1" dirty="0" smtClean="0">
                <a:solidFill>
                  <a:schemeClr val="tx1"/>
                </a:solidFill>
              </a:rPr>
              <a:t>Monitor </a:t>
            </a:r>
            <a:r>
              <a:rPr lang="en-US" sz="1000" b="1" dirty="0">
                <a:solidFill>
                  <a:schemeClr val="tx1"/>
                </a:solidFill>
              </a:rPr>
              <a:t>the Air Quality Index Daily to Keep Healthy</a:t>
            </a:r>
            <a:endParaRPr lang="en-US" sz="1000" dirty="0">
              <a:solidFill>
                <a:schemeClr val="tx1"/>
              </a:solidFill>
            </a:endParaRPr>
          </a:p>
          <a:p>
            <a:pPr marL="0" indent="0">
              <a:buNone/>
            </a:pPr>
            <a:r>
              <a:rPr lang="en-US" sz="900" dirty="0">
                <a:solidFill>
                  <a:schemeClr val="tx1"/>
                </a:solidFill>
              </a:rPr>
              <a:t>The U.S. Environmental Protection Agency’s (EPA) Air Quality Index (AQI) measures the level of pollution.  The purpose of the AQI is to let you know when the air quality may be hazardous to your health.  When the AQI is in the unhealthy range, stay indoors in air-conditioning as much as possible; when you go outside, avoid exertion and heavily trafficked roadways and consider wearing a mask. Check local AQI daily at </a:t>
            </a:r>
            <a:r>
              <a:rPr lang="en-US" sz="900" u="sng" dirty="0">
                <a:hlinkClick r:id="rId3"/>
              </a:rPr>
              <a:t>https://www.airnow.gov/</a:t>
            </a:r>
            <a:r>
              <a:rPr lang="en-US" sz="900" dirty="0"/>
              <a:t>.   </a:t>
            </a:r>
            <a:endParaRPr lang="en-US" sz="900" dirty="0" smtClean="0"/>
          </a:p>
          <a:p>
            <a:pPr marL="0" indent="0">
              <a:buNone/>
            </a:pPr>
            <a:r>
              <a:rPr lang="en-US" sz="900" b="1" dirty="0" smtClean="0">
                <a:solidFill>
                  <a:schemeClr val="tx1"/>
                </a:solidFill>
              </a:rPr>
              <a:t>Monitor </a:t>
            </a:r>
            <a:r>
              <a:rPr lang="en-US" sz="900" b="1" dirty="0">
                <a:solidFill>
                  <a:schemeClr val="tx1"/>
                </a:solidFill>
              </a:rPr>
              <a:t>the Heat Index (HI) Daily to Keep Healthy</a:t>
            </a:r>
            <a:endParaRPr lang="en-US" sz="900" dirty="0">
              <a:solidFill>
                <a:schemeClr val="tx1"/>
              </a:solidFill>
            </a:endParaRPr>
          </a:p>
          <a:p>
            <a:pPr marL="0" indent="0">
              <a:buNone/>
            </a:pPr>
            <a:r>
              <a:rPr lang="en-US" sz="900" dirty="0">
                <a:solidFill>
                  <a:schemeClr val="tx1"/>
                </a:solidFill>
              </a:rPr>
              <a:t>The National Weather Service’s Heat Index (HI) measures the “real feel” temperature, which combines heat and humidity.  Young children, pregnant women, people who work outdoors, and older adults are vulnerable to heat exhaustion and heat stroke and should stay indoors in air-conditioning when HI rises above 91.  Drink plenty of water and stay in the shade if you do go outside.  Check the HI daily at </a:t>
            </a:r>
            <a:r>
              <a:rPr lang="en-US" sz="900" u="sng" dirty="0">
                <a:hlinkClick r:id="rId4"/>
              </a:rPr>
              <a:t>http://www.nws.noaa.gov/om/heat/index.shtml</a:t>
            </a:r>
            <a:r>
              <a:rPr lang="en-US" sz="900" u="sng" dirty="0"/>
              <a:t> </a:t>
            </a:r>
            <a:r>
              <a:rPr lang="en-US" sz="900" dirty="0">
                <a:solidFill>
                  <a:schemeClr val="tx1"/>
                </a:solidFill>
              </a:rPr>
              <a:t>or Google Air Now AQI.</a:t>
            </a:r>
          </a:p>
          <a:p>
            <a:pPr marL="0" indent="0">
              <a:buNone/>
            </a:pPr>
            <a:endParaRPr lang="en-US" sz="900" dirty="0"/>
          </a:p>
          <a:p>
            <a:pPr marL="0" indent="0">
              <a:buNone/>
            </a:pPr>
            <a:endParaRPr lang="en-US" sz="900" dirty="0" smtClean="0">
              <a:solidFill>
                <a:srgbClr val="000000"/>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010" y="7374430"/>
            <a:ext cx="3022600" cy="128224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998" y="990276"/>
            <a:ext cx="3424795" cy="2611766"/>
          </a:xfrm>
          <a:prstGeom prst="rect">
            <a:avLst/>
          </a:prstGeom>
        </p:spPr>
      </p:pic>
      <p:sp>
        <p:nvSpPr>
          <p:cNvPr id="16" name="TextBox 15"/>
          <p:cNvSpPr txBox="1"/>
          <p:nvPr/>
        </p:nvSpPr>
        <p:spPr>
          <a:xfrm>
            <a:off x="3555707" y="3591048"/>
            <a:ext cx="3134680" cy="276999"/>
          </a:xfrm>
          <a:prstGeom prst="rect">
            <a:avLst/>
          </a:prstGeom>
          <a:noFill/>
        </p:spPr>
        <p:txBody>
          <a:bodyPr wrap="square" rtlCol="0">
            <a:spAutoFit/>
          </a:bodyPr>
          <a:lstStyle/>
          <a:p>
            <a:r>
              <a:rPr lang="en-US" sz="600" dirty="0"/>
              <a:t>Source: US Environmental Protection Agency. (2016). Air Quality Index: Air Now.  Available at: https://</a:t>
            </a:r>
            <a:r>
              <a:rPr lang="en-US" sz="600" dirty="0" err="1"/>
              <a:t>airnow.gov</a:t>
            </a:r>
            <a:r>
              <a:rPr lang="en-US" sz="600" dirty="0"/>
              <a:t>/</a:t>
            </a:r>
            <a:r>
              <a:rPr lang="en-US" sz="600" dirty="0" err="1"/>
              <a:t>index.cfm?action</a:t>
            </a:r>
            <a:r>
              <a:rPr lang="en-US" sz="600" dirty="0"/>
              <a:t>=</a:t>
            </a:r>
            <a:r>
              <a:rPr lang="en-US" sz="600" dirty="0" err="1"/>
              <a:t>aqibasics.aqi</a:t>
            </a:r>
            <a:r>
              <a:rPr lang="en-US" sz="600" dirty="0"/>
              <a:t>. </a:t>
            </a:r>
          </a:p>
        </p:txBody>
      </p:sp>
      <p:sp>
        <p:nvSpPr>
          <p:cNvPr id="17" name="TextBox 16"/>
          <p:cNvSpPr txBox="1"/>
          <p:nvPr/>
        </p:nvSpPr>
        <p:spPr>
          <a:xfrm>
            <a:off x="3794523" y="765889"/>
            <a:ext cx="2720577" cy="246221"/>
          </a:xfrm>
          <a:prstGeom prst="rect">
            <a:avLst/>
          </a:prstGeom>
          <a:noFill/>
        </p:spPr>
        <p:txBody>
          <a:bodyPr wrap="square" rtlCol="0">
            <a:spAutoFit/>
          </a:bodyPr>
          <a:lstStyle/>
          <a:p>
            <a:r>
              <a:rPr lang="en-US" sz="1000" b="1" dirty="0">
                <a:latin typeface="+mj-lt"/>
              </a:rPr>
              <a:t>Air Quality Index (AQI) and Your Health</a:t>
            </a:r>
            <a:r>
              <a:rPr lang="en-US" sz="1000" dirty="0">
                <a:latin typeface="+mj-lt"/>
              </a:rPr>
              <a:t> </a:t>
            </a:r>
          </a:p>
        </p:txBody>
      </p:sp>
      <p:sp>
        <p:nvSpPr>
          <p:cNvPr id="18" name="TextBox 17"/>
          <p:cNvSpPr txBox="1"/>
          <p:nvPr/>
        </p:nvSpPr>
        <p:spPr>
          <a:xfrm>
            <a:off x="225010" y="8656674"/>
            <a:ext cx="3022600" cy="215444"/>
          </a:xfrm>
          <a:prstGeom prst="rect">
            <a:avLst/>
          </a:prstGeom>
          <a:solidFill>
            <a:schemeClr val="bg1">
              <a:lumMod val="85000"/>
            </a:schemeClr>
          </a:solid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Debra Weiss-Randall, </a:t>
            </a:r>
            <a:r>
              <a:rPr lang="en-US" sz="800" dirty="0" err="1" smtClean="0">
                <a:solidFill>
                  <a:schemeClr val="bg1">
                    <a:lumMod val="50000"/>
                  </a:schemeClr>
                </a:solidFill>
                <a:latin typeface="Arial" charset="0"/>
                <a:ea typeface="Arial" charset="0"/>
                <a:cs typeface="Arial" charset="0"/>
              </a:rPr>
              <a:t>EdD</a:t>
            </a:r>
            <a:r>
              <a:rPr lang="en-US" sz="800" dirty="0" smtClean="0">
                <a:solidFill>
                  <a:schemeClr val="bg1">
                    <a:lumMod val="50000"/>
                  </a:schemeClr>
                </a:solidFill>
                <a:latin typeface="Arial" charset="0"/>
                <a:ea typeface="Arial" charset="0"/>
                <a:cs typeface="Arial" charset="0"/>
              </a:rPr>
              <a:t>, CHES</a:t>
            </a:r>
            <a:endParaRPr lang="en-US" sz="800" dirty="0">
              <a:solidFill>
                <a:schemeClr val="bg1">
                  <a:lumMod val="50000"/>
                </a:schemeClr>
              </a:solidFill>
              <a:latin typeface="Arial" charset="0"/>
              <a:ea typeface="Arial" charset="0"/>
              <a:cs typeface="Arial" charset="0"/>
            </a:endParaRPr>
          </a:p>
        </p:txBody>
      </p:sp>
      <p:sp>
        <p:nvSpPr>
          <p:cNvPr id="14" name="TextBox 13"/>
          <p:cNvSpPr txBox="1"/>
          <p:nvPr/>
        </p:nvSpPr>
        <p:spPr>
          <a:xfrm>
            <a:off x="3298453" y="8056509"/>
            <a:ext cx="3391932" cy="830997"/>
          </a:xfrm>
          <a:prstGeom prst="rect">
            <a:avLst/>
          </a:prstGeom>
          <a:solidFill>
            <a:schemeClr val="bg1">
              <a:lumMod val="85000"/>
            </a:schemeClr>
          </a:solidFill>
        </p:spPr>
        <p:txBody>
          <a:bodyPr wrap="square" rtlCol="0">
            <a:spAutoFit/>
          </a:bodyPr>
          <a:lstStyle/>
          <a:p>
            <a:pPr algn="ctr"/>
            <a:r>
              <a:rPr lang="en-US" sz="600" dirty="0"/>
              <a:t>A UUJF Project in Ft. Myers led by All Faiths Unitarian Congregation of Ft. </a:t>
            </a:r>
            <a:r>
              <a:rPr lang="en-US" sz="600" dirty="0" smtClean="0"/>
              <a:t>Myers </a:t>
            </a:r>
            <a:r>
              <a:rPr lang="en-US" sz="600" dirty="0"/>
              <a:t>in partnership with STARS Complex of Ft. </a:t>
            </a:r>
            <a:r>
              <a:rPr lang="en-US" sz="600" dirty="0" smtClean="0"/>
              <a:t>Myers</a:t>
            </a:r>
          </a:p>
          <a:p>
            <a:pPr algn="ctr"/>
            <a:endParaRPr lang="en-US" sz="600" dirty="0"/>
          </a:p>
          <a:p>
            <a:pPr algn="ctr"/>
            <a:r>
              <a:rPr lang="en-US" sz="600" i="1" dirty="0" smtClean="0">
                <a:solidFill>
                  <a:schemeClr val="bg1">
                    <a:lumMod val="50000"/>
                  </a:schemeClr>
                </a:solidFill>
              </a:rPr>
              <a:t>This </a:t>
            </a:r>
            <a:r>
              <a:rPr lang="en-US" sz="600" i="1" dirty="0">
                <a:solidFill>
                  <a:schemeClr val="bg1">
                    <a:lumMod val="50000"/>
                  </a:schemeClr>
                </a:solidFill>
              </a:rPr>
              <a:t>project is funded in part by the Unitarian Universalist Fund </a:t>
            </a:r>
            <a:endParaRPr lang="en-US" sz="600" i="1" dirty="0" smtClean="0">
              <a:solidFill>
                <a:schemeClr val="bg1">
                  <a:lumMod val="50000"/>
                </a:schemeClr>
              </a:solidFill>
            </a:endParaRPr>
          </a:p>
          <a:p>
            <a:pPr algn="ctr"/>
            <a:r>
              <a:rPr lang="en-US" sz="600" i="1" dirty="0" smtClean="0">
                <a:solidFill>
                  <a:schemeClr val="bg1">
                    <a:lumMod val="50000"/>
                  </a:schemeClr>
                </a:solidFill>
              </a:rPr>
              <a:t>for </a:t>
            </a:r>
            <a:r>
              <a:rPr lang="en-US" sz="600" i="1" dirty="0">
                <a:solidFill>
                  <a:schemeClr val="bg1">
                    <a:lumMod val="50000"/>
                  </a:schemeClr>
                </a:solidFill>
              </a:rPr>
              <a:t>Social Responsibility</a:t>
            </a:r>
            <a:r>
              <a:rPr lang="en-US" sz="600" i="1" dirty="0" smtClean="0">
                <a:solidFill>
                  <a:schemeClr val="bg1">
                    <a:lumMod val="50000"/>
                  </a:schemeClr>
                </a:solidFill>
              </a:rPr>
              <a:t>.</a:t>
            </a:r>
            <a:endParaRPr lang="en-US" sz="600" i="1" dirty="0">
              <a:solidFill>
                <a:schemeClr val="bg1">
                  <a:lumMod val="50000"/>
                </a:schemeClr>
              </a:solidFill>
            </a:endParaRPr>
          </a:p>
          <a:p>
            <a:pPr algn="ctr"/>
            <a:r>
              <a:rPr lang="en-US" sz="600" i="1" dirty="0" smtClean="0">
                <a:solidFill>
                  <a:schemeClr val="bg1">
                    <a:lumMod val="50000"/>
                  </a:schemeClr>
                </a:solidFill>
              </a:rPr>
              <a:t>This </a:t>
            </a:r>
            <a:r>
              <a:rPr lang="en-US" sz="600" i="1" dirty="0">
                <a:solidFill>
                  <a:schemeClr val="bg1">
                    <a:lumMod val="50000"/>
                  </a:schemeClr>
                </a:solidFill>
              </a:rPr>
              <a:t>project is funded in part by the </a:t>
            </a:r>
            <a:r>
              <a:rPr lang="en-US" sz="600" i="1" dirty="0" smtClean="0">
                <a:solidFill>
                  <a:schemeClr val="bg1">
                    <a:lumMod val="50000"/>
                  </a:schemeClr>
                </a:solidFill>
              </a:rPr>
              <a:t>Unitarian </a:t>
            </a:r>
            <a:r>
              <a:rPr lang="en-US" sz="600" i="1" dirty="0">
                <a:solidFill>
                  <a:schemeClr val="bg1">
                    <a:lumMod val="50000"/>
                  </a:schemeClr>
                </a:solidFill>
              </a:rPr>
              <a:t>Universalist Fellowship of Boca Raton Endowment </a:t>
            </a:r>
            <a:r>
              <a:rPr lang="en-US" sz="600" i="1" dirty="0" smtClean="0">
                <a:solidFill>
                  <a:schemeClr val="bg1">
                    <a:lumMod val="50000"/>
                  </a:schemeClr>
                </a:solidFill>
              </a:rPr>
              <a:t>Fund</a:t>
            </a:r>
            <a:endParaRPr lang="en-US" sz="600" i="1" dirty="0">
              <a:solidFill>
                <a:schemeClr val="bg1">
                  <a:lumMod val="50000"/>
                </a:schemeClr>
              </a:solidFill>
            </a:endParaRPr>
          </a:p>
          <a:p>
            <a:pPr algn="ctr"/>
            <a:r>
              <a:rPr lang="en-US" sz="600" i="1" dirty="0" smtClean="0">
                <a:solidFill>
                  <a:schemeClr val="bg1">
                    <a:lumMod val="50000"/>
                  </a:schemeClr>
                </a:solidFill>
              </a:rPr>
              <a:t>Development </a:t>
            </a:r>
            <a:r>
              <a:rPr lang="en-US" sz="600" i="1" dirty="0">
                <a:solidFill>
                  <a:schemeClr val="bg1">
                    <a:lumMod val="50000"/>
                  </a:schemeClr>
                </a:solidFill>
              </a:rPr>
              <a:t>of the ReACT Tool Kit was funded by EPA Grant </a:t>
            </a:r>
            <a:endParaRPr lang="en-US" sz="600" i="1" dirty="0" smtClean="0">
              <a:solidFill>
                <a:schemeClr val="bg1">
                  <a:lumMod val="50000"/>
                </a:schemeClr>
              </a:solidFill>
            </a:endParaRPr>
          </a:p>
          <a:p>
            <a:pPr algn="ctr"/>
            <a:r>
              <a:rPr lang="en-US" sz="600" i="1" dirty="0" smtClean="0">
                <a:solidFill>
                  <a:schemeClr val="bg1">
                    <a:lumMod val="50000"/>
                  </a:schemeClr>
                </a:solidFill>
              </a:rPr>
              <a:t>EQ-00D35415-0 </a:t>
            </a:r>
            <a:r>
              <a:rPr lang="en-US" sz="600" i="1" dirty="0">
                <a:solidFill>
                  <a:schemeClr val="bg1">
                    <a:lumMod val="50000"/>
                  </a:schemeClr>
                </a:solidFill>
              </a:rPr>
              <a:t>to the Green Sanctuary Committee of UUFBR</a:t>
            </a:r>
            <a:r>
              <a:rPr lang="en-US" sz="600" i="1" dirty="0" smtClean="0">
                <a:solidFill>
                  <a:schemeClr val="bg1">
                    <a:lumMod val="50000"/>
                  </a:schemeClr>
                </a:solidFill>
              </a:rPr>
              <a:t>.</a:t>
            </a:r>
            <a:endParaRPr lang="en-US" sz="600" i="1" dirty="0">
              <a:solidFill>
                <a:schemeClr val="bg1">
                  <a:lumMod val="50000"/>
                </a:schemeClr>
              </a:solidFill>
            </a:endParaRPr>
          </a:p>
        </p:txBody>
      </p:sp>
    </p:spTree>
    <p:extLst>
      <p:ext uri="{BB962C8B-B14F-4D97-AF65-F5344CB8AC3E}">
        <p14:creationId xmlns:p14="http://schemas.microsoft.com/office/powerpoint/2010/main" val="3503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blinds(horizontal)">
                                      <p:cBhvr>
                                        <p:cTn id="12" dur="500"/>
                                        <p:tgtEl>
                                          <p:spTgt spid="1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blinds(horizontal)">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linds(horizontal)">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blinds(horizontal)">
                                      <p:cBhvr>
                                        <p:cTn id="27" dur="500"/>
                                        <p:tgtEl>
                                          <p:spTgt spid="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blinds(horizontal)">
                                      <p:cBhvr>
                                        <p:cTn id="3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5" y="598311"/>
            <a:ext cx="5829300" cy="1162756"/>
          </a:xfrm>
        </p:spPr>
        <p:txBody>
          <a:bodyPr/>
          <a:lstStyle/>
          <a:p>
            <a:r>
              <a:rPr lang="en-US" sz="2800" dirty="0" smtClean="0"/>
              <a:t>Notes for community leaders to talk about climate and health</a:t>
            </a:r>
            <a:endParaRPr lang="en-US" sz="2800" dirty="0"/>
          </a:p>
        </p:txBody>
      </p:sp>
      <p:sp>
        <p:nvSpPr>
          <p:cNvPr id="3" name="Text Placeholder 2"/>
          <p:cNvSpPr>
            <a:spLocks noGrp="1"/>
          </p:cNvSpPr>
          <p:nvPr>
            <p:ph type="body" idx="1"/>
          </p:nvPr>
        </p:nvSpPr>
        <p:spPr>
          <a:xfrm>
            <a:off x="778933" y="5435599"/>
            <a:ext cx="5592102" cy="3437468"/>
          </a:xfrm>
        </p:spPr>
        <p:txBody>
          <a:bodyPr>
            <a:noAutofit/>
          </a:bodyPr>
          <a:lstStyle/>
          <a:p>
            <a:pPr algn="l"/>
            <a:r>
              <a:rPr lang="en-US" sz="1200" dirty="0" smtClean="0">
                <a:solidFill>
                  <a:schemeClr val="tx1"/>
                </a:solidFill>
                <a:latin typeface="+mn-lt"/>
              </a:rPr>
              <a:t>We hear about climate change a lot in the news, but in school you may never have learned about what is happening.  So first I want to explain very simply what is causing climate change and sea level rise.</a:t>
            </a:r>
          </a:p>
          <a:p>
            <a:pPr algn="l"/>
            <a:endParaRPr lang="en-US" sz="1200" dirty="0" smtClean="0">
              <a:solidFill>
                <a:schemeClr val="tx1"/>
              </a:solidFill>
              <a:latin typeface="+mn-lt"/>
            </a:endParaRPr>
          </a:p>
          <a:p>
            <a:pPr algn="l"/>
            <a:r>
              <a:rPr lang="en-US" sz="1200" dirty="0" smtClean="0">
                <a:solidFill>
                  <a:schemeClr val="tx1"/>
                </a:solidFill>
                <a:latin typeface="+mn-lt"/>
              </a:rPr>
              <a:t>Then we can see what some of the direct and indirect impacts are, and how they impact community  health. </a:t>
            </a:r>
          </a:p>
          <a:p>
            <a:pPr algn="l"/>
            <a:endParaRPr lang="en-US" sz="1200" dirty="0">
              <a:solidFill>
                <a:schemeClr val="tx1"/>
              </a:solidFill>
              <a:latin typeface="+mn-lt"/>
            </a:endParaRPr>
          </a:p>
          <a:p>
            <a:pPr algn="l"/>
            <a:r>
              <a:rPr lang="en-US" sz="1200" dirty="0" smtClean="0">
                <a:solidFill>
                  <a:schemeClr val="tx1"/>
                </a:solidFill>
                <a:latin typeface="+mn-lt"/>
              </a:rPr>
              <a:t>Most importantly, I want highlight things we should know to stay safe and healthy.</a:t>
            </a:r>
          </a:p>
          <a:p>
            <a:r>
              <a:rPr lang="en-US" sz="1200" dirty="0" smtClean="0">
                <a:solidFill>
                  <a:schemeClr val="tx1"/>
                </a:solidFill>
                <a:latin typeface="+mn-lt"/>
              </a:rPr>
              <a:t> I’ll be focusing on these 6 things.</a:t>
            </a:r>
            <a:endParaRPr lang="en-US" sz="1200" dirty="0">
              <a:solidFill>
                <a:schemeClr val="tx1"/>
              </a:solidFill>
              <a:latin typeface="+mn-lt"/>
            </a:endParaRPr>
          </a:p>
          <a:p>
            <a:endParaRPr lang="en-US" sz="1200" dirty="0" smtClean="0">
              <a:solidFill>
                <a:schemeClr val="tx1"/>
              </a:solidFill>
              <a:latin typeface="+mn-lt"/>
            </a:endParaRPr>
          </a:p>
          <a:p>
            <a:pPr marL="171450" indent="-171450">
              <a:buFont typeface="Arial"/>
              <a:buChar char="•"/>
            </a:pPr>
            <a:r>
              <a:rPr lang="en-US" sz="1200" dirty="0" smtClean="0">
                <a:solidFill>
                  <a:schemeClr val="tx1"/>
                </a:solidFill>
                <a:latin typeface="+mn-lt"/>
              </a:rPr>
              <a:t>Poor </a:t>
            </a:r>
            <a:r>
              <a:rPr lang="en-US" sz="1200" dirty="0">
                <a:solidFill>
                  <a:schemeClr val="tx1"/>
                </a:solidFill>
                <a:latin typeface="+mn-lt"/>
              </a:rPr>
              <a:t>Air </a:t>
            </a:r>
            <a:r>
              <a:rPr lang="en-US" sz="1200" dirty="0" smtClean="0">
                <a:solidFill>
                  <a:schemeClr val="tx1"/>
                </a:solidFill>
                <a:latin typeface="+mn-lt"/>
              </a:rPr>
              <a:t>Quality and Heat Waves</a:t>
            </a:r>
            <a:endParaRPr lang="en-US" sz="1200" dirty="0">
              <a:solidFill>
                <a:schemeClr val="tx1"/>
              </a:solidFill>
              <a:latin typeface="+mn-lt"/>
            </a:endParaRPr>
          </a:p>
          <a:p>
            <a:pPr marL="171450" indent="-171450">
              <a:buFont typeface="Arial"/>
              <a:buChar char="•"/>
            </a:pPr>
            <a:r>
              <a:rPr lang="en-US" sz="1200" dirty="0" smtClean="0">
                <a:solidFill>
                  <a:schemeClr val="tx1"/>
                </a:solidFill>
                <a:latin typeface="+mn-lt"/>
              </a:rPr>
              <a:t>Flood </a:t>
            </a:r>
            <a:r>
              <a:rPr lang="en-US" sz="1200" dirty="0">
                <a:solidFill>
                  <a:schemeClr val="tx1"/>
                </a:solidFill>
                <a:latin typeface="+mn-lt"/>
              </a:rPr>
              <a:t>Dangers</a:t>
            </a:r>
          </a:p>
          <a:p>
            <a:pPr marL="171450" indent="-171450">
              <a:buFont typeface="Arial"/>
              <a:buChar char="•"/>
            </a:pPr>
            <a:r>
              <a:rPr lang="en-US" sz="1200" dirty="0">
                <a:solidFill>
                  <a:schemeClr val="tx1"/>
                </a:solidFill>
                <a:latin typeface="+mn-lt"/>
              </a:rPr>
              <a:t>Contaminated Drinking Water</a:t>
            </a:r>
          </a:p>
          <a:p>
            <a:pPr marL="171450" indent="-171450">
              <a:buFont typeface="Arial"/>
              <a:buChar char="•"/>
            </a:pPr>
            <a:r>
              <a:rPr lang="en-US" sz="1200" dirty="0" smtClean="0">
                <a:solidFill>
                  <a:schemeClr val="tx1"/>
                </a:solidFill>
                <a:latin typeface="+mn-lt"/>
              </a:rPr>
              <a:t>Mold, Algae and Mosquitos</a:t>
            </a:r>
            <a:endParaRPr lang="en-US" sz="1200" dirty="0">
              <a:solidFill>
                <a:schemeClr val="tx1"/>
              </a:solidFill>
              <a:latin typeface="+mn-lt"/>
            </a:endParaRPr>
          </a:p>
          <a:p>
            <a:pPr marL="171450" indent="-171450" algn="l">
              <a:buFont typeface="Arial"/>
              <a:buChar char="•"/>
            </a:pPr>
            <a:endParaRPr lang="en-US" sz="1200" dirty="0">
              <a:solidFill>
                <a:schemeClr val="tx1"/>
              </a:solidFill>
            </a:endParaRPr>
          </a:p>
        </p:txBody>
      </p:sp>
      <p:sp>
        <p:nvSpPr>
          <p:cNvPr id="4" name="TextBox 3"/>
          <p:cNvSpPr txBox="1"/>
          <p:nvPr/>
        </p:nvSpPr>
        <p:spPr>
          <a:xfrm>
            <a:off x="778933" y="1917680"/>
            <a:ext cx="5376334" cy="2970043"/>
          </a:xfrm>
          <a:prstGeom prst="rect">
            <a:avLst/>
          </a:prstGeom>
          <a:noFill/>
        </p:spPr>
        <p:txBody>
          <a:bodyPr wrap="square" rtlCol="0">
            <a:spAutoFit/>
          </a:bodyPr>
          <a:lstStyle/>
          <a:p>
            <a:r>
              <a:rPr lang="en-US" sz="1100" dirty="0" smtClean="0"/>
              <a:t>Introduction script:</a:t>
            </a:r>
          </a:p>
          <a:p>
            <a:endParaRPr lang="en-US" sz="1100" dirty="0"/>
          </a:p>
          <a:p>
            <a:r>
              <a:rPr lang="en-US" sz="1100" dirty="0" smtClean="0"/>
              <a:t>Hi, I’m ____________, you neighbor from ______.</a:t>
            </a:r>
          </a:p>
          <a:p>
            <a:r>
              <a:rPr lang="en-US" sz="1100" dirty="0" smtClean="0"/>
              <a:t>Thank you for taking time to talk to me and learn a little about how you and your family’s health could be impacted by weather, temperature and pollution related to climate change.</a:t>
            </a:r>
          </a:p>
          <a:p>
            <a:endParaRPr lang="en-US" sz="1100" dirty="0"/>
          </a:p>
          <a:p>
            <a:r>
              <a:rPr lang="en-US" sz="1100" dirty="0" smtClean="0"/>
              <a:t>This outreach effort is a environmental social justice project of the Unitarian Universalist Church in Boca Raton, and they received a grant from the US Environmental Protection Agency to educate communities about the issue of health and climate change.  </a:t>
            </a:r>
          </a:p>
          <a:p>
            <a:endParaRPr lang="en-US" sz="1100" dirty="0"/>
          </a:p>
          <a:p>
            <a:r>
              <a:rPr lang="en-US" sz="1100" dirty="0" smtClean="0"/>
              <a:t>I’d like to talk to you for about 15 to 20 minutes, ask you answer a simple 15 question survey about what you think of climate change issues in our community, and then I will give you this information page you can take home and hang up with a summary of the key points and a _________plant/gift card.  Ok? Let start.</a:t>
            </a:r>
          </a:p>
          <a:p>
            <a:endParaRPr lang="en-US" sz="11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243600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9"/>
          <p:cNvSpPr txBox="1">
            <a:spLocks noChangeArrowheads="1"/>
          </p:cNvSpPr>
          <p:nvPr/>
        </p:nvSpPr>
        <p:spPr bwMode="auto">
          <a:xfrm>
            <a:off x="402316" y="1264920"/>
            <a:ext cx="3337560" cy="7557347"/>
          </a:xfrm>
          <a:prstGeom prst="rect">
            <a:avLst/>
          </a:prstGeom>
          <a:noFill/>
          <a:ln>
            <a:noFill/>
          </a:ln>
          <a:extLst>
            <a:ext uri="{FAA26D3D-D897-4be2-8F04-BA451C77F1D7}">
              <ma14:placeholderFlag xmlns:ma14="http://schemas.microsoft.com/office/mac/drawingml/2011/main"/>
            </a:ex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sun’s energy comes to earth, some is reflected (1) off the upper layers of the atmosphere, some </a:t>
            </a:r>
            <a:r>
              <a:rPr lang="en-US" sz="1000" dirty="0" smtClean="0">
                <a:solidFill>
                  <a:srgbClr val="262626"/>
                </a:solidFill>
                <a:effectLst/>
                <a:latin typeface="Arial Narrow"/>
                <a:ea typeface="ＭＳ ゴシック"/>
                <a:cs typeface="Times New Roman"/>
              </a:rPr>
              <a:t>bounces </a:t>
            </a:r>
            <a:r>
              <a:rPr lang="en-US" sz="1000" dirty="0">
                <a:solidFill>
                  <a:srgbClr val="262626"/>
                </a:solidFill>
                <a:effectLst/>
                <a:latin typeface="Arial Narrow"/>
                <a:ea typeface="ＭＳ ゴシック"/>
                <a:cs typeface="Times New Roman"/>
              </a:rPr>
              <a:t>off a shiny surface, like snow or </a:t>
            </a:r>
            <a:r>
              <a:rPr lang="en-US" sz="1000" dirty="0" smtClean="0">
                <a:solidFill>
                  <a:srgbClr val="262626"/>
                </a:solidFill>
                <a:effectLst/>
                <a:latin typeface="Arial Narrow"/>
                <a:ea typeface="ＭＳ ゴシック"/>
                <a:cs typeface="Times New Roman"/>
              </a:rPr>
              <a:t>ice in the polar caps, </a:t>
            </a:r>
            <a:r>
              <a:rPr lang="en-US" sz="1000" dirty="0">
                <a:solidFill>
                  <a:srgbClr val="262626"/>
                </a:solidFill>
                <a:effectLst/>
                <a:latin typeface="Arial Narrow"/>
                <a:ea typeface="ＭＳ ゴシック"/>
                <a:cs typeface="Times New Roman"/>
              </a:rPr>
              <a:t>and reflected back through the atmosphere </a:t>
            </a:r>
            <a:r>
              <a:rPr lang="en-US" sz="1000" dirty="0">
                <a:solidFill>
                  <a:srgbClr val="FF0000"/>
                </a:solidFill>
                <a:effectLst/>
                <a:latin typeface="Arial Narrow"/>
                <a:ea typeface="ＭＳ ゴシック"/>
                <a:cs typeface="Times New Roman"/>
              </a:rPr>
              <a:t>(2)</a:t>
            </a:r>
            <a:r>
              <a:rPr lang="en-US" sz="1000" dirty="0">
                <a:solidFill>
                  <a:srgbClr val="262626"/>
                </a:solidFill>
                <a:effectLst/>
                <a:latin typeface="Arial Narrow"/>
                <a:ea typeface="ＭＳ ゴシック"/>
                <a:cs typeface="Times New Roman"/>
              </a:rPr>
              <a:t>, but most penetrates the air and is either absorbed by land and oceans </a:t>
            </a:r>
            <a:r>
              <a:rPr lang="en-US" sz="1000" dirty="0">
                <a:solidFill>
                  <a:srgbClr val="FF0000"/>
                </a:solidFill>
                <a:effectLst/>
                <a:latin typeface="Arial Narrow"/>
                <a:ea typeface="ＭＳ ゴシック"/>
                <a:cs typeface="Times New Roman"/>
              </a:rPr>
              <a:t>(3)</a:t>
            </a:r>
            <a:r>
              <a:rPr lang="en-US" sz="1000" dirty="0">
                <a:solidFill>
                  <a:srgbClr val="262626"/>
                </a:solidFill>
                <a:effectLst/>
                <a:latin typeface="Arial Narrow"/>
                <a:ea typeface="ＭＳ ゴシック"/>
                <a:cs typeface="Times New Roman"/>
              </a:rPr>
              <a:t> then </a:t>
            </a:r>
            <a:r>
              <a:rPr lang="en-US" sz="1000" dirty="0" smtClean="0">
                <a:solidFill>
                  <a:srgbClr val="262626"/>
                </a:solidFill>
                <a:effectLst/>
                <a:latin typeface="Arial Narrow"/>
                <a:ea typeface="ＭＳ ゴシック"/>
                <a:cs typeface="Times New Roman"/>
              </a:rPr>
              <a:t>released into </a:t>
            </a:r>
            <a:r>
              <a:rPr lang="en-US" sz="1000" dirty="0">
                <a:solidFill>
                  <a:srgbClr val="262626"/>
                </a:solidFill>
                <a:effectLst/>
                <a:latin typeface="Arial Narrow"/>
                <a:ea typeface="ＭＳ ゴシック"/>
                <a:cs typeface="Times New Roman"/>
              </a:rPr>
              <a:t>the atmosphere as infra-red </a:t>
            </a:r>
            <a:r>
              <a:rPr lang="en-US" sz="1000" dirty="0" smtClean="0">
                <a:solidFill>
                  <a:srgbClr val="262626"/>
                </a:solidFill>
                <a:effectLst/>
                <a:latin typeface="Arial Narrow"/>
                <a:ea typeface="ＭＳ ゴシック"/>
                <a:cs typeface="Times New Roman"/>
              </a:rPr>
              <a:t>radiation.</a:t>
            </a:r>
          </a:p>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concentration of Green House Gases </a:t>
            </a:r>
            <a:r>
              <a:rPr lang="en-US" sz="1000" dirty="0" smtClean="0">
                <a:solidFill>
                  <a:srgbClr val="262626"/>
                </a:solidFill>
                <a:effectLst/>
                <a:latin typeface="Arial Narrow"/>
                <a:ea typeface="ＭＳ ゴシック"/>
                <a:cs typeface="Times New Roman"/>
              </a:rPr>
              <a:t>(GHG) rise (specifically </a:t>
            </a:r>
            <a:r>
              <a:rPr lang="en-US" sz="1000" dirty="0">
                <a:solidFill>
                  <a:srgbClr val="262626"/>
                </a:solidFill>
                <a:effectLst/>
                <a:latin typeface="Arial Narrow"/>
                <a:ea typeface="ＭＳ ゴシック"/>
                <a:cs typeface="Times New Roman"/>
              </a:rPr>
              <a:t>Co2, Methane, Nitrous Oxide and Water Vapors) they act like a </a:t>
            </a:r>
            <a:r>
              <a:rPr lang="en-US" sz="1000" dirty="0" smtClean="0">
                <a:solidFill>
                  <a:srgbClr val="262626"/>
                </a:solidFill>
                <a:effectLst/>
                <a:latin typeface="Arial Narrow"/>
                <a:ea typeface="ＭＳ ゴシック"/>
                <a:cs typeface="Times New Roman"/>
              </a:rPr>
              <a:t>Thicker Blanket </a:t>
            </a:r>
            <a:r>
              <a:rPr lang="en-US" sz="1000" dirty="0">
                <a:solidFill>
                  <a:srgbClr val="FF0000"/>
                </a:solidFill>
                <a:effectLst/>
                <a:latin typeface="Arial Narrow"/>
                <a:ea typeface="ＭＳ ゴシック"/>
                <a:cs typeface="Times New Roman"/>
              </a:rPr>
              <a:t>(4)</a:t>
            </a:r>
            <a:r>
              <a:rPr lang="en-US" sz="1000" dirty="0">
                <a:solidFill>
                  <a:srgbClr val="262626"/>
                </a:solidFill>
                <a:effectLst/>
                <a:latin typeface="Arial Narrow"/>
                <a:ea typeface="ＭＳ ゴシック"/>
                <a:cs typeface="Times New Roman"/>
              </a:rPr>
              <a:t> and capture more of the heat, causing temperatures rise.</a:t>
            </a:r>
          </a:p>
          <a:p>
            <a:pPr marL="0" marR="0">
              <a:spcBef>
                <a:spcPts val="0"/>
              </a:spcBef>
              <a:spcAft>
                <a:spcPts val="600"/>
              </a:spcAft>
            </a:pPr>
            <a:r>
              <a:rPr lang="en-US" sz="1000" dirty="0">
                <a:solidFill>
                  <a:srgbClr val="262626"/>
                </a:solidFill>
                <a:effectLst/>
                <a:latin typeface="Arial Narrow"/>
                <a:ea typeface="ＭＳ ゴシック"/>
                <a:cs typeface="Times New Roman"/>
              </a:rPr>
              <a:t>Rising temperatures reduce the amount of ice and snow – especially in the polar </a:t>
            </a:r>
            <a:r>
              <a:rPr lang="en-US" sz="1000" dirty="0" smtClean="0">
                <a:solidFill>
                  <a:srgbClr val="262626"/>
                </a:solidFill>
                <a:effectLst/>
                <a:latin typeface="Arial Narrow"/>
                <a:ea typeface="ＭＳ ゴシック"/>
                <a:cs typeface="Times New Roman"/>
              </a:rPr>
              <a:t>caps </a:t>
            </a:r>
            <a:r>
              <a:rPr lang="en-US" sz="1000" dirty="0" smtClean="0">
                <a:solidFill>
                  <a:srgbClr val="FF0000"/>
                </a:solidFill>
                <a:effectLst/>
                <a:latin typeface="Arial Narrow"/>
                <a:ea typeface="ＭＳ ゴシック"/>
                <a:cs typeface="Times New Roman"/>
              </a:rPr>
              <a:t>(</a:t>
            </a:r>
            <a:r>
              <a:rPr lang="en-US" sz="1000" dirty="0">
                <a:solidFill>
                  <a:srgbClr val="FF0000"/>
                </a:solidFill>
                <a:effectLst/>
                <a:latin typeface="Arial Narrow"/>
                <a:ea typeface="ＭＳ ゴシック"/>
                <a:cs typeface="Times New Roman"/>
              </a:rPr>
              <a:t>5)</a:t>
            </a:r>
            <a:r>
              <a:rPr lang="en-US" sz="1000" dirty="0">
                <a:solidFill>
                  <a:srgbClr val="262626"/>
                </a:solidFill>
                <a:effectLst/>
                <a:latin typeface="Arial Narrow"/>
                <a:ea typeface="ＭＳ ゴシック"/>
                <a:cs typeface="Times New Roman"/>
              </a:rPr>
              <a:t>. As the polar caps shrink and dark earth and ocean is reveled, more of the heat is absorbed and less is reflected upward – it</a:t>
            </a:r>
            <a:r>
              <a:rPr lang="fr-FR" sz="1000" dirty="0">
                <a:solidFill>
                  <a:srgbClr val="262626"/>
                </a:solidFill>
                <a:effectLst/>
                <a:latin typeface="Arial Narrow"/>
                <a:ea typeface="ＭＳ ゴシック"/>
                <a:cs typeface="Times New Roman"/>
              </a:rPr>
              <a:t>’</a:t>
            </a:r>
            <a:r>
              <a:rPr lang="en-US" sz="1000" dirty="0">
                <a:solidFill>
                  <a:srgbClr val="262626"/>
                </a:solidFill>
                <a:effectLst/>
                <a:latin typeface="Arial Narrow"/>
                <a:ea typeface="ＭＳ ゴシック"/>
                <a:cs typeface="Times New Roman"/>
              </a:rPr>
              <a:t>s </a:t>
            </a:r>
            <a:r>
              <a:rPr lang="en-US" sz="1000" b="1" dirty="0">
                <a:solidFill>
                  <a:srgbClr val="262626"/>
                </a:solidFill>
                <a:effectLst/>
                <a:latin typeface="Arial Narrow"/>
                <a:ea typeface="ＭＳ ゴシック"/>
                <a:cs typeface="Times New Roman"/>
              </a:rPr>
              <a:t>a feedback </a:t>
            </a:r>
            <a:r>
              <a:rPr lang="en-US" sz="1000" dirty="0" smtClean="0">
                <a:solidFill>
                  <a:srgbClr val="262626"/>
                </a:solidFill>
                <a:effectLst/>
                <a:latin typeface="Arial Narrow"/>
                <a:ea typeface="ＭＳ ゴシック"/>
                <a:cs typeface="Times New Roman"/>
              </a:rPr>
              <a:t>mechanism. </a:t>
            </a:r>
            <a:r>
              <a:rPr lang="en-US" sz="1000" dirty="0">
                <a:solidFill>
                  <a:srgbClr val="262626"/>
                </a:solidFill>
                <a:latin typeface="Arial Narrow"/>
                <a:ea typeface="ＭＳ ゴシック"/>
                <a:cs typeface="Times New Roman"/>
              </a:rPr>
              <a:t>T</a:t>
            </a:r>
            <a:r>
              <a:rPr lang="en-US" sz="1000" dirty="0" smtClean="0">
                <a:solidFill>
                  <a:srgbClr val="262626"/>
                </a:solidFill>
                <a:effectLst/>
                <a:latin typeface="Arial Narrow"/>
                <a:ea typeface="ＭＳ ゴシック"/>
                <a:cs typeface="Times New Roman"/>
              </a:rPr>
              <a:t>he </a:t>
            </a:r>
            <a:r>
              <a:rPr lang="en-US" sz="1000" dirty="0">
                <a:solidFill>
                  <a:srgbClr val="262626"/>
                </a:solidFill>
                <a:effectLst/>
                <a:latin typeface="Arial Narrow"/>
                <a:ea typeface="ＭＳ ゴシック"/>
                <a:cs typeface="Times New Roman"/>
              </a:rPr>
              <a:t>rate at which it happens directly impacts the projections of climate change impacts.</a:t>
            </a:r>
          </a:p>
          <a:p>
            <a:pPr marL="0" marR="0">
              <a:spcBef>
                <a:spcPts val="0"/>
              </a:spcBef>
              <a:spcAft>
                <a:spcPts val="600"/>
              </a:spcAft>
            </a:pPr>
            <a:r>
              <a:rPr lang="en-US" sz="1000" dirty="0">
                <a:solidFill>
                  <a:srgbClr val="262626"/>
                </a:solidFill>
                <a:effectLst/>
                <a:latin typeface="Arial Narrow"/>
                <a:ea typeface="ＭＳ ゴシック"/>
                <a:cs typeface="Times New Roman"/>
              </a:rPr>
              <a:t>The melting polar ice increases the amount of water in the oceans and atmosphere, which is one reason we are experiencing “sea-level rise.”  The other is </a:t>
            </a:r>
            <a:r>
              <a:rPr lang="en-US" sz="1000" dirty="0" smtClean="0">
                <a:solidFill>
                  <a:srgbClr val="262626"/>
                </a:solidFill>
                <a:effectLst/>
                <a:latin typeface="Arial Narrow"/>
                <a:ea typeface="ＭＳ ゴシック"/>
                <a:cs typeface="Times New Roman"/>
              </a:rPr>
              <a:t>that </a:t>
            </a:r>
            <a:r>
              <a:rPr lang="en-US" sz="1000" dirty="0">
                <a:solidFill>
                  <a:srgbClr val="262626"/>
                </a:solidFill>
                <a:effectLst/>
                <a:latin typeface="Arial Narrow"/>
                <a:ea typeface="ＭＳ ゴシック"/>
                <a:cs typeface="Times New Roman"/>
              </a:rPr>
              <a:t>the temperature of the oceans is warmer, and warmer water takes up more space, called “Thermal Expansion” </a:t>
            </a:r>
            <a:r>
              <a:rPr lang="en-US" sz="1000" dirty="0">
                <a:solidFill>
                  <a:srgbClr val="FF0000"/>
                </a:solidFill>
                <a:effectLst/>
                <a:latin typeface="Arial Narrow"/>
                <a:ea typeface="ＭＳ ゴシック"/>
                <a:cs typeface="Times New Roman"/>
              </a:rPr>
              <a:t>(6</a:t>
            </a:r>
            <a:r>
              <a:rPr lang="en-US" sz="1000" dirty="0" smtClean="0">
                <a:solidFill>
                  <a:srgbClr val="FF0000"/>
                </a:solidFill>
                <a:effectLst/>
                <a:latin typeface="Arial Narrow"/>
                <a:ea typeface="ＭＳ ゴシック"/>
                <a:cs typeface="Times New Roman"/>
              </a:rPr>
              <a:t>).</a:t>
            </a:r>
            <a:endParaRPr lang="en-US" sz="1000" dirty="0">
              <a:solidFill>
                <a:srgbClr val="FF0000"/>
              </a:solidFill>
              <a:effectLst/>
              <a:latin typeface="Arial Narrow"/>
              <a:ea typeface="ＭＳ ゴシック"/>
              <a:cs typeface="Times New Roman"/>
            </a:endParaRPr>
          </a:p>
          <a:p>
            <a:pPr marL="0" marR="0">
              <a:spcBef>
                <a:spcPts val="0"/>
              </a:spcBef>
              <a:spcAft>
                <a:spcPts val="600"/>
              </a:spcAft>
            </a:pPr>
            <a:r>
              <a:rPr lang="en-US" sz="1000" dirty="0">
                <a:solidFill>
                  <a:srgbClr val="262626"/>
                </a:solidFill>
                <a:effectLst/>
                <a:latin typeface="Arial Narrow"/>
                <a:ea typeface="ＭＳ ゴシック"/>
                <a:cs typeface="Times New Roman"/>
              </a:rPr>
              <a:t>In South Florida sea levels are expected to rise between </a:t>
            </a:r>
            <a:r>
              <a:rPr lang="en-US" sz="1000" dirty="0" smtClean="0">
                <a:solidFill>
                  <a:srgbClr val="262626"/>
                </a:solidFill>
                <a:effectLst/>
                <a:latin typeface="Arial Narrow"/>
                <a:ea typeface="ＭＳ ゴシック"/>
                <a:cs typeface="Times New Roman"/>
              </a:rPr>
              <a:t>3 </a:t>
            </a:r>
            <a:r>
              <a:rPr lang="en-US" sz="1000" dirty="0">
                <a:solidFill>
                  <a:srgbClr val="262626"/>
                </a:solidFill>
                <a:effectLst/>
                <a:latin typeface="Arial Narrow"/>
                <a:ea typeface="ＭＳ ゴシック"/>
                <a:cs typeface="Times New Roman"/>
              </a:rPr>
              <a:t>and </a:t>
            </a:r>
            <a:r>
              <a:rPr lang="en-US" sz="1000" dirty="0" smtClean="0">
                <a:solidFill>
                  <a:srgbClr val="262626"/>
                </a:solidFill>
                <a:latin typeface="Arial Narrow"/>
                <a:ea typeface="ＭＳ ゴシック"/>
                <a:cs typeface="Times New Roman"/>
              </a:rPr>
              <a:t>5.7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in </a:t>
            </a:r>
            <a:r>
              <a:rPr lang="en-US" sz="1000" dirty="0" smtClean="0">
                <a:solidFill>
                  <a:srgbClr val="262626"/>
                </a:solidFill>
                <a:effectLst/>
                <a:latin typeface="Arial Narrow"/>
                <a:ea typeface="ＭＳ ゴシック"/>
                <a:cs typeface="Times New Roman"/>
              </a:rPr>
              <a:t>the </a:t>
            </a:r>
            <a:r>
              <a:rPr lang="en-US" sz="1000" dirty="0">
                <a:solidFill>
                  <a:srgbClr val="262626"/>
                </a:solidFill>
                <a:effectLst/>
                <a:latin typeface="Arial Narrow"/>
                <a:ea typeface="ＭＳ ゴシック"/>
                <a:cs typeface="Times New Roman"/>
              </a:rPr>
              <a:t>next 15 years, and between </a:t>
            </a:r>
            <a:r>
              <a:rPr lang="en-US" sz="1000" dirty="0" smtClean="0">
                <a:solidFill>
                  <a:srgbClr val="262626"/>
                </a:solidFill>
                <a:effectLst/>
                <a:latin typeface="Arial Narrow"/>
                <a:ea typeface="ＭＳ ゴシック"/>
                <a:cs typeface="Times New Roman"/>
              </a:rPr>
              <a:t>11 </a:t>
            </a:r>
            <a:r>
              <a:rPr lang="en-US" sz="1000" dirty="0">
                <a:solidFill>
                  <a:srgbClr val="262626"/>
                </a:solidFill>
                <a:effectLst/>
                <a:latin typeface="Arial Narrow"/>
                <a:ea typeface="ＭＳ ゴシック"/>
                <a:cs typeface="Times New Roman"/>
              </a:rPr>
              <a:t>inches and </a:t>
            </a:r>
            <a:r>
              <a:rPr lang="en-US" sz="1000" dirty="0" smtClean="0">
                <a:solidFill>
                  <a:srgbClr val="262626"/>
                </a:solidFill>
                <a:latin typeface="Arial Narrow"/>
                <a:ea typeface="ＭＳ ゴシック"/>
                <a:cs typeface="Times New Roman"/>
              </a:rPr>
              <a:t>21.7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by 2060</a:t>
            </a:r>
            <a:r>
              <a:rPr lang="en-US" sz="1000" dirty="0" smtClean="0">
                <a:solidFill>
                  <a:srgbClr val="262626"/>
                </a:solidFill>
                <a:effectLst/>
                <a:latin typeface="Arial Narrow"/>
                <a:ea typeface="ＭＳ ゴシック"/>
                <a:cs typeface="Times New Roman"/>
              </a:rPr>
              <a:t>. This represents a 6 to 12 inch rise between the 1992 base year and 2030, or a 14 to 34 in rise between 1992 and 2060. </a:t>
            </a:r>
            <a:r>
              <a:rPr lang="en-US" sz="1000" dirty="0" smtClean="0">
                <a:solidFill>
                  <a:srgbClr val="FF0000"/>
                </a:solidFill>
                <a:effectLst/>
                <a:latin typeface="Arial Narrow"/>
                <a:ea typeface="ＭＳ ゴシック"/>
                <a:cs typeface="Times New Roman"/>
              </a:rPr>
              <a:t>(7)</a:t>
            </a:r>
            <a:r>
              <a:rPr lang="en-US" sz="1000" dirty="0" smtClean="0">
                <a:solidFill>
                  <a:srgbClr val="262626"/>
                </a:solidFill>
                <a:effectLst/>
                <a:latin typeface="Arial Narrow"/>
                <a:ea typeface="ＭＳ ゴシック"/>
                <a:cs typeface="Times New Roman"/>
              </a:rPr>
              <a:t>  3-6 inches </a:t>
            </a:r>
            <a:r>
              <a:rPr lang="en-US" sz="1000" dirty="0">
                <a:solidFill>
                  <a:srgbClr val="262626"/>
                </a:solidFill>
                <a:effectLst/>
                <a:latin typeface="Arial Narrow"/>
                <a:ea typeface="ＭＳ ゴシック"/>
                <a:cs typeface="Times New Roman"/>
              </a:rPr>
              <a:t>does not seem like a lot, but because our area is very flat and the ground beneath is porous, impacts in coastal </a:t>
            </a:r>
            <a:r>
              <a:rPr lang="en-US" sz="1000" dirty="0" smtClean="0">
                <a:solidFill>
                  <a:srgbClr val="262626"/>
                </a:solidFill>
                <a:effectLst/>
                <a:latin typeface="Arial Narrow"/>
                <a:ea typeface="ＭＳ ゴシック"/>
                <a:cs typeface="Times New Roman"/>
              </a:rPr>
              <a:t>areas will be </a:t>
            </a:r>
            <a:r>
              <a:rPr lang="en-US" sz="1000" dirty="0">
                <a:solidFill>
                  <a:srgbClr val="262626"/>
                </a:solidFill>
                <a:effectLst/>
                <a:latin typeface="Arial Narrow"/>
                <a:ea typeface="ＭＳ ゴシック"/>
                <a:cs typeface="Times New Roman"/>
              </a:rPr>
              <a:t>significant. Some properties have direct flooding from the oceans and canals, and even those way from the coastal will experience more flooding as the current storm drainage infrastructure will struggle to handle the rain waters in the future. </a:t>
            </a:r>
            <a:endParaRPr lang="en-US" sz="1000" dirty="0" smtClean="0">
              <a:solidFill>
                <a:srgbClr val="262626"/>
              </a:solidFill>
              <a:effectLst/>
              <a:latin typeface="Arial Narrow"/>
              <a:ea typeface="ＭＳ ゴシック"/>
              <a:cs typeface="Times New Roman"/>
            </a:endParaRPr>
          </a:p>
          <a:p>
            <a:r>
              <a:rPr lang="en-US" sz="1000" dirty="0">
                <a:latin typeface="Arial Narrow"/>
                <a:cs typeface="Arial Narrow"/>
              </a:rPr>
              <a:t>The current canal drainage system was not designed to accommodate </a:t>
            </a:r>
            <a:r>
              <a:rPr lang="en-US" sz="1000" dirty="0" smtClean="0">
                <a:latin typeface="Arial Narrow"/>
                <a:cs typeface="Arial Narrow"/>
              </a:rPr>
              <a:t>rising sea  </a:t>
            </a:r>
            <a:r>
              <a:rPr lang="en-US" sz="1000" dirty="0">
                <a:latin typeface="Arial Narrow"/>
                <a:cs typeface="Arial Narrow"/>
              </a:rPr>
              <a:t>levels.  In the future, it will take longer to drain storm waters, as there is less “head”, the difference between levels in the canal and the </a:t>
            </a:r>
            <a:r>
              <a:rPr lang="en-US" sz="1000" dirty="0" smtClean="0">
                <a:latin typeface="Arial Narrow"/>
                <a:cs typeface="Arial Narrow"/>
              </a:rPr>
              <a:t>ocean </a:t>
            </a:r>
            <a:r>
              <a:rPr lang="en-US" sz="1000" dirty="0" smtClean="0">
                <a:solidFill>
                  <a:srgbClr val="FF0000"/>
                </a:solidFill>
                <a:latin typeface="Arial Narrow"/>
                <a:cs typeface="Arial Narrow"/>
              </a:rPr>
              <a:t>(8)</a:t>
            </a:r>
            <a:r>
              <a:rPr lang="en-US" sz="1000" dirty="0" smtClean="0">
                <a:latin typeface="Arial Narrow"/>
                <a:cs typeface="Arial Narrow"/>
              </a:rPr>
              <a:t>. Discharge </a:t>
            </a:r>
            <a:r>
              <a:rPr lang="en-US" sz="1000" dirty="0">
                <a:latin typeface="Arial Narrow"/>
                <a:cs typeface="Arial Narrow"/>
              </a:rPr>
              <a:t>valves maybe under water too.  Rising water tables means the ground will have </a:t>
            </a:r>
            <a:r>
              <a:rPr lang="en-US" sz="1000" dirty="0" smtClean="0">
                <a:latin typeface="Arial Narrow"/>
                <a:cs typeface="Arial Narrow"/>
              </a:rPr>
              <a:t>less capacity </a:t>
            </a:r>
            <a:r>
              <a:rPr lang="en-US" sz="1000" dirty="0">
                <a:latin typeface="Arial Narrow"/>
                <a:cs typeface="Arial Narrow"/>
              </a:rPr>
              <a:t>to </a:t>
            </a:r>
            <a:r>
              <a:rPr lang="en-US" sz="1000" dirty="0" smtClean="0">
                <a:latin typeface="Arial Narrow"/>
                <a:cs typeface="Arial Narrow"/>
              </a:rPr>
              <a:t>absorb the rain, and </a:t>
            </a:r>
            <a:r>
              <a:rPr lang="en-US" sz="1000" dirty="0">
                <a:latin typeface="Arial Narrow"/>
                <a:cs typeface="Arial Narrow"/>
              </a:rPr>
              <a:t>storms and tropical storms </a:t>
            </a:r>
            <a:r>
              <a:rPr lang="en-US" sz="1000" dirty="0" smtClean="0">
                <a:latin typeface="Arial Narrow"/>
                <a:cs typeface="Arial Narrow"/>
              </a:rPr>
              <a:t>have have more rain, because of warmer oceans have greater evaporation.</a:t>
            </a:r>
          </a:p>
          <a:p>
            <a:endParaRPr lang="en-US" sz="1000" dirty="0">
              <a:latin typeface="Arial Narrow"/>
              <a:cs typeface="Arial Narrow"/>
            </a:endParaRPr>
          </a:p>
          <a:p>
            <a:r>
              <a:rPr lang="en-US" sz="1000" dirty="0">
                <a:latin typeface="Arial Narrow"/>
                <a:cs typeface="Arial Narrow"/>
              </a:rPr>
              <a:t>All of these factors suggest that South Florida will be more prone to </a:t>
            </a:r>
            <a:r>
              <a:rPr lang="en-US" sz="1000" dirty="0" smtClean="0">
                <a:latin typeface="Arial Narrow"/>
                <a:cs typeface="Arial Narrow"/>
              </a:rPr>
              <a:t>three </a:t>
            </a:r>
            <a:r>
              <a:rPr lang="en-US" sz="1000" dirty="0">
                <a:latin typeface="Arial Narrow"/>
                <a:cs typeface="Arial Narrow"/>
              </a:rPr>
              <a:t>types of </a:t>
            </a:r>
            <a:r>
              <a:rPr lang="en-US" sz="1000" dirty="0" smtClean="0">
                <a:latin typeface="Arial Narrow"/>
                <a:cs typeface="Arial Narrow"/>
              </a:rPr>
              <a:t>flooding: 1) gradual </a:t>
            </a:r>
            <a:r>
              <a:rPr lang="en-US" sz="1000" dirty="0">
                <a:latin typeface="Arial Narrow"/>
                <a:cs typeface="Arial Narrow"/>
              </a:rPr>
              <a:t>sea-level rise</a:t>
            </a:r>
            <a:r>
              <a:rPr lang="en-US" sz="1000" dirty="0" smtClean="0">
                <a:latin typeface="Arial Narrow"/>
                <a:cs typeface="Arial Narrow"/>
              </a:rPr>
              <a:t>,2)  </a:t>
            </a:r>
            <a:r>
              <a:rPr lang="en-US" sz="1000" dirty="0">
                <a:latin typeface="Arial Narrow"/>
                <a:cs typeface="Arial Narrow"/>
              </a:rPr>
              <a:t>inland flooding from storm events, </a:t>
            </a:r>
            <a:r>
              <a:rPr lang="en-US" sz="1000" dirty="0" smtClean="0">
                <a:latin typeface="Arial Narrow"/>
                <a:cs typeface="Arial Narrow"/>
              </a:rPr>
              <a:t>and 3)  </a:t>
            </a:r>
            <a:r>
              <a:rPr lang="en-US" sz="1000" dirty="0">
                <a:latin typeface="Arial Narrow"/>
                <a:cs typeface="Arial Narrow"/>
              </a:rPr>
              <a:t>higher storm surge events.  Flooding and its aftermath pose various type of health </a:t>
            </a:r>
            <a:r>
              <a:rPr lang="en-US" sz="1000" dirty="0" smtClean="0">
                <a:latin typeface="Arial Narrow"/>
                <a:cs typeface="Arial Narrow"/>
              </a:rPr>
              <a:t>risks, which is the focus of the outreach effort. </a:t>
            </a:r>
            <a:r>
              <a:rPr lang="en-US" sz="1000" dirty="0" smtClean="0">
                <a:solidFill>
                  <a:srgbClr val="262626"/>
                </a:solidFill>
                <a:latin typeface="Arial Narrow"/>
                <a:ea typeface="ＭＳ ゴシック"/>
                <a:cs typeface="Times New Roman"/>
              </a:rPr>
              <a:t>W</a:t>
            </a:r>
            <a:r>
              <a:rPr lang="en-US" sz="1000" dirty="0" smtClean="0">
                <a:solidFill>
                  <a:srgbClr val="262626"/>
                </a:solidFill>
                <a:effectLst/>
                <a:latin typeface="Arial Narrow"/>
                <a:ea typeface="ＭＳ ゴシック"/>
                <a:cs typeface="Times New Roman"/>
              </a:rPr>
              <a:t>e </a:t>
            </a:r>
            <a:r>
              <a:rPr lang="en-US" sz="1000" dirty="0">
                <a:solidFill>
                  <a:srgbClr val="262626"/>
                </a:solidFill>
                <a:effectLst/>
                <a:latin typeface="Arial Narrow"/>
                <a:ea typeface="ＭＳ ゴシック"/>
                <a:cs typeface="Times New Roman"/>
              </a:rPr>
              <a:t>have to begin preparing now, to reduce the impacts on our communities in the next decade and to make sure our region remains viable for our children.</a:t>
            </a:r>
          </a:p>
        </p:txBody>
      </p:sp>
      <p:grpSp>
        <p:nvGrpSpPr>
          <p:cNvPr id="3" name="Group 2"/>
          <p:cNvGrpSpPr/>
          <p:nvPr/>
        </p:nvGrpSpPr>
        <p:grpSpPr>
          <a:xfrm>
            <a:off x="3840808" y="1675231"/>
            <a:ext cx="2692400" cy="1921511"/>
            <a:chOff x="0" y="0"/>
            <a:chExt cx="3352800" cy="258699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352800" cy="2586990"/>
            </a:xfrm>
            <a:prstGeom prst="rect">
              <a:avLst/>
            </a:prstGeom>
          </p:spPr>
        </p:pic>
        <p:sp>
          <p:nvSpPr>
            <p:cNvPr id="5" name="Oval 4"/>
            <p:cNvSpPr>
              <a:spLocks noChangeArrowheads="1"/>
            </p:cNvSpPr>
            <p:nvPr/>
          </p:nvSpPr>
          <p:spPr bwMode="auto">
            <a:xfrm>
              <a:off x="868680" y="93980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6" name="Oval 5"/>
            <p:cNvSpPr>
              <a:spLocks noChangeArrowheads="1"/>
            </p:cNvSpPr>
            <p:nvPr/>
          </p:nvSpPr>
          <p:spPr bwMode="auto">
            <a:xfrm>
              <a:off x="726440" y="161480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2</a:t>
              </a:r>
            </a:p>
          </p:txBody>
        </p:sp>
        <p:sp>
          <p:nvSpPr>
            <p:cNvPr id="7" name="Oval 6"/>
            <p:cNvSpPr>
              <a:spLocks noChangeArrowheads="1"/>
            </p:cNvSpPr>
            <p:nvPr/>
          </p:nvSpPr>
          <p:spPr bwMode="auto">
            <a:xfrm>
              <a:off x="1672590" y="122364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3</a:t>
              </a:r>
            </a:p>
          </p:txBody>
        </p:sp>
        <p:sp>
          <p:nvSpPr>
            <p:cNvPr id="8" name="Oval 7"/>
            <p:cNvSpPr>
              <a:spLocks noChangeArrowheads="1"/>
            </p:cNvSpPr>
            <p:nvPr/>
          </p:nvSpPr>
          <p:spPr bwMode="auto">
            <a:xfrm>
              <a:off x="2764155" y="139636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4</a:t>
              </a:r>
            </a:p>
          </p:txBody>
        </p:sp>
      </p:grpSp>
      <p:grpSp>
        <p:nvGrpSpPr>
          <p:cNvPr id="9" name="Group 8"/>
          <p:cNvGrpSpPr/>
          <p:nvPr/>
        </p:nvGrpSpPr>
        <p:grpSpPr>
          <a:xfrm>
            <a:off x="3868217" y="3617591"/>
            <a:ext cx="2576830" cy="1041400"/>
            <a:chOff x="0" y="0"/>
            <a:chExt cx="3338830" cy="1326515"/>
          </a:xfrm>
        </p:grpSpPr>
        <p:sp>
          <p:nvSpPr>
            <p:cNvPr id="10" name="Oval 9"/>
            <p:cNvSpPr>
              <a:spLocks noChangeArrowheads="1"/>
            </p:cNvSpPr>
            <p:nvPr/>
          </p:nvSpPr>
          <p:spPr bwMode="auto">
            <a:xfrm>
              <a:off x="0" y="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5</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 y="283210"/>
              <a:ext cx="1755140" cy="985520"/>
            </a:xfrm>
            <a:prstGeom prst="rect">
              <a:avLst/>
            </a:prstGeom>
          </p:spPr>
        </p:pic>
        <p:pic>
          <p:nvPicPr>
            <p:cNvPr id="12" name="Content Placeholder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418080" y="285115"/>
              <a:ext cx="920750" cy="1041400"/>
            </a:xfrm>
            <a:prstGeom prst="rect">
              <a:avLst/>
            </a:prstGeom>
          </p:spPr>
        </p:pic>
        <p:sp>
          <p:nvSpPr>
            <p:cNvPr id="13" name="Oval 12"/>
            <p:cNvSpPr>
              <a:spLocks noChangeArrowheads="1"/>
            </p:cNvSpPr>
            <p:nvPr/>
          </p:nvSpPr>
          <p:spPr bwMode="auto">
            <a:xfrm>
              <a:off x="2066290" y="127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6</a:t>
              </a:r>
            </a:p>
          </p:txBody>
        </p:sp>
      </p:grpSp>
      <p:pic>
        <p:nvPicPr>
          <p:cNvPr id="15" name="Picture 14" descr="Screen Shot 2016-01-24 at 1.43.2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3603" y="4775200"/>
            <a:ext cx="2880687" cy="2145029"/>
          </a:xfrm>
          <a:prstGeom prst="rect">
            <a:avLst/>
          </a:prstGeom>
        </p:spPr>
      </p:pic>
      <p:sp>
        <p:nvSpPr>
          <p:cNvPr id="17" name="Oval 16"/>
          <p:cNvSpPr>
            <a:spLocks noChangeArrowheads="1"/>
          </p:cNvSpPr>
          <p:nvPr/>
        </p:nvSpPr>
        <p:spPr bwMode="auto">
          <a:xfrm>
            <a:off x="3739877" y="7038124"/>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smtClean="0">
                <a:solidFill>
                  <a:srgbClr val="FFFFFF"/>
                </a:solidFill>
                <a:effectLst/>
                <a:latin typeface="Arial Narrow"/>
                <a:ea typeface="ＭＳ ゴシック"/>
                <a:cs typeface="Times New Roman"/>
              </a:rPr>
              <a:t>8</a:t>
            </a:r>
            <a:endParaRPr lang="en-US" sz="1400" dirty="0">
              <a:solidFill>
                <a:srgbClr val="FFFFFF"/>
              </a:solidFill>
              <a:effectLst/>
              <a:latin typeface="Arial Narrow"/>
              <a:ea typeface="ＭＳ ゴシック"/>
              <a:cs typeface="Times New Roman"/>
            </a:endParaRPr>
          </a:p>
        </p:txBody>
      </p:sp>
      <p:sp>
        <p:nvSpPr>
          <p:cNvPr id="18" name="Oval 17"/>
          <p:cNvSpPr>
            <a:spLocks noChangeArrowheads="1"/>
          </p:cNvSpPr>
          <p:nvPr/>
        </p:nvSpPr>
        <p:spPr bwMode="auto">
          <a:xfrm>
            <a:off x="3725391" y="4775200"/>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7</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7798" y="7132885"/>
            <a:ext cx="1892299" cy="1553916"/>
          </a:xfrm>
          <a:prstGeom prst="rect">
            <a:avLst/>
          </a:prstGeom>
        </p:spPr>
      </p:pic>
      <p:sp>
        <p:nvSpPr>
          <p:cNvPr id="20" name="Title 1"/>
          <p:cNvSpPr txBox="1">
            <a:spLocks/>
          </p:cNvSpPr>
          <p:nvPr/>
        </p:nvSpPr>
        <p:spPr>
          <a:xfrm>
            <a:off x="469900" y="194359"/>
            <a:ext cx="6388100" cy="1092200"/>
          </a:xfrm>
          <a:prstGeom prst="rect">
            <a:avLst/>
          </a:prstGeom>
        </p:spPr>
        <p:txBody>
          <a:bodyPr anchor="ct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70000"/>
              </a:lnSpc>
            </a:pPr>
            <a:r>
              <a:rPr lang="en-US" sz="3200" dirty="0" smtClean="0"/>
              <a:t>The Basics of Climate Change and Sea Level Rise</a:t>
            </a:r>
            <a:endParaRPr lang="en-US" sz="3200" dirty="0"/>
          </a:p>
        </p:txBody>
      </p:sp>
      <p:pic>
        <p:nvPicPr>
          <p:cNvPr id="21" name="Picture 20"/>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410215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24401" y="2126332"/>
            <a:ext cx="106986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2826495" y="2140128"/>
            <a:ext cx="1897906" cy="2308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More Extreme Rains &amp; Drought </a:t>
            </a:r>
            <a:endParaRPr lang="en-US" sz="9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806" y="2333875"/>
            <a:ext cx="1217066" cy="96299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5870" y="2325314"/>
            <a:ext cx="1090624" cy="97155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82870" y="2375164"/>
            <a:ext cx="1041529" cy="92170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2375165"/>
            <a:ext cx="1069869" cy="921707"/>
          </a:xfrm>
          <a:prstGeom prst="rect">
            <a:avLst/>
          </a:prstGeom>
        </p:spPr>
      </p:pic>
      <p:sp>
        <p:nvSpPr>
          <p:cNvPr id="20" name="Cloud 19"/>
          <p:cNvSpPr/>
          <p:nvPr/>
        </p:nvSpPr>
        <p:spPr>
          <a:xfrm>
            <a:off x="518806" y="1100362"/>
            <a:ext cx="5661991" cy="91698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Increased Green House Gas Concentration</a:t>
            </a:r>
          </a:p>
          <a:p>
            <a:pPr algn="ctr"/>
            <a:endParaRPr lang="en-US" dirty="0"/>
          </a:p>
        </p:txBody>
      </p:sp>
      <p:sp>
        <p:nvSpPr>
          <p:cNvPr id="21" name="Cloud 20"/>
          <p:cNvSpPr/>
          <p:nvPr/>
        </p:nvSpPr>
        <p:spPr>
          <a:xfrm>
            <a:off x="1795137" y="1558852"/>
            <a:ext cx="3053996" cy="503295"/>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Rising Temperatures</a:t>
            </a:r>
            <a:endParaRPr lang="en-US" sz="1100" dirty="0"/>
          </a:p>
        </p:txBody>
      </p:sp>
      <p:sp>
        <p:nvSpPr>
          <p:cNvPr id="9" name="TextBox 8"/>
          <p:cNvSpPr txBox="1"/>
          <p:nvPr/>
        </p:nvSpPr>
        <p:spPr>
          <a:xfrm>
            <a:off x="518806" y="2140128"/>
            <a:ext cx="1217066" cy="2154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800" dirty="0" smtClean="0"/>
              <a:t>Reduced Air Quality</a:t>
            </a:r>
            <a:endParaRPr lang="en-US" sz="800" dirty="0"/>
          </a:p>
        </p:txBody>
      </p:sp>
      <p:sp>
        <p:nvSpPr>
          <p:cNvPr id="13" name="TextBox 12"/>
          <p:cNvSpPr txBox="1"/>
          <p:nvPr/>
        </p:nvSpPr>
        <p:spPr>
          <a:xfrm>
            <a:off x="1735873" y="2127453"/>
            <a:ext cx="1090622" cy="21544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800" dirty="0" smtClean="0"/>
              <a:t>Heat Waves</a:t>
            </a:r>
          </a:p>
        </p:txBody>
      </p:sp>
      <p:sp>
        <p:nvSpPr>
          <p:cNvPr id="16" name="Left-Right-Up Arrow 15"/>
          <p:cNvSpPr/>
          <p:nvPr/>
        </p:nvSpPr>
        <p:spPr>
          <a:xfrm rot="10800000">
            <a:off x="518806" y="6582601"/>
            <a:ext cx="5780394" cy="532472"/>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6494" y="2375165"/>
            <a:ext cx="922879" cy="921707"/>
          </a:xfrm>
          <a:prstGeom prst="rect">
            <a:avLst/>
          </a:prstGeom>
        </p:spPr>
      </p:pic>
      <p:grpSp>
        <p:nvGrpSpPr>
          <p:cNvPr id="3" name="Group 2"/>
          <p:cNvGrpSpPr/>
          <p:nvPr/>
        </p:nvGrpSpPr>
        <p:grpSpPr>
          <a:xfrm>
            <a:off x="244368" y="3276916"/>
            <a:ext cx="6257570" cy="3324420"/>
            <a:chOff x="294314" y="3818223"/>
            <a:chExt cx="6257570" cy="3324420"/>
          </a:xfrm>
        </p:grpSpPr>
        <p:cxnSp>
          <p:nvCxnSpPr>
            <p:cNvPr id="33" name="Straight Arrow Connector 32"/>
            <p:cNvCxnSpPr/>
            <p:nvPr/>
          </p:nvCxnSpPr>
          <p:spPr>
            <a:xfrm>
              <a:off x="2195571" y="3854688"/>
              <a:ext cx="0" cy="3230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187974" y="3854688"/>
              <a:ext cx="1158144" cy="369332"/>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Intense Rain Storm</a:t>
              </a:r>
            </a:p>
            <a:p>
              <a:r>
                <a:rPr lang="en-US" sz="900" dirty="0" smtClean="0"/>
                <a:t>Lighting &amp; Wind </a:t>
              </a:r>
              <a:endParaRPr lang="en-US" sz="900" dirty="0"/>
            </a:p>
          </p:txBody>
        </p:sp>
        <p:sp>
          <p:nvSpPr>
            <p:cNvPr id="19" name="TextBox 18"/>
            <p:cNvSpPr txBox="1"/>
            <p:nvPr/>
          </p:nvSpPr>
          <p:spPr>
            <a:xfrm>
              <a:off x="4367343" y="3854688"/>
              <a:ext cx="859569" cy="646331"/>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900" dirty="0" smtClean="0"/>
                <a:t> Stronger Hurricanes/ Stronger Storm Surge</a:t>
              </a:r>
              <a:endParaRPr lang="en-US" sz="900" dirty="0"/>
            </a:p>
          </p:txBody>
        </p:sp>
        <p:sp>
          <p:nvSpPr>
            <p:cNvPr id="24" name="TextBox 23"/>
            <p:cNvSpPr txBox="1"/>
            <p:nvPr/>
          </p:nvSpPr>
          <p:spPr>
            <a:xfrm>
              <a:off x="3897827" y="5374934"/>
              <a:ext cx="1859734"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a:t>
              </a:r>
            </a:p>
            <a:p>
              <a:pPr algn="ctr"/>
              <a:r>
                <a:rPr lang="en-US" sz="1000" dirty="0" smtClean="0"/>
                <a:t>Coastal Flooding</a:t>
              </a:r>
            </a:p>
          </p:txBody>
        </p:sp>
        <p:grpSp>
          <p:nvGrpSpPr>
            <p:cNvPr id="25" name="Group 24"/>
            <p:cNvGrpSpPr/>
            <p:nvPr/>
          </p:nvGrpSpPr>
          <p:grpSpPr>
            <a:xfrm>
              <a:off x="3301146" y="6111942"/>
              <a:ext cx="3132667" cy="596333"/>
              <a:chOff x="4583888" y="2719395"/>
              <a:chExt cx="3459199" cy="447250"/>
            </a:xfrm>
          </p:grpSpPr>
          <p:sp>
            <p:nvSpPr>
              <p:cNvPr id="26" name="TextBox 25"/>
              <p:cNvSpPr txBox="1"/>
              <p:nvPr/>
            </p:nvSpPr>
            <p:spPr>
              <a:xfrm>
                <a:off x="6808639" y="2751146"/>
                <a:ext cx="1234448" cy="415499"/>
              </a:xfrm>
              <a:prstGeom prst="rect">
                <a:avLst/>
              </a:prstGeom>
              <a:solidFill>
                <a:srgbClr val="D9D9D9"/>
              </a:solidFill>
            </p:spPr>
            <p:txBody>
              <a:bodyPr wrap="square" rtlCol="0">
                <a:spAutoFit/>
              </a:bodyPr>
              <a:lstStyle/>
              <a:p>
                <a:r>
                  <a:rPr lang="en-US" sz="1000" dirty="0" smtClean="0"/>
                  <a:t>Contamination </a:t>
                </a:r>
              </a:p>
              <a:p>
                <a:r>
                  <a:rPr lang="en-US" sz="1000" dirty="0" smtClean="0"/>
                  <a:t>of Water Supply</a:t>
                </a:r>
              </a:p>
              <a:p>
                <a:endParaRPr lang="en-US" sz="1000" dirty="0"/>
              </a:p>
            </p:txBody>
          </p:sp>
          <p:sp>
            <p:nvSpPr>
              <p:cNvPr id="27" name="TextBox 26"/>
              <p:cNvSpPr txBox="1"/>
              <p:nvPr/>
            </p:nvSpPr>
            <p:spPr>
              <a:xfrm>
                <a:off x="4583888" y="2719395"/>
                <a:ext cx="1153892" cy="415499"/>
              </a:xfrm>
              <a:prstGeom prst="rect">
                <a:avLst/>
              </a:prstGeom>
              <a:solidFill>
                <a:schemeClr val="bg1">
                  <a:lumMod val="85000"/>
                </a:schemeClr>
              </a:solidFill>
            </p:spPr>
            <p:txBody>
              <a:bodyPr wrap="square" rtlCol="0">
                <a:spAutoFit/>
              </a:bodyPr>
              <a:lstStyle/>
              <a:p>
                <a:r>
                  <a:rPr lang="en-US" sz="1000" dirty="0" smtClean="0"/>
                  <a:t>Indoor/Outdoor</a:t>
                </a:r>
              </a:p>
              <a:p>
                <a:r>
                  <a:rPr lang="en-US" sz="1000" dirty="0" smtClean="0"/>
                  <a:t>Mold  &amp; Fungi </a:t>
                </a:r>
                <a:endParaRPr lang="en-US" sz="1000" dirty="0"/>
              </a:p>
            </p:txBody>
          </p:sp>
          <p:sp>
            <p:nvSpPr>
              <p:cNvPr id="28" name="TextBox 27"/>
              <p:cNvSpPr txBox="1"/>
              <p:nvPr/>
            </p:nvSpPr>
            <p:spPr>
              <a:xfrm>
                <a:off x="5761220" y="2739342"/>
                <a:ext cx="1044364" cy="380873"/>
              </a:xfrm>
              <a:prstGeom prst="rect">
                <a:avLst/>
              </a:prstGeom>
              <a:solidFill>
                <a:srgbClr val="D9D9D9"/>
              </a:solidFill>
            </p:spPr>
            <p:txBody>
              <a:bodyPr wrap="square" rtlCol="0">
                <a:spAutoFit/>
              </a:bodyPr>
              <a:lstStyle/>
              <a:p>
                <a:pPr algn="ctr"/>
                <a:r>
                  <a:rPr lang="en-US" sz="900" dirty="0" smtClean="0"/>
                  <a:t>Vector Borne-Disease </a:t>
                </a:r>
                <a:r>
                  <a:rPr lang="en-US" sz="900" dirty="0"/>
                  <a:t>(</a:t>
                </a:r>
                <a:r>
                  <a:rPr lang="en-US" sz="900" dirty="0" smtClean="0"/>
                  <a:t>Mosquitos) </a:t>
                </a:r>
              </a:p>
            </p:txBody>
          </p:sp>
        </p:grpSp>
        <p:sp>
          <p:nvSpPr>
            <p:cNvPr id="29" name="TextBox 28"/>
            <p:cNvSpPr txBox="1"/>
            <p:nvPr/>
          </p:nvSpPr>
          <p:spPr>
            <a:xfrm>
              <a:off x="294314" y="5386387"/>
              <a:ext cx="1120820"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0" name="TextBox 29"/>
            <p:cNvSpPr txBox="1"/>
            <p:nvPr/>
          </p:nvSpPr>
          <p:spPr>
            <a:xfrm>
              <a:off x="3048000" y="5385966"/>
              <a:ext cx="849827" cy="400110"/>
            </a:xfrm>
            <a:prstGeom prst="rect">
              <a:avLst/>
            </a:prstGeom>
            <a:solidFill>
              <a:schemeClr val="tx2">
                <a:lumMod val="40000"/>
                <a:lumOff val="60000"/>
              </a:schemeClr>
            </a:solidFill>
          </p:spPr>
          <p:txBody>
            <a:bodyPr wrap="square" rtlCol="0">
              <a:spAutoFit/>
            </a:bodyPr>
            <a:lstStyle/>
            <a:p>
              <a:r>
                <a:rPr lang="en-US" sz="1000" dirty="0" smtClean="0"/>
                <a:t>Algae Blooms</a:t>
              </a:r>
            </a:p>
          </p:txBody>
        </p:sp>
        <p:sp>
          <p:nvSpPr>
            <p:cNvPr id="31" name="TextBox 30"/>
            <p:cNvSpPr txBox="1"/>
            <p:nvPr/>
          </p:nvSpPr>
          <p:spPr>
            <a:xfrm>
              <a:off x="1591555" y="5374934"/>
              <a:ext cx="1351652" cy="400110"/>
            </a:xfrm>
            <a:prstGeom prst="rect">
              <a:avLst/>
            </a:prstGeom>
            <a:solidFill>
              <a:srgbClr val="CC9966"/>
            </a:solidFill>
          </p:spPr>
          <p:txBody>
            <a:bodyPr wrap="none" rtlCol="0">
              <a:spAutoFit/>
            </a:bodyPr>
            <a:lstStyle/>
            <a:p>
              <a:r>
                <a:rPr lang="en-US" sz="1000" dirty="0" smtClean="0"/>
                <a:t>Decreased Food/</a:t>
              </a:r>
            </a:p>
            <a:p>
              <a:r>
                <a:rPr lang="en-US" sz="1000" dirty="0" smtClean="0"/>
                <a:t> Production Wildfire</a:t>
              </a:r>
              <a:endParaRPr lang="en-US" sz="1000" dirty="0"/>
            </a:p>
          </p:txBody>
        </p:sp>
        <p:cxnSp>
          <p:nvCxnSpPr>
            <p:cNvPr id="32" name="Straight Arrow Connector 31"/>
            <p:cNvCxnSpPr/>
            <p:nvPr/>
          </p:nvCxnSpPr>
          <p:spPr>
            <a:xfrm>
              <a:off x="1432889" y="3854688"/>
              <a:ext cx="0" cy="3225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876440" y="3818223"/>
              <a:ext cx="21469" cy="1568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029795" y="5786497"/>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729545" y="664637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82536" y="666594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691513" y="6658039"/>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689230"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440738" y="5815632"/>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187974" y="5793836"/>
              <a:ext cx="0" cy="13488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18" idx="2"/>
              <a:endCxn id="29" idx="0"/>
            </p:cNvCxnSpPr>
            <p:nvPr/>
          </p:nvCxnSpPr>
          <p:spPr>
            <a:xfrm rot="5400000">
              <a:off x="1729702" y="3349042"/>
              <a:ext cx="1162367" cy="2912322"/>
            </a:xfrm>
            <a:prstGeom prst="bentConnector3">
              <a:avLst>
                <a:gd name="adj1" fmla="val 3980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54724" y="5793836"/>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p:nvPr/>
          </p:nvCxnSpPr>
          <p:spPr>
            <a:xfrm rot="5400000">
              <a:off x="2121403" y="5111314"/>
              <a:ext cx="2947118" cy="1115540"/>
            </a:xfrm>
            <a:prstGeom prst="bentConnector3">
              <a:avLst>
                <a:gd name="adj1" fmla="val 3333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endCxn id="19" idx="3"/>
            </p:cNvCxnSpPr>
            <p:nvPr/>
          </p:nvCxnSpPr>
          <p:spPr>
            <a:xfrm rot="5400000">
              <a:off x="5134215" y="3924344"/>
              <a:ext cx="346207" cy="16081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757561" y="3891649"/>
              <a:ext cx="0" cy="14947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707843" y="5378200"/>
              <a:ext cx="844041"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Saltwater Intrusion</a:t>
              </a:r>
            </a:p>
          </p:txBody>
        </p:sp>
        <p:cxnSp>
          <p:nvCxnSpPr>
            <p:cNvPr id="55" name="Straight Arrow Connector 54"/>
            <p:cNvCxnSpPr/>
            <p:nvPr/>
          </p:nvCxnSpPr>
          <p:spPr>
            <a:xfrm>
              <a:off x="5844215"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Down Arrow Callout 11"/>
          <p:cNvSpPr/>
          <p:nvPr/>
        </p:nvSpPr>
        <p:spPr>
          <a:xfrm>
            <a:off x="3138028" y="4104381"/>
            <a:ext cx="2729371" cy="609601"/>
          </a:xfrm>
          <a:prstGeom prst="downArrowCallout">
            <a:avLst>
              <a:gd name="adj1" fmla="val 50000"/>
              <a:gd name="adj2" fmla="val 25000"/>
              <a:gd name="adj3" fmla="val 25000"/>
              <a:gd name="adj4" fmla="val 24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4012750" y="5252529"/>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9033" y="381000"/>
            <a:ext cx="5607875" cy="369332"/>
          </a:xfrm>
          <a:prstGeom prst="rect">
            <a:avLst/>
          </a:prstGeom>
          <a:noFill/>
        </p:spPr>
        <p:txBody>
          <a:bodyPr wrap="none" rtlCol="0">
            <a:spAutoFit/>
          </a:bodyPr>
          <a:lstStyle/>
          <a:p>
            <a:r>
              <a:rPr lang="en-US" dirty="0" smtClean="0"/>
              <a:t>How Climate Change Exacerbates Health Conditions</a:t>
            </a:r>
            <a:endParaRPr lang="en-US" dirty="0"/>
          </a:p>
        </p:txBody>
      </p:sp>
      <p:sp>
        <p:nvSpPr>
          <p:cNvPr id="6" name="TextBox 5"/>
          <p:cNvSpPr txBox="1"/>
          <p:nvPr/>
        </p:nvSpPr>
        <p:spPr>
          <a:xfrm>
            <a:off x="665234" y="7115074"/>
            <a:ext cx="5515563" cy="923330"/>
          </a:xfrm>
          <a:prstGeom prst="rect">
            <a:avLst/>
          </a:prstGeom>
          <a:noFill/>
        </p:spPr>
        <p:txBody>
          <a:bodyPr wrap="square" rtlCol="0">
            <a:spAutoFit/>
          </a:bodyPr>
          <a:lstStyle/>
          <a:p>
            <a:pPr algn="ctr"/>
            <a:r>
              <a:rPr lang="en-US" dirty="0"/>
              <a:t>T</a:t>
            </a:r>
            <a:r>
              <a:rPr lang="en-US" dirty="0" smtClean="0"/>
              <a:t>hese factors negatively impact community health. </a:t>
            </a:r>
            <a:endParaRPr lang="en-US" dirty="0"/>
          </a:p>
          <a:p>
            <a:pPr algn="ctr"/>
            <a:r>
              <a:rPr lang="en-US" dirty="0"/>
              <a:t>E</a:t>
            </a:r>
            <a:r>
              <a:rPr lang="en-US" dirty="0" smtClean="0"/>
              <a:t>xisting conditions may worsen, and new health concerns arise.</a:t>
            </a:r>
            <a:endParaRPr lang="en-US" dirty="0"/>
          </a:p>
        </p:txBody>
      </p:sp>
      <p:sp>
        <p:nvSpPr>
          <p:cNvPr id="14" name="Rectangle 13"/>
          <p:cNvSpPr/>
          <p:nvPr/>
        </p:nvSpPr>
        <p:spPr>
          <a:xfrm>
            <a:off x="749034" y="8067039"/>
            <a:ext cx="5237030" cy="1046440"/>
          </a:xfrm>
          <a:prstGeom prst="rect">
            <a:avLst/>
          </a:prstGeom>
        </p:spPr>
        <p:txBody>
          <a:bodyPr wrap="square">
            <a:spAutoFit/>
          </a:bodyPr>
          <a:lstStyle/>
          <a:p>
            <a:r>
              <a:rPr lang="en-US" dirty="0"/>
              <a:t>  </a:t>
            </a:r>
            <a:r>
              <a:rPr lang="en-US" sz="1200" dirty="0"/>
              <a:t> </a:t>
            </a:r>
            <a:r>
              <a:rPr lang="en-US" sz="1200" dirty="0" smtClean="0"/>
              <a:t>Websites with additional information</a:t>
            </a:r>
            <a:r>
              <a:rPr lang="en-US" sz="1600" dirty="0" smtClean="0"/>
              <a:t>:</a:t>
            </a:r>
            <a:r>
              <a:rPr lang="en-US" sz="1600" dirty="0"/>
              <a:t> </a:t>
            </a:r>
            <a:r>
              <a:rPr lang="en-US" dirty="0"/>
              <a:t>  </a:t>
            </a:r>
            <a:r>
              <a:rPr lang="en-US" sz="1100" u="sng" dirty="0" smtClean="0">
                <a:hlinkClick r:id="rId8"/>
              </a:rPr>
              <a:t>http</a:t>
            </a:r>
            <a:r>
              <a:rPr lang="en-US" sz="1100" u="sng" dirty="0">
                <a:hlinkClick r:id="rId8"/>
              </a:rPr>
              <a:t>://www.cdc.gov/climateandhealth/effects/</a:t>
            </a:r>
          </a:p>
          <a:p>
            <a:r>
              <a:rPr lang="en-US" sz="1100" u="sng" dirty="0" smtClean="0">
                <a:hlinkClick r:id="rId9"/>
              </a:rPr>
              <a:t>http</a:t>
            </a:r>
            <a:r>
              <a:rPr lang="en-US" sz="1100" u="sng" dirty="0">
                <a:hlinkClick r:id="rId9"/>
              </a:rPr>
              <a:t>://www.who.int/mediacentre/factsheets/fs266/en/</a:t>
            </a:r>
            <a:endParaRPr lang="en-US" sz="1100" u="sng" dirty="0"/>
          </a:p>
          <a:p>
            <a:r>
              <a:rPr lang="en-US" sz="1100" u="sng" dirty="0" smtClean="0">
                <a:hlinkClick r:id="rId10"/>
              </a:rPr>
              <a:t>http</a:t>
            </a:r>
            <a:r>
              <a:rPr lang="en-US" sz="1100" u="sng" dirty="0">
                <a:hlinkClick r:id="rId10"/>
              </a:rPr>
              <a:t>://flhealthinnovation.org/</a:t>
            </a:r>
          </a:p>
          <a:p>
            <a:r>
              <a:rPr lang="en-US" sz="1100" dirty="0"/>
              <a:t> </a:t>
            </a:r>
          </a:p>
        </p:txBody>
      </p:sp>
      <p:pic>
        <p:nvPicPr>
          <p:cNvPr id="56" name="Picture 55"/>
          <p:cNvPicPr>
            <a:picLocks noChangeAspect="1"/>
          </p:cNvPicPr>
          <p:nvPr/>
        </p:nvPicPr>
        <p:blipFill>
          <a:blip r:embed="rId11">
            <a:extLst>
              <a:ext uri="{BEBA8EAE-BF5A-486C-A8C5-ECC9F3942E4B}">
                <a14:imgProps xmlns:a14="http://schemas.microsoft.com/office/drawing/2010/main">
                  <a14:imgLayer r:embed="rId12">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51373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65" y="293875"/>
            <a:ext cx="6388100" cy="530610"/>
          </a:xfrm>
        </p:spPr>
        <p:txBody>
          <a:bodyPr anchor="ctr"/>
          <a:lstStyle/>
          <a:p>
            <a:r>
              <a:rPr lang="en-US" sz="3200" dirty="0"/>
              <a:t>Heat </a:t>
            </a:r>
            <a:r>
              <a:rPr lang="en-US" sz="3200" dirty="0" smtClean="0"/>
              <a:t>Waves and Poor Air Quality</a:t>
            </a:r>
            <a:endParaRPr lang="en-US" sz="3200" dirty="0"/>
          </a:p>
        </p:txBody>
      </p:sp>
      <p:sp>
        <p:nvSpPr>
          <p:cNvPr id="6" name="Content Placeholder 5"/>
          <p:cNvSpPr>
            <a:spLocks noGrp="1"/>
          </p:cNvSpPr>
          <p:nvPr>
            <p:ph idx="1"/>
          </p:nvPr>
        </p:nvSpPr>
        <p:spPr>
          <a:xfrm>
            <a:off x="427566" y="5368096"/>
            <a:ext cx="3239531" cy="2733733"/>
          </a:xfrm>
          <a:solidFill>
            <a:schemeClr val="accent2">
              <a:lumMod val="20000"/>
              <a:lumOff val="80000"/>
            </a:schemeClr>
          </a:solidFill>
        </p:spPr>
        <p:txBody>
          <a:bodyPr>
            <a:noAutofit/>
          </a:bodyPr>
          <a:lstStyle/>
          <a:p>
            <a:pPr marL="0" indent="0">
              <a:buNone/>
            </a:pPr>
            <a:r>
              <a:rPr lang="en-US" sz="1000" b="1" dirty="0" smtClean="0">
                <a:solidFill>
                  <a:srgbClr val="000000"/>
                </a:solidFill>
              </a:rPr>
              <a:t>What residents need to do</a:t>
            </a:r>
            <a:r>
              <a:rPr lang="en-US" sz="1000" dirty="0" smtClean="0">
                <a:solidFill>
                  <a:srgbClr val="000000"/>
                </a:solidFill>
              </a:rPr>
              <a:t>. </a:t>
            </a:r>
          </a:p>
          <a:p>
            <a:r>
              <a:rPr lang="en-US" sz="1000" dirty="0" smtClean="0">
                <a:solidFill>
                  <a:srgbClr val="000000"/>
                </a:solidFill>
              </a:rPr>
              <a:t> Pay attention to the air quality and the heat index, or sign up for alerts by phone or email from NOAA or OSHA.</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When air quality is poor, stay  in air conditioned places. Avoid exertion outdoors. If you exercise outside, do it in the morning away from heavy traffic roadways. </a:t>
            </a:r>
          </a:p>
          <a:p>
            <a:pPr>
              <a:lnSpc>
                <a:spcPct val="110000"/>
              </a:lnSpc>
            </a:pPr>
            <a:r>
              <a:rPr lang="en-US" sz="1000" dirty="0" smtClean="0">
                <a:solidFill>
                  <a:srgbClr val="000000"/>
                </a:solidFill>
              </a:rPr>
              <a:t>When in the car, set car air conditioner on re-circulate. </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Keep asthma and allergy medications on hand and take them before symptom onset. Consider using a mask outdoors.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6935" y="929202"/>
            <a:ext cx="2675573" cy="198550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6936" y="3007641"/>
            <a:ext cx="2751665" cy="1366516"/>
          </a:xfrm>
          <a:prstGeom prst="rect">
            <a:avLst/>
          </a:prstGeom>
        </p:spPr>
      </p:pic>
      <p:sp>
        <p:nvSpPr>
          <p:cNvPr id="7" name="Content Placeholder 6"/>
          <p:cNvSpPr txBox="1">
            <a:spLocks/>
          </p:cNvSpPr>
          <p:nvPr/>
        </p:nvSpPr>
        <p:spPr>
          <a:xfrm>
            <a:off x="3667098" y="5926703"/>
            <a:ext cx="2904067" cy="2871927"/>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solidFill>
                  <a:srgbClr val="000000"/>
                </a:solidFill>
              </a:rPr>
              <a:t>When the heat index rises above 91° vulnerable populations should stay in air conditioned places</a:t>
            </a:r>
            <a:r>
              <a:rPr lang="en-US" sz="1000" dirty="0">
                <a:solidFill>
                  <a:srgbClr val="000000"/>
                </a:solidFill>
              </a:rPr>
              <a:t>. Stay on the lower level of a non-air conditioned </a:t>
            </a:r>
            <a:r>
              <a:rPr lang="en-US" sz="1000" dirty="0" smtClean="0">
                <a:solidFill>
                  <a:srgbClr val="000000"/>
                </a:solidFill>
              </a:rPr>
              <a:t>building. </a:t>
            </a:r>
          </a:p>
          <a:p>
            <a:endParaRPr lang="en-US" sz="1000" dirty="0" smtClean="0">
              <a:solidFill>
                <a:srgbClr val="000000"/>
              </a:solidFill>
            </a:endParaRPr>
          </a:p>
          <a:p>
            <a:r>
              <a:rPr lang="en-US" sz="1000" dirty="0" smtClean="0">
                <a:solidFill>
                  <a:srgbClr val="000000"/>
                </a:solidFill>
              </a:rPr>
              <a:t>If outdoors, remain in shaded areas and </a:t>
            </a:r>
            <a:r>
              <a:rPr lang="en-US" sz="1000" dirty="0">
                <a:solidFill>
                  <a:srgbClr val="000000"/>
                </a:solidFill>
              </a:rPr>
              <a:t>u</a:t>
            </a:r>
            <a:r>
              <a:rPr lang="en-US" sz="1000" dirty="0" smtClean="0">
                <a:solidFill>
                  <a:srgbClr val="000000"/>
                </a:solidFill>
              </a:rPr>
              <a:t>se pools or sprinklers to cool down.</a:t>
            </a:r>
            <a:r>
              <a:rPr lang="en-US" sz="1000" dirty="0">
                <a:solidFill>
                  <a:srgbClr val="000000"/>
                </a:solidFill>
              </a:rPr>
              <a:t> Wear light color breathable </a:t>
            </a:r>
            <a:r>
              <a:rPr lang="en-US" sz="1000" dirty="0" smtClean="0">
                <a:solidFill>
                  <a:srgbClr val="000000"/>
                </a:solidFill>
              </a:rPr>
              <a:t>clothing, like cotton and linen.</a:t>
            </a:r>
          </a:p>
          <a:p>
            <a:endParaRPr lang="en-US" sz="1000" dirty="0">
              <a:solidFill>
                <a:srgbClr val="000000"/>
              </a:solidFill>
            </a:endParaRPr>
          </a:p>
          <a:p>
            <a:r>
              <a:rPr lang="en-US" sz="1000" dirty="0" smtClean="0">
                <a:solidFill>
                  <a:srgbClr val="000000"/>
                </a:solidFill>
              </a:rPr>
              <a:t>Drink </a:t>
            </a:r>
            <a:r>
              <a:rPr lang="en-US" sz="1000" dirty="0">
                <a:solidFill>
                  <a:srgbClr val="000000"/>
                </a:solidFill>
              </a:rPr>
              <a:t>plenty of non-alcoholic </a:t>
            </a:r>
            <a:r>
              <a:rPr lang="en-US" sz="1000" dirty="0" smtClean="0">
                <a:solidFill>
                  <a:srgbClr val="000000"/>
                </a:solidFill>
              </a:rPr>
              <a:t>beverages.  Be vigilant of health impacts and seek medical attention, if necessary.</a:t>
            </a:r>
            <a:endParaRPr lang="en-US" sz="1000" dirty="0">
              <a:solidFill>
                <a:srgbClr val="000000"/>
              </a:solidFill>
            </a:endParaRPr>
          </a:p>
          <a:p>
            <a:endParaRPr lang="en-US" sz="1000" dirty="0" smtClean="0"/>
          </a:p>
        </p:txBody>
      </p:sp>
      <p:sp>
        <p:nvSpPr>
          <p:cNvPr id="8" name="TextBox 7"/>
          <p:cNvSpPr txBox="1"/>
          <p:nvPr/>
        </p:nvSpPr>
        <p:spPr>
          <a:xfrm>
            <a:off x="3819499" y="4389267"/>
            <a:ext cx="2751666" cy="15004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numCol="2" rtlCol="0">
            <a:spAutoFit/>
          </a:bodyPr>
          <a:lstStyle/>
          <a:p>
            <a:pPr algn="ctr"/>
            <a:r>
              <a:rPr lang="en-US" sz="900" b="1" i="1" dirty="0"/>
              <a:t>Heat Waves</a:t>
            </a:r>
          </a:p>
          <a:p>
            <a:pPr algn="ctr"/>
            <a:endParaRPr lang="en-US" sz="1050" dirty="0"/>
          </a:p>
          <a:p>
            <a:pPr algn="ctr"/>
            <a:r>
              <a:rPr lang="en-US" sz="1050" dirty="0"/>
              <a:t>Dehydration</a:t>
            </a:r>
          </a:p>
          <a:p>
            <a:pPr algn="ctr"/>
            <a:r>
              <a:rPr lang="en-US" sz="1050" dirty="0"/>
              <a:t>Heat Stress</a:t>
            </a:r>
          </a:p>
          <a:p>
            <a:pPr algn="ctr"/>
            <a:r>
              <a:rPr lang="en-US" sz="1050" dirty="0"/>
              <a:t>Heat Stroke</a:t>
            </a:r>
          </a:p>
          <a:p>
            <a:pPr algn="ctr"/>
            <a:r>
              <a:rPr lang="en-US" sz="1050" dirty="0"/>
              <a:t>Heart Attacks/Stoke</a:t>
            </a:r>
          </a:p>
          <a:p>
            <a:pPr algn="ctr"/>
            <a:r>
              <a:rPr lang="en-US" sz="1050" dirty="0"/>
              <a:t>Violence</a:t>
            </a:r>
            <a:endParaRPr lang="en-US" sz="900" i="1" dirty="0"/>
          </a:p>
          <a:p>
            <a:pPr algn="ctr"/>
            <a:endParaRPr lang="en-US" sz="900" i="1" dirty="0" smtClean="0"/>
          </a:p>
          <a:p>
            <a:pPr algn="ctr"/>
            <a:endParaRPr lang="en-US" sz="900" i="1" dirty="0" smtClean="0"/>
          </a:p>
          <a:p>
            <a:pPr algn="ctr"/>
            <a:r>
              <a:rPr lang="en-US" sz="900" i="1" dirty="0" smtClean="0"/>
              <a:t>Poor </a:t>
            </a:r>
            <a:r>
              <a:rPr lang="en-US" sz="900" i="1" dirty="0"/>
              <a:t>Air Quality</a:t>
            </a:r>
          </a:p>
          <a:p>
            <a:pPr algn="ctr"/>
            <a:endParaRPr lang="en-US" sz="1050" dirty="0"/>
          </a:p>
          <a:p>
            <a:pPr algn="ctr"/>
            <a:r>
              <a:rPr lang="en-US" sz="1050" dirty="0"/>
              <a:t>Asthma</a:t>
            </a:r>
          </a:p>
          <a:p>
            <a:pPr algn="ctr"/>
            <a:r>
              <a:rPr lang="en-US" sz="1050" dirty="0"/>
              <a:t>Emphysema</a:t>
            </a:r>
          </a:p>
          <a:p>
            <a:pPr algn="ctr"/>
            <a:r>
              <a:rPr lang="en-US" sz="1050" dirty="0"/>
              <a:t>Cardiac Conditions</a:t>
            </a:r>
          </a:p>
          <a:p>
            <a:pPr algn="ctr"/>
            <a:r>
              <a:rPr lang="en-US" sz="1050" dirty="0"/>
              <a:t>Eye Irritation</a:t>
            </a:r>
          </a:p>
          <a:p>
            <a:pPr algn="ctr"/>
            <a:r>
              <a:rPr lang="en-US" sz="1050" dirty="0"/>
              <a:t>Throat Irritation</a:t>
            </a:r>
          </a:p>
          <a:p>
            <a:pPr algn="ctr">
              <a:tabLst>
                <a:tab pos="169863" algn="l"/>
              </a:tabLst>
            </a:pPr>
            <a:r>
              <a:rPr lang="en-US" sz="1050" dirty="0" smtClean="0"/>
              <a:t>Skin Cancer</a:t>
            </a:r>
            <a:endParaRPr lang="en-US" sz="1050" dirty="0"/>
          </a:p>
        </p:txBody>
      </p:sp>
      <p:sp>
        <p:nvSpPr>
          <p:cNvPr id="11" name="Content Placeholder 6"/>
          <p:cNvSpPr txBox="1">
            <a:spLocks/>
          </p:cNvSpPr>
          <p:nvPr/>
        </p:nvSpPr>
        <p:spPr>
          <a:xfrm>
            <a:off x="410633" y="824485"/>
            <a:ext cx="3246966" cy="4651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Heat Index and the Air Quality Index?</a:t>
            </a:r>
          </a:p>
          <a:p>
            <a:pPr marL="0" indent="0">
              <a:buNone/>
            </a:pPr>
            <a:r>
              <a:rPr lang="en-US" sz="1000" dirty="0" smtClean="0">
                <a:solidFill>
                  <a:srgbClr val="000000"/>
                </a:solidFill>
              </a:rPr>
              <a:t>The Heat Index measures the combined impact of high temperatures and humidity. (Picture 1)</a:t>
            </a:r>
          </a:p>
          <a:p>
            <a:pPr marL="0" indent="0">
              <a:buNone/>
            </a:pPr>
            <a:endParaRPr lang="en-US" sz="1000" dirty="0" smtClean="0">
              <a:solidFill>
                <a:srgbClr val="000000"/>
              </a:solidFill>
            </a:endParaRPr>
          </a:p>
          <a:p>
            <a:pPr marL="0" indent="0">
              <a:buNone/>
            </a:pPr>
            <a:r>
              <a:rPr lang="en-US" sz="1000" dirty="0" smtClean="0">
                <a:solidFill>
                  <a:srgbClr val="000000"/>
                </a:solidFill>
              </a:rPr>
              <a:t>The Air Quality Index (AQI) measures ozone, particle </a:t>
            </a:r>
            <a:r>
              <a:rPr lang="en-US" sz="1000" dirty="0">
                <a:solidFill>
                  <a:srgbClr val="000000"/>
                </a:solidFill>
              </a:rPr>
              <a:t>p</a:t>
            </a:r>
            <a:r>
              <a:rPr lang="en-US" sz="1000" dirty="0" smtClean="0">
                <a:solidFill>
                  <a:srgbClr val="000000"/>
                </a:solidFill>
              </a:rPr>
              <a:t>ollution, carbon </a:t>
            </a:r>
            <a:r>
              <a:rPr lang="en-US" sz="1000" dirty="0">
                <a:solidFill>
                  <a:srgbClr val="000000"/>
                </a:solidFill>
              </a:rPr>
              <a:t>m</a:t>
            </a:r>
            <a:r>
              <a:rPr lang="en-US" sz="1000" dirty="0" smtClean="0">
                <a:solidFill>
                  <a:srgbClr val="000000"/>
                </a:solidFill>
              </a:rPr>
              <a:t>onoxide and sulfur </a:t>
            </a:r>
            <a:r>
              <a:rPr lang="en-US" sz="1000" dirty="0">
                <a:solidFill>
                  <a:srgbClr val="000000"/>
                </a:solidFill>
              </a:rPr>
              <a:t>d</a:t>
            </a:r>
            <a:r>
              <a:rPr lang="en-US" sz="1000" dirty="0" smtClean="0">
                <a:solidFill>
                  <a:srgbClr val="000000"/>
                </a:solidFill>
              </a:rPr>
              <a:t>ioxide in the air. </a:t>
            </a:r>
            <a:r>
              <a:rPr lang="en-US" sz="1000" dirty="0">
                <a:solidFill>
                  <a:srgbClr val="000000"/>
                </a:solidFill>
              </a:rPr>
              <a:t> </a:t>
            </a:r>
            <a:r>
              <a:rPr lang="en-US" sz="1000" dirty="0" smtClean="0">
                <a:solidFill>
                  <a:srgbClr val="000000"/>
                </a:solidFill>
              </a:rPr>
              <a:t>The day’s AQI is determined as the highest measure of any one of the four pollutants, but does NOT reflect a combined measure. (Picture 2)</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heat waves and air quality?  </a:t>
            </a:r>
            <a:r>
              <a:rPr lang="en-US" sz="1000" dirty="0" smtClean="0">
                <a:solidFill>
                  <a:srgbClr val="000000"/>
                </a:solidFill>
              </a:rPr>
              <a:t>Increased concentrations of greenhouse gases will increase land and ocean temperatures, making heat waves more frequent. </a:t>
            </a:r>
          </a:p>
          <a:p>
            <a:pPr marL="0" indent="0">
              <a:buNone/>
            </a:pPr>
            <a:endParaRPr lang="en-US" sz="1000" dirty="0">
              <a:solidFill>
                <a:srgbClr val="000000"/>
              </a:solidFill>
            </a:endParaRPr>
          </a:p>
          <a:p>
            <a:pPr marL="0" indent="0">
              <a:buNone/>
            </a:pPr>
            <a:r>
              <a:rPr lang="en-US" sz="1000" dirty="0" smtClean="0">
                <a:solidFill>
                  <a:srgbClr val="000000"/>
                </a:solidFill>
              </a:rPr>
              <a:t>Rising </a:t>
            </a:r>
            <a:r>
              <a:rPr lang="en-US" sz="1000" dirty="0">
                <a:solidFill>
                  <a:srgbClr val="000000"/>
                </a:solidFill>
              </a:rPr>
              <a:t>temperatures are associated to a rise in ozone and nitrogen </a:t>
            </a:r>
            <a:r>
              <a:rPr lang="en-US" sz="1000" dirty="0" smtClean="0">
                <a:solidFill>
                  <a:srgbClr val="000000"/>
                </a:solidFill>
              </a:rPr>
              <a:t>dioxide in the air. Without </a:t>
            </a:r>
            <a:r>
              <a:rPr lang="en-US" sz="1000" dirty="0">
                <a:solidFill>
                  <a:srgbClr val="000000"/>
                </a:solidFill>
              </a:rPr>
              <a:t>cooling rains, the particulate </a:t>
            </a:r>
            <a:r>
              <a:rPr lang="en-US" sz="1000" dirty="0" smtClean="0">
                <a:solidFill>
                  <a:srgbClr val="000000"/>
                </a:solidFill>
              </a:rPr>
              <a:t>matter in </a:t>
            </a:r>
            <a:r>
              <a:rPr lang="en-US" sz="1000" dirty="0">
                <a:solidFill>
                  <a:srgbClr val="000000"/>
                </a:solidFill>
              </a:rPr>
              <a:t>urban </a:t>
            </a:r>
            <a:r>
              <a:rPr lang="en-US" sz="1000" dirty="0" smtClean="0">
                <a:solidFill>
                  <a:srgbClr val="000000"/>
                </a:solidFill>
              </a:rPr>
              <a:t>increases. Ozone </a:t>
            </a:r>
            <a:r>
              <a:rPr lang="en-US" sz="1000" dirty="0">
                <a:solidFill>
                  <a:srgbClr val="000000"/>
                </a:solidFill>
              </a:rPr>
              <a:t>and particulates are </a:t>
            </a:r>
            <a:r>
              <a:rPr lang="en-US" sz="1000" dirty="0" smtClean="0">
                <a:solidFill>
                  <a:srgbClr val="000000"/>
                </a:solidFill>
              </a:rPr>
              <a:t>strong respiratory </a:t>
            </a:r>
            <a:r>
              <a:rPr lang="en-US" sz="1000" dirty="0">
                <a:solidFill>
                  <a:srgbClr val="000000"/>
                </a:solidFill>
              </a:rPr>
              <a:t>irritants. </a:t>
            </a:r>
          </a:p>
          <a:p>
            <a:pPr marL="0" indent="0">
              <a:buNone/>
            </a:pPr>
            <a:endParaRPr lang="en-US" sz="1000" dirty="0" smtClean="0">
              <a:solidFill>
                <a:srgbClr val="000000"/>
              </a:solidFill>
            </a:endParaRPr>
          </a:p>
          <a:p>
            <a:pPr marL="0" indent="0">
              <a:buNone/>
            </a:pPr>
            <a:r>
              <a:rPr lang="en-US" sz="1000" dirty="0" smtClean="0">
                <a:solidFill>
                  <a:srgbClr val="000000"/>
                </a:solidFill>
              </a:rPr>
              <a:t>Warmer </a:t>
            </a:r>
            <a:r>
              <a:rPr lang="en-US" sz="1000" dirty="0">
                <a:solidFill>
                  <a:srgbClr val="000000"/>
                </a:solidFill>
              </a:rPr>
              <a:t>temperatures and increased rainfall will stimulate </a:t>
            </a:r>
            <a:r>
              <a:rPr lang="en-US" sz="1000" dirty="0" smtClean="0">
                <a:solidFill>
                  <a:srgbClr val="000000"/>
                </a:solidFill>
              </a:rPr>
              <a:t>plants to bloom </a:t>
            </a:r>
            <a:r>
              <a:rPr lang="en-US" sz="1000" dirty="0">
                <a:solidFill>
                  <a:srgbClr val="000000"/>
                </a:solidFill>
              </a:rPr>
              <a:t>earlier, have longer bloom periods and </a:t>
            </a:r>
            <a:r>
              <a:rPr lang="en-US" sz="1000" dirty="0" smtClean="0">
                <a:solidFill>
                  <a:srgbClr val="000000"/>
                </a:solidFill>
              </a:rPr>
              <a:t>produce </a:t>
            </a:r>
            <a:r>
              <a:rPr lang="en-US" sz="1000" dirty="0">
                <a:solidFill>
                  <a:srgbClr val="000000"/>
                </a:solidFill>
              </a:rPr>
              <a:t>more </a:t>
            </a:r>
            <a:r>
              <a:rPr lang="en-US" sz="1000" dirty="0" smtClean="0">
                <a:solidFill>
                  <a:srgbClr val="000000"/>
                </a:solidFill>
              </a:rPr>
              <a:t>pollen. This impacts allergy sufferers and asthmatics. </a:t>
            </a:r>
          </a:p>
        </p:txBody>
      </p:sp>
      <p:sp>
        <p:nvSpPr>
          <p:cNvPr id="9" name="Oval 8"/>
          <p:cNvSpPr>
            <a:spLocks noChangeArrowheads="1"/>
          </p:cNvSpPr>
          <p:nvPr/>
        </p:nvSpPr>
        <p:spPr bwMode="auto">
          <a:xfrm>
            <a:off x="3599000" y="991600"/>
            <a:ext cx="238130" cy="202200"/>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0" name="Oval 9"/>
          <p:cNvSpPr>
            <a:spLocks noChangeArrowheads="1"/>
          </p:cNvSpPr>
          <p:nvPr/>
        </p:nvSpPr>
        <p:spPr bwMode="auto">
          <a:xfrm>
            <a:off x="3598999" y="2990876"/>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3" name="TextBox 2"/>
          <p:cNvSpPr txBox="1"/>
          <p:nvPr/>
        </p:nvSpPr>
        <p:spPr>
          <a:xfrm>
            <a:off x="4097814" y="8835655"/>
            <a:ext cx="2195035" cy="230832"/>
          </a:xfrm>
          <a:prstGeom prst="rect">
            <a:avLst/>
          </a:prstGeom>
          <a:noFill/>
        </p:spPr>
        <p:txBody>
          <a:bodyPr wrap="square" rtlCol="0">
            <a:spAutoFit/>
          </a:bodyPr>
          <a:lstStyle/>
          <a:p>
            <a:r>
              <a:rPr lang="en-US" sz="900" dirty="0" smtClean="0">
                <a:solidFill>
                  <a:schemeClr val="bg1">
                    <a:lumMod val="50000"/>
                  </a:schemeClr>
                </a:solidFill>
              </a:rPr>
              <a:t>Developed by Dr. Ana </a:t>
            </a:r>
            <a:r>
              <a:rPr lang="en-US" sz="900" dirty="0" err="1" smtClean="0">
                <a:solidFill>
                  <a:schemeClr val="bg1">
                    <a:lumMod val="50000"/>
                  </a:schemeClr>
                </a:solidFill>
              </a:rPr>
              <a:t>Puszkin-Chevlin</a:t>
            </a:r>
            <a:r>
              <a:rPr lang="en-US" sz="900" dirty="0" smtClean="0">
                <a:solidFill>
                  <a:schemeClr val="bg1">
                    <a:lumMod val="50000"/>
                  </a:schemeClr>
                </a:solidFill>
              </a:rPr>
              <a:t>                                                                </a:t>
            </a:r>
            <a:endParaRPr lang="en-US" sz="900" dirty="0">
              <a:solidFill>
                <a:schemeClr val="bg1">
                  <a:lumMod val="50000"/>
                </a:schemeClr>
              </a:solidFill>
            </a:endParaRPr>
          </a:p>
        </p:txBody>
      </p:sp>
      <p:sp>
        <p:nvSpPr>
          <p:cNvPr id="14" name="TextBox 13"/>
          <p:cNvSpPr txBox="1"/>
          <p:nvPr/>
        </p:nvSpPr>
        <p:spPr>
          <a:xfrm>
            <a:off x="410633" y="7989269"/>
            <a:ext cx="3391932" cy="1077218"/>
          </a:xfrm>
          <a:prstGeom prst="rect">
            <a:avLst/>
          </a:prstGeom>
          <a:solidFill>
            <a:schemeClr val="bg1">
              <a:lumMod val="85000"/>
            </a:schemeClr>
          </a:solidFill>
        </p:spPr>
        <p:txBody>
          <a:bodyPr wrap="square" rtlCol="0">
            <a:spAutoFit/>
          </a:bodyPr>
          <a:lstStyle/>
          <a:p>
            <a:pPr algn="ctr"/>
            <a:r>
              <a:rPr lang="en-US" sz="800" dirty="0"/>
              <a:t>A UUJF Project in Ft. Myers led by All Faiths Unitarian Congregation of Ft. </a:t>
            </a:r>
            <a:r>
              <a:rPr lang="en-US" sz="800" dirty="0" smtClean="0"/>
              <a:t>Myers </a:t>
            </a:r>
            <a:r>
              <a:rPr lang="en-US" sz="800" dirty="0"/>
              <a:t>in partnership with STARS Complex of Ft. Myers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225144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94" y="2275252"/>
            <a:ext cx="3930739" cy="5767289"/>
          </a:xfrm>
          <a:prstGeom prst="rect">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211667"/>
            <a:ext cx="6172200" cy="795867"/>
          </a:xfrm>
        </p:spPr>
        <p:txBody>
          <a:bodyPr anchor="ctr"/>
          <a:lstStyle/>
          <a:p>
            <a:r>
              <a:rPr lang="en-US" sz="4000" dirty="0" smtClean="0"/>
              <a:t>Storms &amp; Floods Safety</a:t>
            </a:r>
            <a:endParaRPr lang="en-US" sz="4000" dirty="0"/>
          </a:p>
        </p:txBody>
      </p:sp>
      <p:sp>
        <p:nvSpPr>
          <p:cNvPr id="4" name="TextBox 3"/>
          <p:cNvSpPr txBox="1"/>
          <p:nvPr/>
        </p:nvSpPr>
        <p:spPr>
          <a:xfrm>
            <a:off x="5094429" y="1032589"/>
            <a:ext cx="1395271" cy="123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100" b="1" dirty="0" smtClean="0"/>
          </a:p>
          <a:p>
            <a:r>
              <a:rPr lang="en-US" sz="1050" dirty="0" smtClean="0"/>
              <a:t>Car Accidents</a:t>
            </a:r>
          </a:p>
          <a:p>
            <a:r>
              <a:rPr lang="en-US" sz="1050" dirty="0" smtClean="0"/>
              <a:t>Drowning Deaths</a:t>
            </a:r>
          </a:p>
          <a:p>
            <a:r>
              <a:rPr lang="en-US" sz="1050" dirty="0" smtClean="0"/>
              <a:t>Injury/Lacerations</a:t>
            </a:r>
          </a:p>
          <a:p>
            <a:r>
              <a:rPr lang="en-US" sz="1050" dirty="0" smtClean="0"/>
              <a:t>Electrocution</a:t>
            </a:r>
          </a:p>
          <a:p>
            <a:endParaRPr lang="en-US" sz="1050" dirty="0"/>
          </a:p>
        </p:txBody>
      </p:sp>
      <p:graphicFrame>
        <p:nvGraphicFramePr>
          <p:cNvPr id="15" name="Diagram 14"/>
          <p:cNvGraphicFramePr/>
          <p:nvPr>
            <p:extLst>
              <p:ext uri="{D42A27DB-BD31-4B8C-83A1-F6EECF244321}">
                <p14:modId xmlns:p14="http://schemas.microsoft.com/office/powerpoint/2010/main" val="1050460659"/>
              </p:ext>
            </p:extLst>
          </p:nvPr>
        </p:nvGraphicFramePr>
        <p:xfrm>
          <a:off x="4165804" y="3632198"/>
          <a:ext cx="2370666" cy="202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5804" y="2626154"/>
            <a:ext cx="2340829" cy="944400"/>
          </a:xfrm>
          <a:prstGeom prst="rect">
            <a:avLst/>
          </a:prstGeom>
        </p:spPr>
      </p:pic>
      <p:sp>
        <p:nvSpPr>
          <p:cNvPr id="10" name="Content Placeholder 6"/>
          <p:cNvSpPr txBox="1">
            <a:spLocks/>
          </p:cNvSpPr>
          <p:nvPr/>
        </p:nvSpPr>
        <p:spPr>
          <a:xfrm>
            <a:off x="55261" y="2272585"/>
            <a:ext cx="3874300" cy="5796763"/>
          </a:xfrm>
          <a:prstGeom prst="rect">
            <a:avLst/>
          </a:prstGeom>
          <a:ln>
            <a:solidFill>
              <a:schemeClr val="accent2">
                <a:lumMod val="40000"/>
                <a:lumOff val="60000"/>
              </a:schemeClr>
            </a:solid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1600" dirty="0" smtClean="0"/>
          </a:p>
          <a:p>
            <a:endParaRPr lang="en-US" sz="1600" dirty="0" smtClean="0">
              <a:solidFill>
                <a:srgbClr val="000000"/>
              </a:solidFill>
            </a:endParaRPr>
          </a:p>
          <a:p>
            <a:pPr marL="0" indent="0">
              <a:buNone/>
            </a:pPr>
            <a:r>
              <a:rPr lang="en-US" sz="3600" b="1" dirty="0" smtClean="0">
                <a:solidFill>
                  <a:srgbClr val="000000"/>
                </a:solidFill>
              </a:rPr>
              <a:t>What residents need to do. </a:t>
            </a:r>
            <a:r>
              <a:rPr lang="en-US" sz="3600" dirty="0" smtClean="0">
                <a:solidFill>
                  <a:srgbClr val="000000"/>
                </a:solidFill>
              </a:rPr>
              <a:t>Know your risk. Do you live or work in a flood zone, near a waterway or retention pond?</a:t>
            </a:r>
          </a:p>
          <a:p>
            <a:pPr marL="0" indent="0">
              <a:lnSpc>
                <a:spcPct val="70000"/>
              </a:lnSpc>
              <a:buNone/>
            </a:pPr>
            <a:endParaRPr lang="en-US" sz="3600" dirty="0">
              <a:solidFill>
                <a:srgbClr val="000000"/>
              </a:solidFill>
            </a:endParaRPr>
          </a:p>
          <a:p>
            <a:pPr marL="0" indent="0">
              <a:buNone/>
            </a:pPr>
            <a:r>
              <a:rPr lang="en-US" sz="3600" dirty="0" smtClean="0">
                <a:solidFill>
                  <a:srgbClr val="000000"/>
                </a:solidFill>
              </a:rPr>
              <a:t>Stay informed by </a:t>
            </a:r>
            <a:r>
              <a:rPr lang="en-US" sz="3600" b="1" dirty="0">
                <a:solidFill>
                  <a:srgbClr val="000000"/>
                </a:solidFill>
              </a:rPr>
              <a:t>s</a:t>
            </a:r>
            <a:r>
              <a:rPr lang="en-US" sz="3600" b="1" dirty="0" smtClean="0">
                <a:solidFill>
                  <a:srgbClr val="000000"/>
                </a:solidFill>
              </a:rPr>
              <a:t>ign </a:t>
            </a:r>
            <a:r>
              <a:rPr lang="en-US" sz="3600" b="1" dirty="0">
                <a:solidFill>
                  <a:srgbClr val="000000"/>
                </a:solidFill>
              </a:rPr>
              <a:t>up </a:t>
            </a:r>
            <a:r>
              <a:rPr lang="en-US" sz="3600" b="1" dirty="0" smtClean="0">
                <a:solidFill>
                  <a:srgbClr val="000000"/>
                </a:solidFill>
              </a:rPr>
              <a:t>for </a:t>
            </a:r>
            <a:r>
              <a:rPr lang="en-US" sz="3600" b="1" dirty="0" err="1" smtClean="0">
                <a:solidFill>
                  <a:srgbClr val="000000"/>
                </a:solidFill>
              </a:rPr>
              <a:t>CodeRed</a:t>
            </a:r>
            <a:r>
              <a:rPr lang="en-US" sz="3600" dirty="0" smtClean="0">
                <a:solidFill>
                  <a:srgbClr val="000000"/>
                </a:solidFill>
              </a:rPr>
              <a:t>,(Picture 1) an emergency notification service, or getting the PBC DART App which provides information on disaster preparedness.</a:t>
            </a:r>
          </a:p>
          <a:p>
            <a:pPr marL="0" indent="0">
              <a:lnSpc>
                <a:spcPct val="70000"/>
              </a:lnSpc>
              <a:buNone/>
            </a:pPr>
            <a:endParaRPr lang="en-US" sz="3600" dirty="0" smtClean="0">
              <a:solidFill>
                <a:srgbClr val="000000"/>
              </a:solidFill>
            </a:endParaRPr>
          </a:p>
          <a:p>
            <a:pPr marL="0" indent="0">
              <a:lnSpc>
                <a:spcPct val="120000"/>
              </a:lnSpc>
              <a:buNone/>
            </a:pPr>
            <a:r>
              <a:rPr lang="en-US" sz="3600" dirty="0">
                <a:solidFill>
                  <a:srgbClr val="000000"/>
                </a:solidFill>
              </a:rPr>
              <a:t>Evacuate or Shelter in Place? Have </a:t>
            </a:r>
            <a:r>
              <a:rPr lang="en-US" sz="3600" dirty="0" smtClean="0">
                <a:solidFill>
                  <a:srgbClr val="000000"/>
                </a:solidFill>
              </a:rPr>
              <a:t>a Plan! </a:t>
            </a:r>
          </a:p>
          <a:p>
            <a:pPr marL="119063" lvl="1" indent="-119063">
              <a:lnSpc>
                <a:spcPct val="120000"/>
              </a:lnSpc>
            </a:pPr>
            <a:r>
              <a:rPr lang="en-US" sz="3600" dirty="0" smtClean="0">
                <a:solidFill>
                  <a:srgbClr val="000000"/>
                </a:solidFill>
              </a:rPr>
              <a:t>Know the evacuation route and which shelters are open.</a:t>
            </a:r>
          </a:p>
          <a:p>
            <a:pPr marL="119063" lvl="1" indent="-119063">
              <a:lnSpc>
                <a:spcPct val="120000"/>
              </a:lnSpc>
            </a:pPr>
            <a:r>
              <a:rPr lang="en-US" sz="3600" dirty="0" smtClean="0">
                <a:solidFill>
                  <a:srgbClr val="000000"/>
                </a:solidFill>
              </a:rPr>
              <a:t>Pre-register for special needs shelter or transportation assistance. The information is on the card.</a:t>
            </a:r>
          </a:p>
          <a:p>
            <a:pPr marL="119063" lvl="1" indent="-119063">
              <a:lnSpc>
                <a:spcPct val="120000"/>
              </a:lnSpc>
            </a:pPr>
            <a:r>
              <a:rPr lang="en-US" sz="3600" dirty="0">
                <a:solidFill>
                  <a:srgbClr val="000000"/>
                </a:solidFill>
              </a:rPr>
              <a:t>Communicate with family members and </a:t>
            </a:r>
            <a:r>
              <a:rPr lang="en-US" sz="3600" dirty="0" smtClean="0">
                <a:solidFill>
                  <a:srgbClr val="000000"/>
                </a:solidFill>
              </a:rPr>
              <a:t>neighbors about your plan for action. Have one contact person (out of the area), communicate with others who may be concerned about you.</a:t>
            </a:r>
          </a:p>
          <a:p>
            <a:pPr marL="119063" lvl="1" indent="-119063">
              <a:lnSpc>
                <a:spcPct val="120000"/>
              </a:lnSpc>
            </a:pPr>
            <a:r>
              <a:rPr lang="en-US" sz="3600" dirty="0" smtClean="0">
                <a:solidFill>
                  <a:srgbClr val="000000"/>
                </a:solidFill>
              </a:rPr>
              <a:t>Have an Emergency Kit Prepared. Include copies of identification papers, insurance policies, medications, and irreplaceable keepsakes. During a declared emergency, prescription medication can be refilled early.</a:t>
            </a:r>
          </a:p>
          <a:p>
            <a:pPr marL="119063" lvl="1" indent="-119063">
              <a:lnSpc>
                <a:spcPct val="120000"/>
              </a:lnSpc>
            </a:pPr>
            <a:r>
              <a:rPr lang="en-US" sz="3600" dirty="0" smtClean="0">
                <a:solidFill>
                  <a:srgbClr val="000000"/>
                </a:solidFill>
              </a:rPr>
              <a:t>Evacuate </a:t>
            </a:r>
            <a:r>
              <a:rPr lang="en-US" sz="3600" dirty="0">
                <a:solidFill>
                  <a:srgbClr val="000000"/>
                </a:solidFill>
              </a:rPr>
              <a:t>when told! Don’t leave pets behind or tied-</a:t>
            </a:r>
            <a:r>
              <a:rPr lang="en-US" sz="3600" dirty="0" smtClean="0">
                <a:solidFill>
                  <a:srgbClr val="000000"/>
                </a:solidFill>
              </a:rPr>
              <a:t>up. County-run pet shelters are available on a reservation basis.</a:t>
            </a:r>
            <a:endParaRPr lang="en-US" sz="3600" dirty="0">
              <a:solidFill>
                <a:srgbClr val="000000"/>
              </a:solidFill>
            </a:endParaRPr>
          </a:p>
          <a:p>
            <a:pPr lvl="1">
              <a:lnSpc>
                <a:spcPct val="70000"/>
              </a:lnSpc>
            </a:pPr>
            <a:endParaRPr lang="en-US" sz="3600" dirty="0" smtClean="0">
              <a:solidFill>
                <a:srgbClr val="000000"/>
              </a:solidFill>
            </a:endParaRPr>
          </a:p>
          <a:p>
            <a:pPr marL="0" indent="0">
              <a:lnSpc>
                <a:spcPct val="120000"/>
              </a:lnSpc>
              <a:buNone/>
            </a:pPr>
            <a:r>
              <a:rPr lang="en-US" sz="3600" dirty="0">
                <a:solidFill>
                  <a:srgbClr val="000000"/>
                </a:solidFill>
              </a:rPr>
              <a:t>S</a:t>
            </a:r>
            <a:r>
              <a:rPr lang="en-US" sz="3600" dirty="0" smtClean="0">
                <a:solidFill>
                  <a:srgbClr val="000000"/>
                </a:solidFill>
              </a:rPr>
              <a:t>heltering in place if appropriate.</a:t>
            </a:r>
          </a:p>
          <a:p>
            <a:pPr marL="169863" lvl="1" indent="-169863">
              <a:lnSpc>
                <a:spcPct val="120000"/>
              </a:lnSpc>
            </a:pPr>
            <a:r>
              <a:rPr lang="en-US" sz="3600" dirty="0" smtClean="0">
                <a:solidFill>
                  <a:srgbClr val="000000"/>
                </a:solidFill>
              </a:rPr>
              <a:t>Prevent Damage – Clear storm drains and gutters of debris. Use floodgates or sandbags to protect property. Unplug electrical devices, raise furniture and appliances on blocks.</a:t>
            </a:r>
          </a:p>
          <a:p>
            <a:pPr marL="169863" lvl="1" indent="-169863">
              <a:lnSpc>
                <a:spcPct val="120000"/>
              </a:lnSpc>
            </a:pPr>
            <a:r>
              <a:rPr lang="en-US" sz="3600" dirty="0" smtClean="0">
                <a:solidFill>
                  <a:srgbClr val="000000"/>
                </a:solidFill>
              </a:rPr>
              <a:t>Plan to stay put for 72 hours. Stock food and 1gallon of water per person per day for 4-5 day supply. </a:t>
            </a:r>
            <a:r>
              <a:rPr lang="en-US" sz="3600" dirty="0">
                <a:solidFill>
                  <a:srgbClr val="000000"/>
                </a:solidFill>
              </a:rPr>
              <a:t>C</a:t>
            </a:r>
            <a:r>
              <a:rPr lang="en-US" sz="3600" dirty="0" smtClean="0">
                <a:solidFill>
                  <a:srgbClr val="000000"/>
                </a:solidFill>
              </a:rPr>
              <a:t>harge communication devices have batteries and flashlights.</a:t>
            </a:r>
          </a:p>
          <a:p>
            <a:pPr>
              <a:lnSpc>
                <a:spcPct val="120000"/>
              </a:lnSpc>
            </a:pPr>
            <a:endParaRPr lang="en-US" sz="3600" dirty="0" smtClean="0">
              <a:solidFill>
                <a:srgbClr val="000000"/>
              </a:solidFill>
            </a:endParaRPr>
          </a:p>
          <a:p>
            <a:pPr marL="0" indent="0">
              <a:lnSpc>
                <a:spcPct val="120000"/>
              </a:lnSpc>
              <a:buNone/>
            </a:pPr>
            <a:r>
              <a:rPr lang="en-US" sz="3600" b="1" dirty="0" smtClean="0">
                <a:solidFill>
                  <a:srgbClr val="000000"/>
                </a:solidFill>
              </a:rPr>
              <a:t>During a flood </a:t>
            </a:r>
            <a:r>
              <a:rPr lang="en-US" sz="3600" b="1" dirty="0">
                <a:solidFill>
                  <a:srgbClr val="000000"/>
                </a:solidFill>
              </a:rPr>
              <a:t>e</a:t>
            </a:r>
            <a:r>
              <a:rPr lang="en-US" sz="3600" b="1" dirty="0" smtClean="0">
                <a:solidFill>
                  <a:srgbClr val="000000"/>
                </a:solidFill>
              </a:rPr>
              <a:t>vent, move IMMEDIATELY  to higher ground!</a:t>
            </a:r>
          </a:p>
          <a:p>
            <a:pPr marL="0" indent="0">
              <a:lnSpc>
                <a:spcPct val="120000"/>
              </a:lnSpc>
              <a:buNone/>
            </a:pPr>
            <a:r>
              <a:rPr lang="en-US" sz="3600" dirty="0" smtClean="0">
                <a:solidFill>
                  <a:srgbClr val="000000"/>
                </a:solidFill>
              </a:rPr>
              <a:t>It is </a:t>
            </a:r>
            <a:r>
              <a:rPr lang="en-US" sz="3600" b="1" dirty="0" smtClean="0">
                <a:solidFill>
                  <a:srgbClr val="000000"/>
                </a:solidFill>
              </a:rPr>
              <a:t>NEVER </a:t>
            </a:r>
            <a:r>
              <a:rPr lang="en-US" sz="3600" dirty="0" smtClean="0">
                <a:solidFill>
                  <a:srgbClr val="000000"/>
                </a:solidFill>
              </a:rPr>
              <a:t>safe to walk into flood waters. It is difficult to gauge depth and 6 inches of moving water can sweep you off your feet.</a:t>
            </a:r>
            <a:r>
              <a:rPr lang="en-US" sz="3600" dirty="0">
                <a:solidFill>
                  <a:srgbClr val="000000"/>
                </a:solidFill>
              </a:rPr>
              <a:t> </a:t>
            </a:r>
            <a:r>
              <a:rPr lang="en-US" sz="3600" dirty="0" smtClean="0">
                <a:solidFill>
                  <a:srgbClr val="000000"/>
                </a:solidFill>
              </a:rPr>
              <a:t>Concealed objects and </a:t>
            </a:r>
            <a:r>
              <a:rPr lang="en-US" sz="3600" dirty="0">
                <a:solidFill>
                  <a:srgbClr val="000000"/>
                </a:solidFill>
              </a:rPr>
              <a:t>uneven surfaces can cause  injury or </a:t>
            </a:r>
            <a:r>
              <a:rPr lang="en-US" sz="3600" dirty="0" smtClean="0">
                <a:solidFill>
                  <a:srgbClr val="000000"/>
                </a:solidFill>
              </a:rPr>
              <a:t>entanglement resulting </a:t>
            </a:r>
            <a:r>
              <a:rPr lang="en-US" sz="3600" dirty="0">
                <a:solidFill>
                  <a:srgbClr val="000000"/>
                </a:solidFill>
              </a:rPr>
              <a:t>in drowning. Downed electric cables cause </a:t>
            </a:r>
            <a:r>
              <a:rPr lang="en-US" sz="3600" dirty="0" smtClean="0">
                <a:solidFill>
                  <a:srgbClr val="000000"/>
                </a:solidFill>
              </a:rPr>
              <a:t>electrocution.</a:t>
            </a:r>
            <a:endParaRPr lang="en-US" sz="3600" dirty="0">
              <a:solidFill>
                <a:srgbClr val="000000"/>
              </a:solidFill>
            </a:endParaRPr>
          </a:p>
          <a:p>
            <a:pPr marL="0" indent="0">
              <a:lnSpc>
                <a:spcPct val="120000"/>
              </a:lnSpc>
              <a:buNone/>
            </a:pPr>
            <a:endParaRPr lang="en-US" sz="3600" dirty="0" smtClean="0">
              <a:solidFill>
                <a:srgbClr val="000000"/>
              </a:solidFill>
            </a:endParaRPr>
          </a:p>
          <a:p>
            <a:pPr marL="0" indent="0">
              <a:lnSpc>
                <a:spcPct val="120000"/>
              </a:lnSpc>
              <a:buNone/>
            </a:pPr>
            <a:r>
              <a:rPr lang="en-US" sz="3600" dirty="0" smtClean="0">
                <a:solidFill>
                  <a:srgbClr val="000000"/>
                </a:solidFill>
              </a:rPr>
              <a:t>“</a:t>
            </a:r>
            <a:r>
              <a:rPr lang="en-US" sz="3600" b="1" i="1" dirty="0" smtClean="0">
                <a:solidFill>
                  <a:srgbClr val="000000"/>
                </a:solidFill>
              </a:rPr>
              <a:t>Turn Around, Don’t Drown”</a:t>
            </a:r>
            <a:r>
              <a:rPr lang="en-US" sz="3600" dirty="0" smtClean="0">
                <a:solidFill>
                  <a:srgbClr val="000000"/>
                </a:solidFill>
              </a:rPr>
              <a:t>. DO NOT drive into flood waters. Don’t push a stalled car!</a:t>
            </a:r>
            <a:r>
              <a:rPr lang="en-US" sz="3600" dirty="0">
                <a:solidFill>
                  <a:srgbClr val="000000"/>
                </a:solidFill>
              </a:rPr>
              <a:t> </a:t>
            </a:r>
            <a:r>
              <a:rPr lang="en-US" sz="3600" dirty="0" smtClean="0">
                <a:solidFill>
                  <a:srgbClr val="000000"/>
                </a:solidFill>
              </a:rPr>
              <a:t>Just 12 inches of rushing water can carry away a small car and 2 feet will carry away most cars</a:t>
            </a:r>
            <a:r>
              <a:rPr lang="en-US" sz="4000" dirty="0" smtClean="0">
                <a:solidFill>
                  <a:srgbClr val="000000"/>
                </a:solidFill>
              </a:rPr>
              <a:t>.</a:t>
            </a:r>
          </a:p>
          <a:p>
            <a:endParaRPr lang="en-US" sz="4000" dirty="0" smtClean="0">
              <a:solidFill>
                <a:srgbClr val="000000"/>
              </a:solidFill>
            </a:endParaRPr>
          </a:p>
        </p:txBody>
      </p:sp>
      <p:sp>
        <p:nvSpPr>
          <p:cNvPr id="11" name="Text Placeholder 3"/>
          <p:cNvSpPr txBox="1">
            <a:spLocks/>
          </p:cNvSpPr>
          <p:nvPr/>
        </p:nvSpPr>
        <p:spPr>
          <a:xfrm>
            <a:off x="107657" y="919249"/>
            <a:ext cx="3299974" cy="18802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a:t>
            </a:r>
            <a:r>
              <a:rPr lang="en-US" sz="1000" b="1" smtClean="0">
                <a:solidFill>
                  <a:srgbClr val="000000"/>
                </a:solidFill>
              </a:rPr>
              <a:t>relationship between climate </a:t>
            </a:r>
            <a:r>
              <a:rPr lang="en-US" sz="1000" b="1" dirty="0" smtClean="0">
                <a:solidFill>
                  <a:srgbClr val="000000"/>
                </a:solidFill>
              </a:rPr>
              <a:t>change and storms</a:t>
            </a:r>
            <a:r>
              <a:rPr lang="en-US" sz="1000" dirty="0" smtClean="0">
                <a:solidFill>
                  <a:srgbClr val="000000"/>
                </a:solidFill>
              </a:rPr>
              <a:t>? Climate change is predicted to increase the incidents of intense rain storms, as well as the severity of droughts.  Warmer oceans temperatures will fuel stronger tropical storm systems. Sea-level rise will impact drainage capacity of our infrastructure, increasing incidents of flooding and the time it takes to subside.</a:t>
            </a:r>
            <a:endParaRPr lang="en-US" sz="1000" dirty="0">
              <a:solidFill>
                <a:srgbClr val="000000"/>
              </a:solidFill>
            </a:endParaRPr>
          </a:p>
        </p:txBody>
      </p:sp>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21542" y="1025595"/>
            <a:ext cx="1372887" cy="1238801"/>
          </a:xfrm>
          <a:prstGeom prst="rect">
            <a:avLst/>
          </a:prstGeom>
        </p:spPr>
      </p:pic>
      <p:grpSp>
        <p:nvGrpSpPr>
          <p:cNvPr id="16" name="Group 15"/>
          <p:cNvGrpSpPr/>
          <p:nvPr/>
        </p:nvGrpSpPr>
        <p:grpSpPr>
          <a:xfrm>
            <a:off x="4042631" y="5875882"/>
            <a:ext cx="2472469" cy="2162340"/>
            <a:chOff x="3995224" y="5272923"/>
            <a:chExt cx="2472307" cy="1815486"/>
          </a:xfrm>
        </p:grpSpPr>
        <p:sp>
          <p:nvSpPr>
            <p:cNvPr id="17" name="Right Arrow 16"/>
            <p:cNvSpPr/>
            <p:nvPr/>
          </p:nvSpPr>
          <p:spPr>
            <a:xfrm rot="5400000">
              <a:off x="4398451" y="5019328"/>
              <a:ext cx="1815486" cy="2322675"/>
            </a:xfrm>
            <a:prstGeom prst="rightArrow">
              <a:avLst>
                <a:gd name="adj1" fmla="val 50689"/>
                <a:gd name="adj2" fmla="val 49647"/>
              </a:avLst>
            </a:prstGeom>
            <a:gradFill flip="none" rotWithShape="1">
              <a:gsLst>
                <a:gs pos="26000">
                  <a:schemeClr val="accent2">
                    <a:lumMod val="60000"/>
                    <a:lumOff val="40000"/>
                  </a:schemeClr>
                </a:gs>
                <a:gs pos="86000">
                  <a:schemeClr val="accent2"/>
                </a:gs>
              </a:gsLst>
              <a:lin ang="0" scaled="1"/>
              <a:tileRect/>
            </a:gra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256264" y="5363423"/>
              <a:ext cx="1985143" cy="392697"/>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5 to 6”  of rain in   24 hours, </a:t>
              </a:r>
            </a:p>
            <a:p>
              <a:pPr lvl="0" algn="ctr" defTabSz="266700" rtl="0">
                <a:lnSpc>
                  <a:spcPct val="90000"/>
                </a:lnSpc>
                <a:spcBef>
                  <a:spcPct val="0"/>
                </a:spcBef>
                <a:spcAft>
                  <a:spcPct val="35000"/>
                </a:spcAft>
              </a:pPr>
              <a:r>
                <a:rPr lang="en-US" sz="800" kern="1200" dirty="0" smtClean="0"/>
                <a:t>standing water in yards, swales and ditches</a:t>
              </a:r>
              <a:r>
                <a:rPr lang="en-US" sz="800" dirty="0"/>
                <a:t>.</a:t>
              </a:r>
              <a:r>
                <a:rPr lang="en-US" sz="800" kern="1200" dirty="0" smtClean="0"/>
                <a:t>   </a:t>
              </a:r>
              <a:r>
                <a:rPr lang="en-US" sz="800" dirty="0"/>
                <a:t>C</a:t>
              </a:r>
              <a:r>
                <a:rPr lang="en-US" sz="800" kern="1200" dirty="0" smtClean="0"/>
                <a:t>rowns of community roads should remain dry and passable</a:t>
              </a:r>
              <a:r>
                <a:rPr lang="en-US" sz="700" kern="1200" dirty="0" smtClean="0"/>
                <a:t>.</a:t>
              </a:r>
              <a:endParaRPr lang="en-US" sz="700" kern="1200" dirty="0"/>
            </a:p>
          </p:txBody>
        </p:sp>
        <p:sp>
          <p:nvSpPr>
            <p:cNvPr id="19" name="Freeform 18"/>
            <p:cNvSpPr/>
            <p:nvPr/>
          </p:nvSpPr>
          <p:spPr>
            <a:xfrm>
              <a:off x="4110279" y="5808131"/>
              <a:ext cx="2131127" cy="403458"/>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7 to 9” of rain   in  72 hours</a:t>
              </a:r>
              <a:endParaRPr lang="en-US" sz="800" dirty="0" smtClean="0"/>
            </a:p>
            <a:p>
              <a:pPr lvl="0" algn="ctr" defTabSz="266700" rtl="0">
                <a:lnSpc>
                  <a:spcPct val="90000"/>
                </a:lnSpc>
                <a:spcBef>
                  <a:spcPct val="0"/>
                </a:spcBef>
                <a:spcAft>
                  <a:spcPct val="35000"/>
                </a:spcAft>
              </a:pPr>
              <a:r>
                <a:rPr lang="en-US" sz="800" dirty="0" smtClean="0"/>
                <a:t>S</a:t>
              </a:r>
              <a:r>
                <a:rPr lang="en-US" sz="800" kern="1200" dirty="0" smtClean="0"/>
                <a:t>wales, road, lawns and driveways flood as designed , but finished floors of home should remain dry.</a:t>
              </a:r>
              <a:endParaRPr lang="en-US" sz="800" kern="1200" dirty="0"/>
            </a:p>
          </p:txBody>
        </p:sp>
        <p:sp>
          <p:nvSpPr>
            <p:cNvPr id="20" name="Freeform 19"/>
            <p:cNvSpPr/>
            <p:nvPr/>
          </p:nvSpPr>
          <p:spPr>
            <a:xfrm>
              <a:off x="3995224" y="6253723"/>
              <a:ext cx="2472307" cy="463730"/>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900" kern="1200" dirty="0" smtClean="0"/>
                <a:t>15 to 23” or more in a 72 hours </a:t>
              </a:r>
            </a:p>
            <a:p>
              <a:pPr algn="ctr" defTabSz="266700">
                <a:lnSpc>
                  <a:spcPct val="90000"/>
                </a:lnSpc>
                <a:spcBef>
                  <a:spcPct val="0"/>
                </a:spcBef>
                <a:spcAft>
                  <a:spcPct val="35000"/>
                </a:spcAft>
              </a:pPr>
              <a:r>
                <a:rPr lang="en-US" sz="900" dirty="0" smtClean="0"/>
                <a:t>Some businesses may experience finished floor flooding. Some Roads will be flooded.</a:t>
              </a:r>
              <a:endParaRPr lang="en-US" sz="900" dirty="0"/>
            </a:p>
          </p:txBody>
        </p:sp>
      </p:grpSp>
      <p:sp>
        <p:nvSpPr>
          <p:cNvPr id="5" name="TextBox 4"/>
          <p:cNvSpPr txBox="1"/>
          <p:nvPr/>
        </p:nvSpPr>
        <p:spPr>
          <a:xfrm>
            <a:off x="4303688" y="5598373"/>
            <a:ext cx="2005189" cy="307777"/>
          </a:xfrm>
          <a:prstGeom prst="rect">
            <a:avLst/>
          </a:prstGeom>
          <a:noFill/>
        </p:spPr>
        <p:txBody>
          <a:bodyPr wrap="none" rtlCol="0">
            <a:spAutoFit/>
          </a:bodyPr>
          <a:lstStyle/>
          <a:p>
            <a:r>
              <a:rPr lang="en-US" sz="1400" b="1" dirty="0" smtClean="0">
                <a:latin typeface="+mj-lt"/>
              </a:rPr>
              <a:t>How Much Flooding?</a:t>
            </a:r>
            <a:endParaRPr lang="en-US" sz="1400" b="1" dirty="0">
              <a:latin typeface="+mj-lt"/>
            </a:endParaRPr>
          </a:p>
        </p:txBody>
      </p:sp>
      <p:sp>
        <p:nvSpPr>
          <p:cNvPr id="3" name="TextBox 2"/>
          <p:cNvSpPr txBox="1"/>
          <p:nvPr/>
        </p:nvSpPr>
        <p:spPr>
          <a:xfrm>
            <a:off x="4541192" y="2331421"/>
            <a:ext cx="1475346" cy="307777"/>
          </a:xfrm>
          <a:prstGeom prst="rect">
            <a:avLst/>
          </a:prstGeom>
          <a:noFill/>
        </p:spPr>
        <p:txBody>
          <a:bodyPr wrap="none" rtlCol="0">
            <a:spAutoFit/>
          </a:bodyPr>
          <a:lstStyle/>
          <a:p>
            <a:r>
              <a:rPr lang="en-US" sz="1400" b="1" dirty="0" smtClean="0">
                <a:latin typeface="+mj-lt"/>
              </a:rPr>
              <a:t>Warning Levels</a:t>
            </a:r>
            <a:endParaRPr lang="en-US" sz="1400" b="1" dirty="0">
              <a:latin typeface="+mj-lt"/>
            </a:endParaRPr>
          </a:p>
        </p:txBody>
      </p:sp>
      <p:sp>
        <p:nvSpPr>
          <p:cNvPr id="21" name="Oval 20"/>
          <p:cNvSpPr>
            <a:spLocks noChangeArrowheads="1"/>
          </p:cNvSpPr>
          <p:nvPr/>
        </p:nvSpPr>
        <p:spPr bwMode="auto">
          <a:xfrm>
            <a:off x="6308331" y="2390891"/>
            <a:ext cx="227936" cy="244642"/>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pic>
        <p:nvPicPr>
          <p:cNvPr id="22" name="Picture 21"/>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23" name="Rectangle 22"/>
          <p:cNvSpPr/>
          <p:nvPr/>
        </p:nvSpPr>
        <p:spPr>
          <a:xfrm>
            <a:off x="3966133" y="8119001"/>
            <a:ext cx="2891867" cy="830997"/>
          </a:xfrm>
          <a:prstGeom prst="rect">
            <a:avLst/>
          </a:prstGeom>
          <a:solidFill>
            <a:schemeClr val="bg1">
              <a:lumMod val="85000"/>
            </a:schemeClr>
          </a:solidFill>
        </p:spPr>
        <p:txBody>
          <a:bodyPr wrap="square">
            <a:spAutoFit/>
          </a:bodyPr>
          <a:lstStyle/>
          <a:p>
            <a:r>
              <a:rPr lang="en-US" sz="1100" dirty="0" smtClean="0"/>
              <a:t>Key websites </a:t>
            </a:r>
          </a:p>
          <a:p>
            <a:endParaRPr lang="en-US" sz="400" dirty="0" smtClean="0"/>
          </a:p>
          <a:p>
            <a:r>
              <a:rPr lang="en-US" sz="1100" dirty="0" smtClean="0">
                <a:hlinkClick r:id="rId12"/>
              </a:rPr>
              <a:t>http</a:t>
            </a:r>
            <a:r>
              <a:rPr lang="en-US" sz="1100" dirty="0">
                <a:hlinkClick r:id="rId12"/>
              </a:rPr>
              <a:t>://emergency.cdc.gov/disasters/flood</a:t>
            </a:r>
            <a:r>
              <a:rPr lang="en-US" sz="1200" dirty="0">
                <a:hlinkClick r:id="rId12"/>
              </a:rPr>
              <a:t>s</a:t>
            </a:r>
            <a:r>
              <a:rPr lang="en-US" sz="1400" dirty="0" smtClean="0">
                <a:hlinkClick r:id="rId12"/>
              </a:rPr>
              <a:t>/</a:t>
            </a:r>
            <a:endParaRPr lang="en-US" sz="1400" dirty="0" smtClean="0"/>
          </a:p>
          <a:p>
            <a:endParaRPr lang="en-US" sz="800" dirty="0" smtClean="0"/>
          </a:p>
          <a:p>
            <a:r>
              <a:rPr lang="en-US" sz="1100" dirty="0"/>
              <a:t>https://</a:t>
            </a:r>
            <a:r>
              <a:rPr lang="en-US" sz="1100" dirty="0" err="1"/>
              <a:t>www.ready.gov</a:t>
            </a:r>
            <a:r>
              <a:rPr lang="en-US" sz="1100" dirty="0"/>
              <a:t>/floods</a:t>
            </a:r>
          </a:p>
        </p:txBody>
      </p:sp>
      <p:sp>
        <p:nvSpPr>
          <p:cNvPr id="13" name="TextBox 12"/>
          <p:cNvSpPr txBox="1"/>
          <p:nvPr/>
        </p:nvSpPr>
        <p:spPr>
          <a:xfrm>
            <a:off x="3966133" y="8926951"/>
            <a:ext cx="2891867" cy="230832"/>
          </a:xfrm>
          <a:prstGeom prst="rect">
            <a:avLst/>
          </a:prstGeom>
          <a:solidFill>
            <a:schemeClr val="bg1">
              <a:lumMod val="85000"/>
            </a:schemeClr>
          </a:solidFill>
        </p:spPr>
        <p:txBody>
          <a:bodyPr wrap="square" rtlCol="0">
            <a:spAutoFit/>
          </a:bodyPr>
          <a:lstStyle/>
          <a:p>
            <a:pPr algn="r"/>
            <a:r>
              <a:rPr lang="en-US" sz="900" dirty="0" smtClean="0">
                <a:solidFill>
                  <a:schemeClr val="bg1">
                    <a:lumMod val="50000"/>
                  </a:schemeClr>
                </a:solidFill>
              </a:rPr>
              <a:t>Developed by Dr. Ana </a:t>
            </a:r>
            <a:r>
              <a:rPr lang="en-US" sz="900" dirty="0" err="1" smtClean="0">
                <a:solidFill>
                  <a:schemeClr val="bg1">
                    <a:lumMod val="50000"/>
                  </a:schemeClr>
                </a:solidFill>
              </a:rPr>
              <a:t>Puszkin-Chevlin</a:t>
            </a:r>
            <a:endParaRPr lang="en-US" sz="900" dirty="0">
              <a:solidFill>
                <a:schemeClr val="bg1">
                  <a:lumMod val="50000"/>
                </a:schemeClr>
              </a:solidFill>
            </a:endParaRPr>
          </a:p>
        </p:txBody>
      </p:sp>
      <p:sp>
        <p:nvSpPr>
          <p:cNvPr id="24" name="TextBox 23"/>
          <p:cNvSpPr txBox="1"/>
          <p:nvPr/>
        </p:nvSpPr>
        <p:spPr>
          <a:xfrm>
            <a:off x="35393" y="8058511"/>
            <a:ext cx="3930739" cy="1077218"/>
          </a:xfrm>
          <a:prstGeom prst="rect">
            <a:avLst/>
          </a:prstGeom>
          <a:solidFill>
            <a:schemeClr val="bg1">
              <a:lumMod val="85000"/>
            </a:schemeClr>
          </a:solidFill>
        </p:spPr>
        <p:txBody>
          <a:bodyPr wrap="square" rtlCol="0">
            <a:spAutoFit/>
          </a:bodyPr>
          <a:lstStyle/>
          <a:p>
            <a:pPr algn="ctr"/>
            <a:r>
              <a:rPr lang="en-US" sz="800" dirty="0"/>
              <a:t>A UUJF Project in Ft. Myers led by All Faiths Unitarian Congregation of Ft. </a:t>
            </a:r>
            <a:r>
              <a:rPr lang="en-US" sz="800" dirty="0" smtClean="0"/>
              <a:t>Myers </a:t>
            </a:r>
            <a:r>
              <a:rPr lang="en-US" sz="800" dirty="0"/>
              <a:t>in partnership with STARS Complex of Ft. Myers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2880728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76615" y="860077"/>
            <a:ext cx="3496733" cy="5269520"/>
          </a:xfrm>
        </p:spPr>
        <p:txBody>
          <a:bodyPr>
            <a:normAutofit fontScale="25000" lnSpcReduction="20000"/>
          </a:bodyPr>
          <a:lstStyle/>
          <a:p>
            <a:pPr marL="0" indent="0">
              <a:buNone/>
            </a:pPr>
            <a:r>
              <a:rPr lang="en-US" sz="4000" b="1" dirty="0" smtClean="0">
                <a:solidFill>
                  <a:srgbClr val="020000"/>
                </a:solidFill>
              </a:rPr>
              <a:t>Why be concerned about standing flood water?</a:t>
            </a:r>
          </a:p>
          <a:p>
            <a:pPr marL="0" lvl="1" indent="0">
              <a:lnSpc>
                <a:spcPct val="120000"/>
              </a:lnSpc>
              <a:buNone/>
            </a:pPr>
            <a:r>
              <a:rPr lang="en-US" sz="4000" dirty="0" smtClean="0">
                <a:solidFill>
                  <a:srgbClr val="020000"/>
                </a:solidFill>
              </a:rPr>
              <a:t>Flooding can occur as a result of heavy rain, a storm surge, a broken water main, or sea-level rise, which periodically causes water to seep up through storm drains or spill over sea walls.  Water that has not drained away or evaporated after a day or two is standing water.  </a:t>
            </a:r>
            <a:r>
              <a:rPr lang="en-US" sz="4000" dirty="0">
                <a:solidFill>
                  <a:srgbClr val="020000"/>
                </a:solidFill>
              </a:rPr>
              <a:t>T</a:t>
            </a:r>
            <a:r>
              <a:rPr lang="en-US" sz="4000" dirty="0" smtClean="0">
                <a:solidFill>
                  <a:srgbClr val="020000"/>
                </a:solidFill>
              </a:rPr>
              <a:t>o be safe, one should consider it contaminated. Contaminates can be 1) </a:t>
            </a:r>
            <a:r>
              <a:rPr lang="en-US" sz="4000" i="1" dirty="0" smtClean="0">
                <a:solidFill>
                  <a:srgbClr val="020000"/>
                </a:solidFill>
              </a:rPr>
              <a:t>Toxic chemicals </a:t>
            </a:r>
            <a:r>
              <a:rPr lang="en-US" sz="4000" dirty="0" smtClean="0">
                <a:solidFill>
                  <a:srgbClr val="020000"/>
                </a:solidFill>
              </a:rPr>
              <a:t>like oils or gas from cars, </a:t>
            </a:r>
            <a:r>
              <a:rPr lang="en-US" sz="4000" dirty="0">
                <a:solidFill>
                  <a:srgbClr val="020000"/>
                </a:solidFill>
              </a:rPr>
              <a:t>pesticides or fertilizer from </a:t>
            </a:r>
            <a:r>
              <a:rPr lang="en-US" sz="4000" dirty="0" smtClean="0">
                <a:solidFill>
                  <a:srgbClr val="020000"/>
                </a:solidFill>
              </a:rPr>
              <a:t>lawns or garages, or industrial chemicals from surrounding businesses. Substances like Benzene, Xylenes and </a:t>
            </a:r>
            <a:r>
              <a:rPr lang="en-US" sz="4000" dirty="0" err="1" smtClean="0">
                <a:solidFill>
                  <a:srgbClr val="020000"/>
                </a:solidFill>
              </a:rPr>
              <a:t>Toleune</a:t>
            </a:r>
            <a:r>
              <a:rPr lang="en-US" sz="4000" dirty="0" smtClean="0">
                <a:solidFill>
                  <a:srgbClr val="020000"/>
                </a:solidFill>
              </a:rPr>
              <a:t> are toxic. 2) </a:t>
            </a:r>
            <a:r>
              <a:rPr lang="en-US" sz="4000" i="1" dirty="0" smtClean="0">
                <a:solidFill>
                  <a:srgbClr val="020000"/>
                </a:solidFill>
              </a:rPr>
              <a:t>Raw sewage </a:t>
            </a:r>
            <a:r>
              <a:rPr lang="en-US" sz="4000" dirty="0" smtClean="0">
                <a:solidFill>
                  <a:srgbClr val="020000"/>
                </a:solidFill>
              </a:rPr>
              <a:t>that leeches from nearby septic systems</a:t>
            </a:r>
            <a:r>
              <a:rPr lang="en-US" sz="4000" dirty="0">
                <a:solidFill>
                  <a:srgbClr val="020000"/>
                </a:solidFill>
              </a:rPr>
              <a:t> </a:t>
            </a:r>
            <a:r>
              <a:rPr lang="en-US" sz="4000" dirty="0" smtClean="0">
                <a:solidFill>
                  <a:srgbClr val="020000"/>
                </a:solidFill>
              </a:rPr>
              <a:t>or back flow from sewer  lift-stations. 3) </a:t>
            </a:r>
            <a:r>
              <a:rPr lang="en-US" sz="4000" i="1" dirty="0" smtClean="0">
                <a:solidFill>
                  <a:srgbClr val="020000"/>
                </a:solidFill>
              </a:rPr>
              <a:t>Bacteria</a:t>
            </a:r>
            <a:r>
              <a:rPr lang="en-US" sz="4000" dirty="0" smtClean="0">
                <a:solidFill>
                  <a:srgbClr val="020000"/>
                </a:solidFill>
              </a:rPr>
              <a:t> from floating garbage, dead </a:t>
            </a:r>
            <a:r>
              <a:rPr lang="en-US" sz="4000" dirty="0">
                <a:solidFill>
                  <a:srgbClr val="020000"/>
                </a:solidFill>
              </a:rPr>
              <a:t>animals </a:t>
            </a:r>
            <a:r>
              <a:rPr lang="en-US" sz="4000" dirty="0" smtClean="0">
                <a:solidFill>
                  <a:srgbClr val="020000"/>
                </a:solidFill>
              </a:rPr>
              <a:t>or fish, and items in storm drains.</a:t>
            </a:r>
          </a:p>
          <a:p>
            <a:pPr marL="0" lvl="1" indent="0">
              <a:lnSpc>
                <a:spcPct val="70000"/>
              </a:lnSpc>
              <a:buNone/>
            </a:pPr>
            <a:endParaRPr lang="en-US" sz="4000" dirty="0" smtClean="0">
              <a:solidFill>
                <a:srgbClr val="020000"/>
              </a:solidFill>
            </a:endParaRPr>
          </a:p>
          <a:p>
            <a:pPr marL="0" lvl="1" indent="0">
              <a:buNone/>
            </a:pPr>
            <a:r>
              <a:rPr lang="en-US" sz="4000" b="1" dirty="0" smtClean="0">
                <a:solidFill>
                  <a:srgbClr val="020000"/>
                </a:solidFill>
              </a:rPr>
              <a:t>How does climate change impact flooding?</a:t>
            </a:r>
          </a:p>
          <a:p>
            <a:pPr marL="0" lvl="1" indent="0">
              <a:lnSpc>
                <a:spcPct val="120000"/>
              </a:lnSpc>
              <a:buNone/>
            </a:pPr>
            <a:r>
              <a:rPr lang="en-US" sz="4000" dirty="0" smtClean="0">
                <a:solidFill>
                  <a:srgbClr val="020000"/>
                </a:solidFill>
              </a:rPr>
              <a:t>With warmer land and water temperatures, South Florida can expect to more frequent intense rain events, resulting in inland flooding, and wetter, stronger tropical storms with greater storm surge, and increasing coastal flooding risk. </a:t>
            </a:r>
          </a:p>
          <a:p>
            <a:pPr marL="0" lvl="1" indent="0">
              <a:lnSpc>
                <a:spcPct val="70000"/>
              </a:lnSpc>
              <a:buNone/>
            </a:pPr>
            <a:endParaRPr lang="en-US" sz="4000" dirty="0" smtClean="0">
              <a:solidFill>
                <a:srgbClr val="020000"/>
              </a:solidFill>
            </a:endParaRPr>
          </a:p>
          <a:p>
            <a:pPr marL="0" lvl="1" indent="0">
              <a:lnSpc>
                <a:spcPct val="120000"/>
              </a:lnSpc>
              <a:buNone/>
            </a:pPr>
            <a:r>
              <a:rPr lang="en-US" sz="4000" dirty="0">
                <a:solidFill>
                  <a:srgbClr val="020000"/>
                </a:solidFill>
              </a:rPr>
              <a:t>S</a:t>
            </a:r>
            <a:r>
              <a:rPr lang="en-US" sz="4000" dirty="0" smtClean="0">
                <a:solidFill>
                  <a:srgbClr val="020000"/>
                </a:solidFill>
              </a:rPr>
              <a:t>ea-level rise will gradually increase the frequency of ‘sunny-day’ flooding of coastal areas, and cause  higher storm surges during coastal storms. It will decrease the effectiveness of current storm water infrastructure to handle run-off. Together, these impacts mean more frequent and potentially more severe floods . </a:t>
            </a:r>
          </a:p>
          <a:p>
            <a:pPr marL="0" indent="0">
              <a:buNone/>
            </a:pPr>
            <a:endParaRPr lang="en-US" sz="4000" b="1" dirty="0" smtClean="0">
              <a:solidFill>
                <a:srgbClr val="020000"/>
              </a:solidFill>
            </a:endParaRPr>
          </a:p>
          <a:p>
            <a:pPr marL="0" lvl="1" indent="0">
              <a:buNone/>
            </a:pPr>
            <a:endParaRPr lang="en-US" sz="3600" dirty="0" smtClean="0">
              <a:solidFill>
                <a:srgbClr val="020000"/>
              </a:solidFill>
            </a:endParaRPr>
          </a:p>
          <a:p>
            <a:pPr marL="171450" lvl="1" indent="-171450"/>
            <a:endParaRPr lang="en-US" sz="1000" dirty="0" smtClean="0">
              <a:solidFill>
                <a:srgbClr val="020000"/>
              </a:solidFill>
            </a:endParaRPr>
          </a:p>
        </p:txBody>
      </p:sp>
      <p:sp>
        <p:nvSpPr>
          <p:cNvPr id="2" name="Title 1"/>
          <p:cNvSpPr>
            <a:spLocks noGrp="1"/>
          </p:cNvSpPr>
          <p:nvPr>
            <p:ph type="title"/>
          </p:nvPr>
        </p:nvSpPr>
        <p:spPr>
          <a:xfrm>
            <a:off x="342902" y="183986"/>
            <a:ext cx="6172200" cy="576032"/>
          </a:xfrm>
        </p:spPr>
        <p:txBody>
          <a:bodyPr anchor="ctr">
            <a:noAutofit/>
          </a:bodyPr>
          <a:lstStyle/>
          <a:p>
            <a:r>
              <a:rPr lang="en-US" sz="3600" dirty="0" smtClean="0"/>
              <a:t>Contaminated Flood Water</a:t>
            </a:r>
            <a:endParaRPr lang="en-US" sz="3600" dirty="0"/>
          </a:p>
        </p:txBody>
      </p:sp>
      <p:sp>
        <p:nvSpPr>
          <p:cNvPr id="9" name="TextBox 8"/>
          <p:cNvSpPr txBox="1"/>
          <p:nvPr/>
        </p:nvSpPr>
        <p:spPr>
          <a:xfrm>
            <a:off x="3924162" y="2750036"/>
            <a:ext cx="2371170" cy="186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50" b="1" dirty="0" smtClean="0"/>
              <a:t>Health Impacts</a:t>
            </a:r>
          </a:p>
          <a:p>
            <a:pPr algn="ctr"/>
            <a:endParaRPr lang="en-US" sz="1050" b="1" dirty="0" smtClean="0"/>
          </a:p>
          <a:p>
            <a:r>
              <a:rPr lang="en-US" sz="1050" dirty="0" smtClean="0"/>
              <a:t>Wheezing/Coughing</a:t>
            </a:r>
          </a:p>
          <a:p>
            <a:r>
              <a:rPr lang="en-US" sz="1050" dirty="0" smtClean="0"/>
              <a:t>Nose/Throat Irritation </a:t>
            </a:r>
          </a:p>
          <a:p>
            <a:r>
              <a:rPr lang="en-US" sz="1050" dirty="0" smtClean="0"/>
              <a:t>Skin Irritations</a:t>
            </a:r>
          </a:p>
          <a:p>
            <a:r>
              <a:rPr lang="en-US" sz="1050" dirty="0" smtClean="0"/>
              <a:t>Wound Infections</a:t>
            </a:r>
          </a:p>
          <a:p>
            <a:r>
              <a:rPr lang="en-US" sz="1050" dirty="0" smtClean="0"/>
              <a:t>Headaches</a:t>
            </a:r>
          </a:p>
          <a:p>
            <a:r>
              <a:rPr lang="en-US" sz="1050" dirty="0" smtClean="0"/>
              <a:t>Legionnaires </a:t>
            </a:r>
          </a:p>
          <a:p>
            <a:r>
              <a:rPr lang="en-US" sz="1050" dirty="0" err="1" smtClean="0"/>
              <a:t>Ibrio</a:t>
            </a:r>
            <a:r>
              <a:rPr lang="en-US" sz="1050" dirty="0" smtClean="0"/>
              <a:t> </a:t>
            </a:r>
            <a:r>
              <a:rPr lang="en-US" sz="1050" dirty="0" err="1" smtClean="0"/>
              <a:t>vulnificus</a:t>
            </a:r>
            <a:endParaRPr lang="en-US" sz="1050" dirty="0" smtClean="0"/>
          </a:p>
          <a:p>
            <a:r>
              <a:rPr lang="en-US" sz="1050" dirty="0" smtClean="0"/>
              <a:t>Leptospirosis</a:t>
            </a:r>
          </a:p>
          <a:p>
            <a:endParaRPr lang="en-US" sz="1000" dirty="0" smtClean="0"/>
          </a:p>
        </p:txBody>
      </p:sp>
      <p:grpSp>
        <p:nvGrpSpPr>
          <p:cNvPr id="4" name="Group 3"/>
          <p:cNvGrpSpPr/>
          <p:nvPr/>
        </p:nvGrpSpPr>
        <p:grpSpPr>
          <a:xfrm>
            <a:off x="3924162" y="886846"/>
            <a:ext cx="2396465" cy="1837267"/>
            <a:chOff x="457200" y="1702359"/>
            <a:chExt cx="4550372" cy="2815518"/>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714500"/>
              <a:ext cx="2322308" cy="1338730"/>
            </a:xfrm>
            <a:prstGeom prst="rect">
              <a:avLst/>
            </a:prstGeom>
          </p:spPr>
        </p:pic>
        <p:pic>
          <p:nvPicPr>
            <p:cNvPr id="6" name="Picture 5"/>
            <p:cNvPicPr>
              <a:picLocks noChangeAspect="1"/>
            </p:cNvPicPr>
            <p:nvPr/>
          </p:nvPicPr>
          <p:blipFill>
            <a:blip r:embed="rId4"/>
            <a:stretch>
              <a:fillRect/>
            </a:stretch>
          </p:blipFill>
          <p:spPr>
            <a:xfrm>
              <a:off x="2779508" y="1702359"/>
              <a:ext cx="2228063" cy="135087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006410"/>
              <a:ext cx="2322308" cy="1511467"/>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9508" y="3031674"/>
              <a:ext cx="2228064" cy="1486203"/>
            </a:xfrm>
            <a:prstGeom prst="rect">
              <a:avLst/>
            </a:prstGeom>
          </p:spPr>
        </p:pic>
      </p:grpSp>
      <p:sp>
        <p:nvSpPr>
          <p:cNvPr id="12" name="Text Placeholder 3"/>
          <p:cNvSpPr txBox="1">
            <a:spLocks/>
          </p:cNvSpPr>
          <p:nvPr/>
        </p:nvSpPr>
        <p:spPr>
          <a:xfrm>
            <a:off x="3838329" y="4612084"/>
            <a:ext cx="2617761" cy="9990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p>
          <a:p>
            <a:pPr marL="0" indent="0">
              <a:lnSpc>
                <a:spcPct val="110000"/>
              </a:lnSpc>
              <a:buNone/>
            </a:pPr>
            <a:r>
              <a:rPr lang="en-US" sz="1000" dirty="0" smtClean="0">
                <a:solidFill>
                  <a:srgbClr val="000000"/>
                </a:solidFill>
              </a:rPr>
              <a:t>All residents in flood-prone areas, but specifically young </a:t>
            </a:r>
            <a:r>
              <a:rPr lang="en-US" sz="1000" dirty="0">
                <a:solidFill>
                  <a:srgbClr val="000000"/>
                </a:solidFill>
              </a:rPr>
              <a:t>children, pregnant women, the elderly, and people </a:t>
            </a:r>
            <a:r>
              <a:rPr lang="en-US" sz="1000" dirty="0" smtClean="0">
                <a:solidFill>
                  <a:srgbClr val="000000"/>
                </a:solidFill>
              </a:rPr>
              <a:t>with compromised </a:t>
            </a:r>
            <a:r>
              <a:rPr lang="en-US" sz="1000" dirty="0">
                <a:solidFill>
                  <a:srgbClr val="000000"/>
                </a:solidFill>
              </a:rPr>
              <a:t>immune </a:t>
            </a:r>
            <a:r>
              <a:rPr lang="en-US" sz="1000" dirty="0" smtClean="0">
                <a:solidFill>
                  <a:srgbClr val="000000"/>
                </a:solidFill>
              </a:rPr>
              <a:t>systems.  Diabetics with foot wounds.</a:t>
            </a:r>
            <a:endParaRPr lang="en-US" sz="1000" dirty="0">
              <a:solidFill>
                <a:srgbClr val="000000"/>
              </a:solidFill>
            </a:endParaRPr>
          </a:p>
        </p:txBody>
      </p:sp>
      <p:sp>
        <p:nvSpPr>
          <p:cNvPr id="13" name="Rectangle 12"/>
          <p:cNvSpPr/>
          <p:nvPr/>
        </p:nvSpPr>
        <p:spPr>
          <a:xfrm>
            <a:off x="245535" y="5590573"/>
            <a:ext cx="6366935" cy="2246769"/>
          </a:xfrm>
          <a:prstGeom prst="rect">
            <a:avLst/>
          </a:prstGeom>
          <a:solidFill>
            <a:schemeClr val="accent2">
              <a:lumMod val="20000"/>
              <a:lumOff val="80000"/>
            </a:schemeClr>
          </a:solidFill>
        </p:spPr>
        <p:txBody>
          <a:bodyPr wrap="square" numCol="1" anchor="ctr">
            <a:spAutoFit/>
          </a:bodyPr>
          <a:lstStyle/>
          <a:p>
            <a:r>
              <a:rPr lang="en-US" sz="1000" b="1" dirty="0">
                <a:solidFill>
                  <a:srgbClr val="020000"/>
                </a:solidFill>
                <a:latin typeface="+mj-lt"/>
              </a:rPr>
              <a:t>What residents need </a:t>
            </a:r>
            <a:r>
              <a:rPr lang="en-US" sz="1000" b="1" dirty="0" smtClean="0">
                <a:solidFill>
                  <a:srgbClr val="020000"/>
                </a:solidFill>
                <a:latin typeface="+mj-lt"/>
              </a:rPr>
              <a:t>to know. </a:t>
            </a:r>
            <a:r>
              <a:rPr lang="en-US" sz="1000" dirty="0">
                <a:solidFill>
                  <a:srgbClr val="020000"/>
                </a:solidFill>
                <a:latin typeface="+mj-lt"/>
              </a:rPr>
              <a:t>Avoid contact with floodwater, water in retention ponds or even shallow puddles along roads and property. </a:t>
            </a:r>
            <a:r>
              <a:rPr lang="en-US" sz="1000" dirty="0" smtClean="0">
                <a:solidFill>
                  <a:srgbClr val="020000"/>
                </a:solidFill>
                <a:latin typeface="+mj-lt"/>
              </a:rPr>
              <a:t>Standing </a:t>
            </a:r>
            <a:r>
              <a:rPr lang="en-US" sz="1000" dirty="0">
                <a:solidFill>
                  <a:srgbClr val="020000"/>
                </a:solidFill>
                <a:latin typeface="+mj-lt"/>
              </a:rPr>
              <a:t>flood water </a:t>
            </a:r>
            <a:r>
              <a:rPr lang="en-US" sz="1000" dirty="0" smtClean="0">
                <a:solidFill>
                  <a:srgbClr val="020000"/>
                </a:solidFill>
                <a:latin typeface="+mj-lt"/>
              </a:rPr>
              <a:t>may appear </a:t>
            </a:r>
            <a:r>
              <a:rPr lang="en-US" sz="1000" dirty="0">
                <a:solidFill>
                  <a:srgbClr val="020000"/>
                </a:solidFill>
                <a:latin typeface="+mj-lt"/>
              </a:rPr>
              <a:t>clean </a:t>
            </a:r>
            <a:r>
              <a:rPr lang="en-US" sz="1000" dirty="0" smtClean="0">
                <a:solidFill>
                  <a:srgbClr val="020000"/>
                </a:solidFill>
                <a:latin typeface="+mj-lt"/>
              </a:rPr>
              <a:t>but be </a:t>
            </a:r>
            <a:r>
              <a:rPr lang="en-US" sz="1000" dirty="0">
                <a:solidFill>
                  <a:srgbClr val="020000"/>
                </a:solidFill>
                <a:latin typeface="+mj-lt"/>
              </a:rPr>
              <a:t>contaminated. </a:t>
            </a:r>
            <a:r>
              <a:rPr lang="en-US" sz="1000" dirty="0" smtClean="0">
                <a:solidFill>
                  <a:srgbClr val="020000"/>
                </a:solidFill>
                <a:latin typeface="+mj-lt"/>
              </a:rPr>
              <a:t>((Picture 4)</a:t>
            </a:r>
          </a:p>
          <a:p>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let children play </a:t>
            </a:r>
            <a:r>
              <a:rPr lang="en-US" sz="1000" dirty="0" smtClean="0">
                <a:solidFill>
                  <a:srgbClr val="020000"/>
                </a:solidFill>
                <a:latin typeface="+mj-lt"/>
              </a:rPr>
              <a:t>in </a:t>
            </a:r>
            <a:r>
              <a:rPr lang="en-US" sz="1000" dirty="0">
                <a:solidFill>
                  <a:srgbClr val="020000"/>
                </a:solidFill>
                <a:latin typeface="+mj-lt"/>
              </a:rPr>
              <a:t>puddles, or water retention </a:t>
            </a:r>
            <a:r>
              <a:rPr lang="en-US" sz="1000" dirty="0" smtClean="0">
                <a:solidFill>
                  <a:srgbClr val="020000"/>
                </a:solidFill>
                <a:latin typeface="+mj-lt"/>
              </a:rPr>
              <a:t>areas.</a:t>
            </a:r>
          </a:p>
          <a:p>
            <a:pPr marL="171450" indent="-171450">
              <a:buFont typeface="Arial"/>
              <a:buChar char="•"/>
            </a:pPr>
            <a:r>
              <a:rPr lang="en-US" sz="1000" dirty="0" smtClean="0">
                <a:solidFill>
                  <a:srgbClr val="020000"/>
                </a:solidFill>
                <a:latin typeface="+mj-lt"/>
              </a:rPr>
              <a:t>Murky </a:t>
            </a:r>
            <a:r>
              <a:rPr lang="en-US" sz="1000" dirty="0">
                <a:solidFill>
                  <a:srgbClr val="020000"/>
                </a:solidFill>
                <a:latin typeface="+mj-lt"/>
              </a:rPr>
              <a:t>flood water </a:t>
            </a:r>
            <a:r>
              <a:rPr lang="en-US" sz="1000" dirty="0" smtClean="0">
                <a:solidFill>
                  <a:srgbClr val="020000"/>
                </a:solidFill>
                <a:latin typeface="+mj-lt"/>
              </a:rPr>
              <a:t>conceal </a:t>
            </a:r>
            <a:r>
              <a:rPr lang="en-US" sz="1000" dirty="0">
                <a:solidFill>
                  <a:srgbClr val="020000"/>
                </a:solidFill>
                <a:latin typeface="+mj-lt"/>
              </a:rPr>
              <a:t>sunken objects and be deceptively deep</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Use </a:t>
            </a:r>
            <a:r>
              <a:rPr lang="en-US" sz="1000" dirty="0">
                <a:solidFill>
                  <a:srgbClr val="020000"/>
                </a:solidFill>
                <a:latin typeface="+mj-lt"/>
              </a:rPr>
              <a:t>water proof </a:t>
            </a:r>
            <a:r>
              <a:rPr lang="en-US" sz="1000" dirty="0" smtClean="0">
                <a:solidFill>
                  <a:srgbClr val="020000"/>
                </a:solidFill>
                <a:latin typeface="+mj-lt"/>
              </a:rPr>
              <a:t>boots, </a:t>
            </a:r>
            <a:r>
              <a:rPr lang="en-US" sz="1000" dirty="0">
                <a:solidFill>
                  <a:srgbClr val="020000"/>
                </a:solidFill>
                <a:latin typeface="+mj-lt"/>
              </a:rPr>
              <a:t>gloves and </a:t>
            </a:r>
            <a:r>
              <a:rPr lang="en-US" sz="1000" dirty="0" smtClean="0">
                <a:solidFill>
                  <a:srgbClr val="020000"/>
                </a:solidFill>
                <a:latin typeface="+mj-lt"/>
              </a:rPr>
              <a:t>a mask </a:t>
            </a:r>
            <a:r>
              <a:rPr lang="en-US" sz="1000" dirty="0">
                <a:solidFill>
                  <a:srgbClr val="020000"/>
                </a:solidFill>
                <a:latin typeface="+mj-lt"/>
              </a:rPr>
              <a:t>when cleaning or walking through it. </a:t>
            </a:r>
            <a:endParaRPr lang="en-US" sz="1000" dirty="0" smtClean="0">
              <a:solidFill>
                <a:srgbClr val="020000"/>
              </a:solidFill>
              <a:latin typeface="+mj-lt"/>
            </a:endParaRPr>
          </a:p>
          <a:p>
            <a:pPr marL="171450" indent="-171450">
              <a:buFont typeface="Arial"/>
              <a:buChar char="•"/>
            </a:pPr>
            <a:r>
              <a:rPr lang="en-US" sz="1000" dirty="0" smtClean="0">
                <a:solidFill>
                  <a:srgbClr val="020000"/>
                </a:solidFill>
                <a:latin typeface="+mj-lt"/>
              </a:rPr>
              <a:t>Avoid </a:t>
            </a:r>
            <a:r>
              <a:rPr lang="en-US" sz="1000" dirty="0">
                <a:solidFill>
                  <a:srgbClr val="020000"/>
                </a:solidFill>
                <a:latin typeface="+mj-lt"/>
              </a:rPr>
              <a:t>inhaling chemicals that may evaporate from flood </a:t>
            </a:r>
            <a:r>
              <a:rPr lang="en-US" sz="1000" dirty="0" smtClean="0">
                <a:solidFill>
                  <a:srgbClr val="020000"/>
                </a:solidFill>
                <a:latin typeface="+mj-lt"/>
              </a:rPr>
              <a:t>waters. Call </a:t>
            </a:r>
            <a:r>
              <a:rPr lang="en-US" sz="1000" dirty="0">
                <a:solidFill>
                  <a:srgbClr val="020000"/>
                </a:solidFill>
                <a:latin typeface="+mj-lt"/>
              </a:rPr>
              <a:t>a remediation company for </a:t>
            </a:r>
            <a:r>
              <a:rPr lang="en-US" sz="1000" dirty="0" smtClean="0">
                <a:solidFill>
                  <a:srgbClr val="020000"/>
                </a:solidFill>
                <a:latin typeface="+mj-lt"/>
              </a:rPr>
              <a:t>cleaning if chemicals are a concern .</a:t>
            </a:r>
            <a:endParaRPr lang="en-US" sz="1000" dirty="0">
              <a:solidFill>
                <a:srgbClr val="020000"/>
              </a:solidFill>
              <a:latin typeface="+mj-lt"/>
            </a:endParaRPr>
          </a:p>
          <a:p>
            <a:pPr marL="171450" indent="-171450">
              <a:buFont typeface="Arial"/>
              <a:buChar char="•"/>
            </a:pPr>
            <a:r>
              <a:rPr lang="en-US" sz="1000" dirty="0" smtClean="0">
                <a:solidFill>
                  <a:srgbClr val="020000"/>
                </a:solidFill>
                <a:latin typeface="+mj-lt"/>
              </a:rPr>
              <a:t>Disinfect </a:t>
            </a:r>
            <a:r>
              <a:rPr lang="en-US" sz="1000" dirty="0">
                <a:solidFill>
                  <a:srgbClr val="020000"/>
                </a:solidFill>
                <a:latin typeface="+mj-lt"/>
              </a:rPr>
              <a:t>all hard cleanable surfaces with a solution of 1 ½  cups </a:t>
            </a:r>
            <a:r>
              <a:rPr lang="en-US" sz="1000" dirty="0" smtClean="0">
                <a:solidFill>
                  <a:srgbClr val="020000"/>
                </a:solidFill>
                <a:latin typeface="+mj-lt"/>
              </a:rPr>
              <a:t>of bleach </a:t>
            </a:r>
            <a:r>
              <a:rPr lang="en-US" sz="1000" dirty="0">
                <a:solidFill>
                  <a:srgbClr val="020000"/>
                </a:solidFill>
                <a:latin typeface="+mj-lt"/>
              </a:rPr>
              <a:t>to 1 gallon of water, and throw out any items that can not be properly disinfected and dried</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If air condition or heating systems are impacted by flood, have them professionally serviced.</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Throw out ALL </a:t>
            </a:r>
            <a:r>
              <a:rPr lang="en-US" sz="1000" dirty="0" smtClean="0">
                <a:solidFill>
                  <a:srgbClr val="020000"/>
                </a:solidFill>
                <a:latin typeface="+mj-lt"/>
              </a:rPr>
              <a:t>food </a:t>
            </a:r>
            <a:r>
              <a:rPr lang="en-US" sz="1000" dirty="0">
                <a:solidFill>
                  <a:srgbClr val="020000"/>
                </a:solidFill>
                <a:latin typeface="+mj-lt"/>
              </a:rPr>
              <a:t>that </a:t>
            </a:r>
            <a:r>
              <a:rPr lang="en-US" sz="1000" dirty="0" smtClean="0">
                <a:solidFill>
                  <a:srgbClr val="020000"/>
                </a:solidFill>
                <a:latin typeface="+mj-lt"/>
              </a:rPr>
              <a:t>was in </a:t>
            </a:r>
            <a:r>
              <a:rPr lang="en-US" sz="1000" dirty="0">
                <a:solidFill>
                  <a:srgbClr val="020000"/>
                </a:solidFill>
                <a:latin typeface="+mj-lt"/>
              </a:rPr>
              <a:t>contact with flood water, less canned items in good condition. Disinfect the cans before </a:t>
            </a:r>
            <a:r>
              <a:rPr lang="en-US" sz="1000" dirty="0" smtClean="0">
                <a:solidFill>
                  <a:srgbClr val="020000"/>
                </a:solidFill>
                <a:latin typeface="+mj-lt"/>
              </a:rPr>
              <a:t>opening</a:t>
            </a:r>
          </a:p>
        </p:txBody>
      </p:sp>
      <p:sp>
        <p:nvSpPr>
          <p:cNvPr id="10" name="Rectangle 9"/>
          <p:cNvSpPr/>
          <p:nvPr/>
        </p:nvSpPr>
        <p:spPr>
          <a:xfrm>
            <a:off x="3532625" y="7837342"/>
            <a:ext cx="3079845" cy="1169551"/>
          </a:xfrm>
          <a:prstGeom prst="rect">
            <a:avLst/>
          </a:prstGeom>
          <a:solidFill>
            <a:schemeClr val="bg1">
              <a:lumMod val="85000"/>
            </a:schemeClr>
          </a:solidFill>
        </p:spPr>
        <p:txBody>
          <a:bodyPr wrap="square">
            <a:spAutoFit/>
          </a:bodyPr>
          <a:lstStyle/>
          <a:p>
            <a:r>
              <a:rPr lang="en-US" sz="1000" dirty="0" smtClean="0"/>
              <a:t>Key Website</a:t>
            </a:r>
          </a:p>
          <a:p>
            <a:r>
              <a:rPr lang="en-US" sz="1000" dirty="0" smtClean="0">
                <a:hlinkClick r:id="rId7"/>
              </a:rPr>
              <a:t>http</a:t>
            </a:r>
            <a:r>
              <a:rPr lang="en-US" sz="1000" dirty="0">
                <a:hlinkClick r:id="rId7"/>
              </a:rPr>
              <a:t>://</a:t>
            </a:r>
            <a:r>
              <a:rPr lang="en-US" sz="1000" dirty="0" smtClean="0">
                <a:hlinkClick r:id="rId7"/>
              </a:rPr>
              <a:t>www.cdc.gov/healthywater/emergency/extreme-weather/floods-standingwater.html</a:t>
            </a:r>
            <a:endParaRPr lang="en-US" sz="1000" dirty="0" smtClean="0"/>
          </a:p>
          <a:p>
            <a:endParaRPr lang="en-US" sz="1000" dirty="0"/>
          </a:p>
          <a:p>
            <a:endParaRPr lang="en-US" sz="1000" dirty="0" smtClean="0"/>
          </a:p>
          <a:p>
            <a:pPr algn="r"/>
            <a:r>
              <a:rPr lang="en-US" sz="900" dirty="0">
                <a:solidFill>
                  <a:schemeClr val="bg1">
                    <a:lumMod val="50000"/>
                  </a:schemeClr>
                </a:solidFill>
              </a:rPr>
              <a:t>Developed by Dr. Ana </a:t>
            </a:r>
            <a:r>
              <a:rPr lang="en-US" sz="900" dirty="0" err="1">
                <a:solidFill>
                  <a:schemeClr val="bg1">
                    <a:lumMod val="50000"/>
                  </a:schemeClr>
                </a:solidFill>
              </a:rPr>
              <a:t>Puszkin-Chevlin</a:t>
            </a:r>
            <a:endParaRPr lang="en-US" sz="900" dirty="0">
              <a:solidFill>
                <a:schemeClr val="bg1">
                  <a:lumMod val="50000"/>
                </a:schemeClr>
              </a:solidFill>
            </a:endParaRPr>
          </a:p>
          <a:p>
            <a:endParaRPr lang="en-US" sz="1000" dirty="0"/>
          </a:p>
        </p:txBody>
      </p:sp>
      <p:sp>
        <p:nvSpPr>
          <p:cNvPr id="14" name="Oval 13"/>
          <p:cNvSpPr>
            <a:spLocks noChangeArrowheads="1"/>
          </p:cNvSpPr>
          <p:nvPr/>
        </p:nvSpPr>
        <p:spPr bwMode="auto">
          <a:xfrm>
            <a:off x="4792394" y="126409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6080044" y="125773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6" name="Oval 15"/>
          <p:cNvSpPr>
            <a:spLocks noChangeArrowheads="1"/>
          </p:cNvSpPr>
          <p:nvPr/>
        </p:nvSpPr>
        <p:spPr bwMode="auto">
          <a:xfrm>
            <a:off x="4825173"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sp>
        <p:nvSpPr>
          <p:cNvPr id="17" name="Oval 16"/>
          <p:cNvSpPr>
            <a:spLocks noChangeArrowheads="1"/>
          </p:cNvSpPr>
          <p:nvPr/>
        </p:nvSpPr>
        <p:spPr bwMode="auto">
          <a:xfrm>
            <a:off x="6080044"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4</a:t>
            </a:r>
            <a:endParaRPr lang="en-US" sz="1400" dirty="0">
              <a:solidFill>
                <a:srgbClr val="FFFFFF"/>
              </a:solidFill>
              <a:effectLst/>
              <a:latin typeface="Arial Narrow"/>
              <a:ea typeface="ＭＳ ゴシック"/>
              <a:cs typeface="Times New Roman"/>
            </a:endParaRPr>
          </a:p>
        </p:txBody>
      </p:sp>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20" name="TextBox 19"/>
          <p:cNvSpPr txBox="1"/>
          <p:nvPr/>
        </p:nvSpPr>
        <p:spPr>
          <a:xfrm>
            <a:off x="245535" y="7837342"/>
            <a:ext cx="3378198" cy="1200329"/>
          </a:xfrm>
          <a:prstGeom prst="rect">
            <a:avLst/>
          </a:prstGeom>
          <a:solidFill>
            <a:schemeClr val="bg1">
              <a:lumMod val="85000"/>
            </a:schemeClr>
          </a:solidFill>
        </p:spPr>
        <p:txBody>
          <a:bodyPr wrap="square" rtlCol="0">
            <a:spAutoFit/>
          </a:bodyPr>
          <a:lstStyle/>
          <a:p>
            <a:pPr algn="ctr"/>
            <a:r>
              <a:rPr lang="en-US" sz="800" dirty="0"/>
              <a:t>A UUJF Project in Ft. Myers led by All Faiths Unitarian Congregation of Ft. </a:t>
            </a:r>
            <a:r>
              <a:rPr lang="en-US" sz="800" dirty="0" smtClean="0"/>
              <a:t>Myers </a:t>
            </a:r>
            <a:r>
              <a:rPr lang="en-US" sz="800" dirty="0"/>
              <a:t>in partnership with STARS Complex of Ft. </a:t>
            </a:r>
            <a:r>
              <a:rPr lang="en-US" sz="800" dirty="0" smtClean="0"/>
              <a:t>Myers</a:t>
            </a:r>
          </a:p>
          <a:p>
            <a:pPr algn="ctr"/>
            <a:endParaRPr lang="en-US" sz="600" dirty="0"/>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2551794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75481" y="5021703"/>
            <a:ext cx="3403599" cy="2764762"/>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3"/>
          </p:nvPr>
        </p:nvSpPr>
        <p:spPr>
          <a:xfrm>
            <a:off x="324682" y="893352"/>
            <a:ext cx="3403599" cy="6911705"/>
          </a:xfrm>
        </p:spPr>
        <p:txBody>
          <a:bodyPr>
            <a:noAutofit/>
          </a:bodyPr>
          <a:lstStyle/>
          <a:p>
            <a:pPr marL="0" indent="0">
              <a:buNone/>
            </a:pPr>
            <a:r>
              <a:rPr lang="en-US" sz="1000" b="1" dirty="0" smtClean="0">
                <a:solidFill>
                  <a:srgbClr val="000000"/>
                </a:solidFill>
              </a:rPr>
              <a:t>How does water get contaminated? </a:t>
            </a:r>
          </a:p>
          <a:p>
            <a:pPr marL="0" indent="0">
              <a:buNone/>
            </a:pPr>
            <a:r>
              <a:rPr lang="en-US" sz="1000" dirty="0" smtClean="0">
                <a:solidFill>
                  <a:srgbClr val="000000"/>
                </a:solidFill>
              </a:rPr>
              <a:t>Maintaining </a:t>
            </a:r>
            <a:r>
              <a:rPr lang="en-US" sz="1000" dirty="0">
                <a:solidFill>
                  <a:srgbClr val="000000"/>
                </a:solidFill>
              </a:rPr>
              <a:t>water quality and purity is critical to public health, </a:t>
            </a:r>
            <a:r>
              <a:rPr lang="en-US" sz="1000" dirty="0" smtClean="0">
                <a:solidFill>
                  <a:srgbClr val="000000"/>
                </a:solidFill>
              </a:rPr>
              <a:t>as microbial </a:t>
            </a:r>
            <a:r>
              <a:rPr lang="en-US" sz="1000" dirty="0">
                <a:solidFill>
                  <a:srgbClr val="000000"/>
                </a:solidFill>
              </a:rPr>
              <a:t>or chemical contaminates can lead to serious disease or poising</a:t>
            </a:r>
            <a:r>
              <a:rPr lang="en-US" sz="1000" dirty="0" smtClean="0">
                <a:solidFill>
                  <a:srgbClr val="000000"/>
                </a:solidFill>
              </a:rPr>
              <a:t>. </a:t>
            </a:r>
          </a:p>
          <a:p>
            <a:pPr marL="0" indent="0">
              <a:buNone/>
            </a:pPr>
            <a:endParaRPr lang="en-US" sz="1000" dirty="0">
              <a:solidFill>
                <a:srgbClr val="000000"/>
              </a:solidFill>
            </a:endParaRPr>
          </a:p>
          <a:p>
            <a:pPr marL="0" indent="0">
              <a:buNone/>
            </a:pPr>
            <a:r>
              <a:rPr lang="en-US" sz="1000" dirty="0" smtClean="0">
                <a:solidFill>
                  <a:srgbClr val="000000"/>
                </a:solidFill>
              </a:rPr>
              <a:t>Contamination can occur if chemicals or bacteria leech into the water supply, if the treatment systems are compromised to due electrical outage, or if there is a decrease in pressure in the water mains, especially due to a rupture.  (Pictures 1 &amp; 2)</a:t>
            </a:r>
          </a:p>
          <a:p>
            <a:pPr marL="0" indent="0">
              <a:buNone/>
            </a:pPr>
            <a:endParaRPr lang="en-US" sz="1000" dirty="0">
              <a:solidFill>
                <a:srgbClr val="000000"/>
              </a:solidFill>
            </a:endParaRPr>
          </a:p>
          <a:p>
            <a:pPr marL="0" indent="0">
              <a:buNone/>
            </a:pPr>
            <a:r>
              <a:rPr lang="en-US" sz="1000" dirty="0" smtClean="0">
                <a:solidFill>
                  <a:srgbClr val="000000"/>
                </a:solidFill>
              </a:rPr>
              <a:t>Homes on well systems can also get contaminated if the well cap is not tight, or sewage or chemicals leech into the aquifer. Wells less that 50”deep are particularly susceptible. </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water supply? </a:t>
            </a:r>
          </a:p>
          <a:p>
            <a:pPr marL="0" indent="0">
              <a:buNone/>
            </a:pPr>
            <a:r>
              <a:rPr lang="en-US" sz="1000" dirty="0" smtClean="0">
                <a:solidFill>
                  <a:srgbClr val="000000"/>
                </a:solidFill>
              </a:rPr>
              <a:t>During a drought periods, low water supply may concentrate contaminates in aquifers and wells. </a:t>
            </a:r>
          </a:p>
          <a:p>
            <a:pPr marL="0" indent="0">
              <a:buNone/>
            </a:pPr>
            <a:r>
              <a:rPr lang="en-US" sz="1000" dirty="0" smtClean="0">
                <a:solidFill>
                  <a:srgbClr val="000000"/>
                </a:solidFill>
              </a:rPr>
              <a:t>During heavy rains, flooding may leech contaminants into water aquifers or well fields.  Flooding may also damage well infrastructure or pipes.</a:t>
            </a:r>
            <a:r>
              <a:rPr lang="en-US" sz="1000" dirty="0">
                <a:solidFill>
                  <a:srgbClr val="000000"/>
                </a:solidFill>
              </a:rPr>
              <a:t> </a:t>
            </a:r>
            <a:r>
              <a:rPr lang="en-US" sz="1000" dirty="0" smtClean="0">
                <a:solidFill>
                  <a:srgbClr val="000000"/>
                </a:solidFill>
              </a:rPr>
              <a:t>Overtime, sea level rise will cause saltwater  to get into the fresh water aquifers, forcing wells to be moved inland.(picture 3)</a:t>
            </a:r>
            <a:endParaRPr lang="en-US" sz="1000" b="1" dirty="0">
              <a:solidFill>
                <a:srgbClr val="000000"/>
              </a:solidFill>
            </a:endParaRPr>
          </a:p>
          <a:p>
            <a:pPr marL="0" indent="0">
              <a:buNone/>
            </a:pPr>
            <a:r>
              <a:rPr lang="en-US" sz="1000" b="1" dirty="0" smtClean="0">
                <a:solidFill>
                  <a:srgbClr val="000000"/>
                </a:solidFill>
              </a:rPr>
              <a:t>What do residents need to know?</a:t>
            </a:r>
          </a:p>
          <a:p>
            <a:pPr marL="119063" indent="-119063"/>
            <a:r>
              <a:rPr lang="en-US" sz="1000" b="1" dirty="0" smtClean="0">
                <a:solidFill>
                  <a:srgbClr val="000000"/>
                </a:solidFill>
              </a:rPr>
              <a:t> </a:t>
            </a:r>
            <a:r>
              <a:rPr lang="en-US" sz="1000" dirty="0" smtClean="0">
                <a:solidFill>
                  <a:srgbClr val="000000"/>
                </a:solidFill>
              </a:rPr>
              <a:t>Anytime water pressure drops, there may be a breech in the pipe; assume you are under a precautionary boil alert and notify authorities. </a:t>
            </a:r>
          </a:p>
          <a:p>
            <a:pPr marL="119063" indent="-119063"/>
            <a:r>
              <a:rPr lang="en-US" sz="1000" dirty="0" smtClean="0">
                <a:solidFill>
                  <a:srgbClr val="000000"/>
                </a:solidFill>
              </a:rPr>
              <a:t>Before a hurricane, stock bottled water, or set aside in containers a 3 to 5 day supply. Assume 1 gallon per person per day in a household.  Keep in mind that </a:t>
            </a:r>
            <a:r>
              <a:rPr lang="en-US" sz="1000" dirty="0">
                <a:solidFill>
                  <a:srgbClr val="000000"/>
                </a:solidFill>
              </a:rPr>
              <a:t>b</a:t>
            </a:r>
            <a:r>
              <a:rPr lang="en-US" sz="1000" dirty="0" smtClean="0">
                <a:solidFill>
                  <a:srgbClr val="000000"/>
                </a:solidFill>
              </a:rPr>
              <a:t>ottled water typically has a 6 month expiration date.</a:t>
            </a:r>
          </a:p>
          <a:p>
            <a:pPr marL="119063" indent="-119063"/>
            <a:r>
              <a:rPr lang="en-US" sz="1000" dirty="0" smtClean="0">
                <a:solidFill>
                  <a:srgbClr val="000000"/>
                </a:solidFill>
              </a:rPr>
              <a:t>Sign </a:t>
            </a:r>
            <a:r>
              <a:rPr lang="en-US" sz="1000" dirty="0">
                <a:solidFill>
                  <a:srgbClr val="000000"/>
                </a:solidFill>
              </a:rPr>
              <a:t>up for alerts through </a:t>
            </a:r>
            <a:r>
              <a:rPr lang="en-US" sz="1000" dirty="0" err="1">
                <a:solidFill>
                  <a:srgbClr val="000000"/>
                </a:solidFill>
              </a:rPr>
              <a:t>CodeRed</a:t>
            </a:r>
            <a:r>
              <a:rPr lang="en-US" sz="1000" dirty="0">
                <a:solidFill>
                  <a:srgbClr val="000000"/>
                </a:solidFill>
              </a:rPr>
              <a:t>, </a:t>
            </a:r>
            <a:r>
              <a:rPr lang="en-US" sz="1000" dirty="0" smtClean="0">
                <a:solidFill>
                  <a:srgbClr val="000000"/>
                </a:solidFill>
              </a:rPr>
              <a:t>to receive </a:t>
            </a:r>
            <a:r>
              <a:rPr lang="en-US" sz="1000" dirty="0">
                <a:solidFill>
                  <a:srgbClr val="000000"/>
                </a:solidFill>
              </a:rPr>
              <a:t>telephone notifications of emergency conditions </a:t>
            </a:r>
            <a:r>
              <a:rPr lang="en-US" sz="1000" dirty="0" smtClean="0">
                <a:solidFill>
                  <a:srgbClr val="000000"/>
                </a:solidFill>
              </a:rPr>
              <a:t>automatically. City or county authorities will let you know of a boil water advisory by tagging your door or putting up street notices. If more than 300 homes are impacted, the media will be advised. </a:t>
            </a:r>
          </a:p>
          <a:p>
            <a:pPr marL="119063" indent="-119063"/>
            <a:r>
              <a:rPr lang="en-US" sz="1000" dirty="0" smtClean="0">
                <a:solidFill>
                  <a:srgbClr val="000000"/>
                </a:solidFill>
              </a:rPr>
              <a:t>If you suspect contamination, notify both  the public utility or the Department of Health. </a:t>
            </a:r>
          </a:p>
          <a:p>
            <a:pPr marL="0" indent="0">
              <a:buNone/>
            </a:pPr>
            <a:endParaRPr lang="en-US" sz="1000" dirty="0">
              <a:solidFill>
                <a:srgbClr val="000000"/>
              </a:solidFill>
            </a:endParaRPr>
          </a:p>
        </p:txBody>
      </p:sp>
      <p:sp>
        <p:nvSpPr>
          <p:cNvPr id="2" name="Title 1"/>
          <p:cNvSpPr>
            <a:spLocks noGrp="1"/>
          </p:cNvSpPr>
          <p:nvPr>
            <p:ph type="title"/>
          </p:nvPr>
        </p:nvSpPr>
        <p:spPr>
          <a:xfrm>
            <a:off x="203201" y="169334"/>
            <a:ext cx="6525852" cy="702735"/>
          </a:xfrm>
        </p:spPr>
        <p:txBody>
          <a:bodyPr anchor="ctr"/>
          <a:lstStyle/>
          <a:p>
            <a:r>
              <a:rPr lang="en-US" sz="2400" dirty="0" smtClean="0"/>
              <a:t>Contaminated Water Supply: Boil Water Alert</a:t>
            </a:r>
            <a:endParaRPr lang="en-US" sz="2400" dirty="0"/>
          </a:p>
        </p:txBody>
      </p:sp>
      <p:sp>
        <p:nvSpPr>
          <p:cNvPr id="6" name="Content Placeholder 5"/>
          <p:cNvSpPr>
            <a:spLocks noGrp="1"/>
          </p:cNvSpPr>
          <p:nvPr>
            <p:ph sz="quarter" idx="14"/>
          </p:nvPr>
        </p:nvSpPr>
        <p:spPr>
          <a:xfrm>
            <a:off x="3973815" y="4447328"/>
            <a:ext cx="2793340" cy="3941628"/>
          </a:xfrm>
        </p:spPr>
        <p:txBody>
          <a:bodyPr>
            <a:normAutofit fontScale="92500" lnSpcReduction="10000"/>
          </a:bodyPr>
          <a:lstStyle/>
          <a:p>
            <a:pPr marL="0" indent="0">
              <a:buNone/>
            </a:pPr>
            <a:r>
              <a:rPr lang="en-US" sz="1400" b="1" dirty="0" smtClean="0"/>
              <a:t>   </a:t>
            </a:r>
            <a:r>
              <a:rPr lang="en-US" sz="1200" b="1" dirty="0" smtClean="0"/>
              <a:t>Boil Water Advisories</a:t>
            </a:r>
          </a:p>
          <a:p>
            <a:pPr marL="0" indent="0">
              <a:buNone/>
            </a:pPr>
            <a:endParaRPr lang="en-US" sz="1050" dirty="0" smtClean="0">
              <a:solidFill>
                <a:srgbClr val="FF0000"/>
              </a:solidFill>
            </a:endParaRPr>
          </a:p>
          <a:p>
            <a:pPr marL="169863" indent="-169863"/>
            <a:r>
              <a:rPr lang="en-US" sz="1050" dirty="0" smtClean="0">
                <a:solidFill>
                  <a:srgbClr val="FF0000"/>
                </a:solidFill>
              </a:rPr>
              <a:t>Don’t serve, use ice, prepare food, or brush teeth with tap water.</a:t>
            </a:r>
            <a:r>
              <a:rPr lang="en-US" sz="1050" dirty="0">
                <a:solidFill>
                  <a:srgbClr val="FF0000"/>
                </a:solidFill>
              </a:rPr>
              <a:t> Use bottled water for drinking if </a:t>
            </a:r>
            <a:r>
              <a:rPr lang="en-US" sz="1050" dirty="0" smtClean="0">
                <a:solidFill>
                  <a:srgbClr val="FF0000"/>
                </a:solidFill>
              </a:rPr>
              <a:t>possible, especially for baby formula.</a:t>
            </a:r>
          </a:p>
          <a:p>
            <a:pPr marL="169863" indent="-169863"/>
            <a:r>
              <a:rPr lang="en-US" sz="1050" dirty="0" smtClean="0">
                <a:solidFill>
                  <a:srgbClr val="FF0000"/>
                </a:solidFill>
              </a:rPr>
              <a:t>Don’t wash hands, or expose open wounds to tap water. </a:t>
            </a:r>
          </a:p>
          <a:p>
            <a:pPr marL="169863" indent="-169863"/>
            <a:r>
              <a:rPr lang="en-US" sz="1050" dirty="0">
                <a:solidFill>
                  <a:srgbClr val="FF0000"/>
                </a:solidFill>
              </a:rPr>
              <a:t>Don’t bathe babies in tap </a:t>
            </a:r>
            <a:r>
              <a:rPr lang="en-US" sz="1050" dirty="0" smtClean="0">
                <a:solidFill>
                  <a:srgbClr val="FF0000"/>
                </a:solidFill>
              </a:rPr>
              <a:t>water.</a:t>
            </a:r>
            <a:endParaRPr lang="en-US" sz="1050" dirty="0">
              <a:solidFill>
                <a:srgbClr val="FF0000"/>
              </a:solidFill>
            </a:endParaRPr>
          </a:p>
          <a:p>
            <a:pPr marL="169863" indent="-169863"/>
            <a:r>
              <a:rPr lang="en-US" sz="1050" dirty="0" smtClean="0">
                <a:solidFill>
                  <a:srgbClr val="FF0000"/>
                </a:solidFill>
              </a:rPr>
              <a:t>Don’t wash dishes, glasses or cutlery  with tap water. Use boiled water.</a:t>
            </a:r>
          </a:p>
          <a:p>
            <a:pPr marL="169863" indent="-169863">
              <a:spcBef>
                <a:spcPts val="0"/>
              </a:spcBef>
            </a:pPr>
            <a:endParaRPr lang="en-US" sz="1050" dirty="0" smtClean="0"/>
          </a:p>
          <a:p>
            <a:pPr marL="169863" indent="-169863">
              <a:spcBef>
                <a:spcPts val="0"/>
              </a:spcBef>
            </a:pPr>
            <a:r>
              <a:rPr lang="en-US" sz="1050" dirty="0" smtClean="0">
                <a:solidFill>
                  <a:schemeClr val="tx2">
                    <a:lumMod val="75000"/>
                  </a:schemeClr>
                </a:solidFill>
              </a:rPr>
              <a:t>Do boil </a:t>
            </a:r>
            <a:r>
              <a:rPr lang="en-US" sz="1050" dirty="0">
                <a:solidFill>
                  <a:schemeClr val="tx2">
                    <a:lumMod val="75000"/>
                  </a:schemeClr>
                </a:solidFill>
              </a:rPr>
              <a:t>water to roiling boil for a minimum of 1 </a:t>
            </a:r>
            <a:r>
              <a:rPr lang="en-US" sz="1050" dirty="0" smtClean="0">
                <a:solidFill>
                  <a:schemeClr val="tx2">
                    <a:lumMod val="75000"/>
                  </a:schemeClr>
                </a:solidFill>
              </a:rPr>
              <a:t>minute.  Boil water even if you have filters, filters don’t kill bacteria.</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If you can’t boil water, it can be disinfect </a:t>
            </a:r>
            <a:r>
              <a:rPr lang="en-US" sz="1050" dirty="0">
                <a:solidFill>
                  <a:schemeClr val="tx2">
                    <a:lumMod val="75000"/>
                  </a:schemeClr>
                </a:solidFill>
              </a:rPr>
              <a:t>with 8 drops unscented </a:t>
            </a:r>
            <a:r>
              <a:rPr lang="en-US" sz="1050" dirty="0" smtClean="0">
                <a:solidFill>
                  <a:schemeClr val="tx2">
                    <a:lumMod val="75000"/>
                  </a:schemeClr>
                </a:solidFill>
              </a:rPr>
              <a:t>bleach per 1 gallon of water. Allow water to sit for 20 minutes.</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Do flush </a:t>
            </a:r>
            <a:r>
              <a:rPr lang="en-US" sz="1050" dirty="0">
                <a:solidFill>
                  <a:schemeClr val="tx2">
                    <a:lumMod val="75000"/>
                  </a:schemeClr>
                </a:solidFill>
              </a:rPr>
              <a:t>lines for 5 minutes after boil alert has been lifted.</a:t>
            </a:r>
          </a:p>
          <a:p>
            <a:pPr marL="169863" indent="-169863">
              <a:spcBef>
                <a:spcPts val="0"/>
              </a:spcBef>
            </a:pPr>
            <a:r>
              <a:rPr lang="en-US" sz="1050" dirty="0" smtClean="0">
                <a:solidFill>
                  <a:schemeClr val="tx2">
                    <a:lumMod val="75000"/>
                  </a:schemeClr>
                </a:solidFill>
              </a:rPr>
              <a:t>Change </a:t>
            </a:r>
            <a:r>
              <a:rPr lang="en-US" sz="1050" dirty="0">
                <a:solidFill>
                  <a:schemeClr val="tx2">
                    <a:lumMod val="75000"/>
                  </a:schemeClr>
                </a:solidFill>
              </a:rPr>
              <a:t>filters of water &amp; ice systems that may have been contaminated. </a:t>
            </a:r>
          </a:p>
          <a:p>
            <a:endParaRPr lang="en-US" sz="12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5383" y="4404022"/>
            <a:ext cx="710941" cy="434692"/>
          </a:xfrm>
          <a:prstGeom prst="rect">
            <a:avLst/>
          </a:prstGeom>
        </p:spPr>
      </p:pic>
      <p:sp>
        <p:nvSpPr>
          <p:cNvPr id="9" name="TextBox 8"/>
          <p:cNvSpPr txBox="1"/>
          <p:nvPr/>
        </p:nvSpPr>
        <p:spPr>
          <a:xfrm>
            <a:off x="4326468" y="3333542"/>
            <a:ext cx="2201332"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smtClean="0"/>
              <a:t>Health Impacts</a:t>
            </a:r>
          </a:p>
          <a:p>
            <a:r>
              <a:rPr lang="en-US" sz="1000" dirty="0" smtClean="0"/>
              <a:t>Food Poisoning</a:t>
            </a:r>
          </a:p>
          <a:p>
            <a:r>
              <a:rPr lang="en-US" sz="1000" dirty="0" smtClean="0"/>
              <a:t>Parasite Infection</a:t>
            </a:r>
          </a:p>
          <a:p>
            <a:r>
              <a:rPr lang="en-US" sz="1000" dirty="0" smtClean="0"/>
              <a:t>Diarrhea </a:t>
            </a:r>
          </a:p>
          <a:p>
            <a:r>
              <a:rPr lang="en-US" sz="1000" dirty="0" smtClean="0"/>
              <a:t>Vomiting</a:t>
            </a:r>
          </a:p>
          <a:p>
            <a:r>
              <a:rPr lang="en-US" sz="1000" dirty="0" smtClean="0"/>
              <a:t>Wound Infection</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9089" y="991767"/>
            <a:ext cx="1059701" cy="985935"/>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4449" y="991767"/>
            <a:ext cx="1141632" cy="953800"/>
          </a:xfrm>
          <a:prstGeom prst="rect">
            <a:avLst/>
          </a:prstGeom>
        </p:spPr>
      </p:pic>
      <p:pic>
        <p:nvPicPr>
          <p:cNvPr id="17" name="Picture 16" descr="Screen Shot 2015-01-26 at 12.54.31 PM.png"/>
          <p:cNvPicPr/>
          <p:nvPr/>
        </p:nvPicPr>
        <p:blipFill>
          <a:blip r:embed="rId5" cstate="email">
            <a:extLst>
              <a:ext uri="{28A0092B-C50C-407E-A947-70E740481C1C}">
                <a14:useLocalDpi xmlns:a14="http://schemas.microsoft.com/office/drawing/2010/main"/>
              </a:ext>
            </a:extLst>
          </a:blip>
          <a:stretch>
            <a:fillRect/>
          </a:stretch>
        </p:blipFill>
        <p:spPr>
          <a:xfrm>
            <a:off x="4326468" y="1945567"/>
            <a:ext cx="2201333" cy="1319904"/>
          </a:xfrm>
          <a:prstGeom prst="rect">
            <a:avLst/>
          </a:prstGeom>
        </p:spPr>
      </p:pic>
      <p:sp>
        <p:nvSpPr>
          <p:cNvPr id="5" name="Rectangle 4"/>
          <p:cNvSpPr/>
          <p:nvPr/>
        </p:nvSpPr>
        <p:spPr>
          <a:xfrm>
            <a:off x="3973815" y="8045119"/>
            <a:ext cx="2726267" cy="810478"/>
          </a:xfrm>
          <a:prstGeom prst="rect">
            <a:avLst/>
          </a:prstGeom>
          <a:solidFill>
            <a:schemeClr val="bg1">
              <a:lumMod val="85000"/>
            </a:schemeClr>
          </a:solidFill>
        </p:spPr>
        <p:txBody>
          <a:bodyPr wrap="square">
            <a:spAutoFit/>
          </a:bodyPr>
          <a:lstStyle/>
          <a:p>
            <a:r>
              <a:rPr lang="en-US" sz="1400" b="1" baseline="30000" dirty="0" smtClean="0"/>
              <a:t>Key website</a:t>
            </a:r>
          </a:p>
          <a:p>
            <a:r>
              <a:rPr lang="en-US" sz="1400" b="1" baseline="30000" dirty="0" smtClean="0">
                <a:hlinkClick r:id="rId6"/>
              </a:rPr>
              <a:t>http</a:t>
            </a:r>
            <a:r>
              <a:rPr lang="en-US" sz="1400" b="1" baseline="30000" dirty="0">
                <a:hlinkClick r:id="rId6"/>
              </a:rPr>
              <a:t>://www.cdc.gov/healthywater/emergency/dwa-comm-toolbox/tools-templates-</a:t>
            </a:r>
            <a:r>
              <a:rPr lang="en-US" sz="1400" b="1" baseline="30000" dirty="0" smtClean="0">
                <a:hlinkClick r:id="rId6"/>
              </a:rPr>
              <a:t>main.html</a:t>
            </a:r>
            <a:endParaRPr lang="en-US" sz="1400" b="1" baseline="30000" dirty="0" smtClean="0"/>
          </a:p>
          <a:p>
            <a:r>
              <a:rPr lang="en-US" sz="1400" baseline="30000" dirty="0"/>
              <a:t>https://</a:t>
            </a:r>
            <a:r>
              <a:rPr lang="en-US" sz="1400" baseline="30000" dirty="0" err="1"/>
              <a:t>safewater.zendesk.com</a:t>
            </a:r>
            <a:r>
              <a:rPr lang="en-US" sz="1400" baseline="30000" dirty="0"/>
              <a:t>/</a:t>
            </a:r>
            <a:r>
              <a:rPr lang="en-US" sz="1400" baseline="30000" dirty="0" err="1"/>
              <a:t>hc</a:t>
            </a:r>
            <a:r>
              <a:rPr lang="en-US" sz="1400" baseline="30000" dirty="0"/>
              <a:t>/en-us/categories/201454937-Fact-Sheets</a:t>
            </a:r>
          </a:p>
        </p:txBody>
      </p:sp>
      <p:sp>
        <p:nvSpPr>
          <p:cNvPr id="12" name="Oval 11"/>
          <p:cNvSpPr>
            <a:spLocks noChangeArrowheads="1"/>
          </p:cNvSpPr>
          <p:nvPr/>
        </p:nvSpPr>
        <p:spPr bwMode="auto">
          <a:xfrm>
            <a:off x="4309615" y="103009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3" name="Oval 12"/>
          <p:cNvSpPr>
            <a:spLocks noChangeArrowheads="1"/>
          </p:cNvSpPr>
          <p:nvPr/>
        </p:nvSpPr>
        <p:spPr bwMode="auto">
          <a:xfrm>
            <a:off x="6280854" y="1025735"/>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4" name="Oval 13"/>
          <p:cNvSpPr>
            <a:spLocks noChangeArrowheads="1"/>
          </p:cNvSpPr>
          <p:nvPr/>
        </p:nvSpPr>
        <p:spPr bwMode="auto">
          <a:xfrm>
            <a:off x="4326468" y="2072568"/>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3" name="TextBox 2"/>
          <p:cNvSpPr txBox="1"/>
          <p:nvPr/>
        </p:nvSpPr>
        <p:spPr>
          <a:xfrm>
            <a:off x="4089400" y="8855597"/>
            <a:ext cx="2546924"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
        <p:nvSpPr>
          <p:cNvPr id="21" name="TextBox 20"/>
          <p:cNvSpPr txBox="1"/>
          <p:nvPr/>
        </p:nvSpPr>
        <p:spPr>
          <a:xfrm>
            <a:off x="375480" y="7823776"/>
            <a:ext cx="3403599" cy="1077218"/>
          </a:xfrm>
          <a:prstGeom prst="rect">
            <a:avLst/>
          </a:prstGeom>
          <a:solidFill>
            <a:schemeClr val="bg1">
              <a:lumMod val="85000"/>
            </a:schemeClr>
          </a:solidFill>
        </p:spPr>
        <p:txBody>
          <a:bodyPr wrap="square" rtlCol="0">
            <a:spAutoFit/>
          </a:bodyPr>
          <a:lstStyle/>
          <a:p>
            <a:pPr algn="ctr"/>
            <a:r>
              <a:rPr lang="en-US" sz="800" dirty="0"/>
              <a:t>A UUJF Project in Ft. Myers led by All Faiths Unitarian Congregation of Ft. </a:t>
            </a:r>
            <a:r>
              <a:rPr lang="en-US" sz="800" dirty="0" smtClean="0"/>
              <a:t>Myers </a:t>
            </a:r>
            <a:r>
              <a:rPr lang="en-US" sz="800" dirty="0"/>
              <a:t>in partnership with STARS Complex of Ft. Myers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3013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
            <a:ext cx="6172200" cy="889000"/>
          </a:xfrm>
        </p:spPr>
        <p:txBody>
          <a:bodyPr/>
          <a:lstStyle/>
          <a:p>
            <a:r>
              <a:rPr lang="en-US" sz="3200" dirty="0" smtClean="0"/>
              <a:t>Preventing Indoor Mold</a:t>
            </a:r>
            <a:endParaRPr lang="en-US" sz="3200" dirty="0"/>
          </a:p>
        </p:txBody>
      </p:sp>
      <p:sp>
        <p:nvSpPr>
          <p:cNvPr id="4" name="TextBox 3"/>
          <p:cNvSpPr txBox="1"/>
          <p:nvPr/>
        </p:nvSpPr>
        <p:spPr>
          <a:xfrm>
            <a:off x="3949243" y="2450862"/>
            <a:ext cx="2527300" cy="1600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r>
              <a:rPr lang="en-US" sz="1100" dirty="0" smtClean="0"/>
              <a:t>Asthma trigger</a:t>
            </a:r>
          </a:p>
          <a:p>
            <a:r>
              <a:rPr lang="en-US" sz="1100" dirty="0" smtClean="0"/>
              <a:t>Sinus and chest congestion</a:t>
            </a:r>
          </a:p>
          <a:p>
            <a:r>
              <a:rPr lang="en-US" sz="1100" dirty="0"/>
              <a:t>Headaches</a:t>
            </a:r>
          </a:p>
          <a:p>
            <a:r>
              <a:rPr lang="en-US" sz="1100" dirty="0" smtClean="0"/>
              <a:t>Eyes and Throat Irritation</a:t>
            </a:r>
          </a:p>
          <a:p>
            <a:r>
              <a:rPr lang="en-US" sz="1100" dirty="0" smtClean="0"/>
              <a:t>Skin Irritations</a:t>
            </a:r>
          </a:p>
          <a:p>
            <a:r>
              <a:rPr lang="en-US" sz="1100" dirty="0" smtClean="0"/>
              <a:t>Liver Problems</a:t>
            </a:r>
          </a:p>
          <a:p>
            <a:r>
              <a:rPr lang="en-US" sz="1100" dirty="0" smtClean="0"/>
              <a:t>Wound Infections</a:t>
            </a:r>
          </a:p>
          <a:p>
            <a:endParaRPr lang="en-US" sz="1000" dirty="0" smtClean="0"/>
          </a:p>
        </p:txBody>
      </p:sp>
      <p:sp>
        <p:nvSpPr>
          <p:cNvPr id="5" name="Content Placeholder 6"/>
          <p:cNvSpPr txBox="1">
            <a:spLocks/>
          </p:cNvSpPr>
          <p:nvPr/>
        </p:nvSpPr>
        <p:spPr>
          <a:xfrm>
            <a:off x="447676" y="6112934"/>
            <a:ext cx="3428233" cy="27863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sz="1800" dirty="0" smtClean="0"/>
          </a:p>
        </p:txBody>
      </p:sp>
      <p:sp>
        <p:nvSpPr>
          <p:cNvPr id="8" name="Content Placeholder 6"/>
          <p:cNvSpPr txBox="1">
            <a:spLocks/>
          </p:cNvSpPr>
          <p:nvPr/>
        </p:nvSpPr>
        <p:spPr>
          <a:xfrm>
            <a:off x="3875909" y="4236897"/>
            <a:ext cx="2809876" cy="857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20000"/>
                </a:solidFill>
              </a:rPr>
              <a:t>People with asthma, allergies, respiratory illness. Infants </a:t>
            </a:r>
            <a:r>
              <a:rPr lang="en-US" sz="1100" dirty="0">
                <a:solidFill>
                  <a:srgbClr val="020000"/>
                </a:solidFill>
              </a:rPr>
              <a:t>and children </a:t>
            </a:r>
            <a:r>
              <a:rPr lang="en-US" sz="1100" dirty="0" smtClean="0">
                <a:solidFill>
                  <a:srgbClr val="020000"/>
                </a:solidFill>
              </a:rPr>
              <a:t>and people with immune disorders or undergoing chemotherapy.</a:t>
            </a:r>
          </a:p>
        </p:txBody>
      </p:sp>
      <p:sp>
        <p:nvSpPr>
          <p:cNvPr id="9" name="Text Placeholder 3"/>
          <p:cNvSpPr txBox="1">
            <a:spLocks/>
          </p:cNvSpPr>
          <p:nvPr/>
        </p:nvSpPr>
        <p:spPr>
          <a:xfrm>
            <a:off x="3875909" y="4089817"/>
            <a:ext cx="2879725" cy="2413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endParaRPr lang="en-US" sz="1400" dirty="0">
              <a:solidFill>
                <a:srgbClr val="0000FF"/>
              </a:solidFill>
            </a:endParaRPr>
          </a:p>
        </p:txBody>
      </p:sp>
      <p:sp>
        <p:nvSpPr>
          <p:cNvPr id="3" name="Rectangle 2"/>
          <p:cNvSpPr/>
          <p:nvPr/>
        </p:nvSpPr>
        <p:spPr>
          <a:xfrm>
            <a:off x="274255" y="863598"/>
            <a:ext cx="3429000" cy="4093428"/>
          </a:xfrm>
          <a:prstGeom prst="rect">
            <a:avLst/>
          </a:prstGeom>
        </p:spPr>
        <p:txBody>
          <a:bodyPr>
            <a:spAutoFit/>
          </a:bodyPr>
          <a:lstStyle/>
          <a:p>
            <a:r>
              <a:rPr lang="en-US" sz="1000" b="1" dirty="0">
                <a:latin typeface="+mj-lt"/>
              </a:rPr>
              <a:t>What is Mold?</a:t>
            </a:r>
            <a:r>
              <a:rPr lang="en-US" sz="1000" dirty="0">
                <a:latin typeface="+mj-lt"/>
              </a:rPr>
              <a:t> Molds, mushrooms, mildews, and yeasts are </a:t>
            </a:r>
            <a:r>
              <a:rPr lang="en-US" sz="1000" dirty="0" smtClean="0">
                <a:latin typeface="+mj-lt"/>
              </a:rPr>
              <a:t>‘</a:t>
            </a:r>
            <a:r>
              <a:rPr lang="en-US" sz="1000" dirty="0">
                <a:latin typeface="+mj-lt"/>
              </a:rPr>
              <a:t>decomposers’ </a:t>
            </a:r>
            <a:r>
              <a:rPr lang="en-US" sz="1000" dirty="0" smtClean="0">
                <a:latin typeface="+mj-lt"/>
              </a:rPr>
              <a:t>that digest </a:t>
            </a:r>
            <a:r>
              <a:rPr lang="en-US" sz="1000" dirty="0">
                <a:latin typeface="+mj-lt"/>
              </a:rPr>
              <a:t>materials in which they </a:t>
            </a:r>
            <a:r>
              <a:rPr lang="en-US" sz="1000" dirty="0" smtClean="0">
                <a:latin typeface="+mj-lt"/>
              </a:rPr>
              <a:t>live. </a:t>
            </a:r>
            <a:r>
              <a:rPr lang="en-US" sz="1000" dirty="0">
                <a:latin typeface="+mj-lt"/>
              </a:rPr>
              <a:t>There are </a:t>
            </a:r>
            <a:r>
              <a:rPr lang="en-US" sz="1000" dirty="0" smtClean="0">
                <a:latin typeface="+mj-lt"/>
              </a:rPr>
              <a:t>about  </a:t>
            </a:r>
            <a:r>
              <a:rPr lang="en-US" sz="1000" dirty="0">
                <a:latin typeface="+mj-lt"/>
              </a:rPr>
              <a:t>100,000 </a:t>
            </a:r>
            <a:r>
              <a:rPr lang="en-US" sz="1000" dirty="0" smtClean="0">
                <a:latin typeface="+mj-lt"/>
              </a:rPr>
              <a:t>kinds of mold</a:t>
            </a:r>
            <a:r>
              <a:rPr lang="en-US" sz="1000" dirty="0">
                <a:latin typeface="+mj-lt"/>
              </a:rPr>
              <a:t>, </a:t>
            </a:r>
            <a:r>
              <a:rPr lang="en-US" sz="1000" dirty="0" smtClean="0">
                <a:latin typeface="+mj-lt"/>
              </a:rPr>
              <a:t>fewer </a:t>
            </a:r>
            <a:r>
              <a:rPr lang="en-US" sz="1000" dirty="0">
                <a:latin typeface="+mj-lt"/>
              </a:rPr>
              <a:t>than 500 are harmful to </a:t>
            </a:r>
            <a:r>
              <a:rPr lang="en-US" sz="1000" dirty="0" smtClean="0">
                <a:latin typeface="+mj-lt"/>
              </a:rPr>
              <a:t>humans. </a:t>
            </a:r>
            <a:r>
              <a:rPr lang="en-US" sz="1000" dirty="0">
                <a:latin typeface="+mj-lt"/>
              </a:rPr>
              <a:t>Molds are allergens and some produce toxins or release volatile organic compounds in materials. </a:t>
            </a:r>
            <a:endParaRPr lang="en-US" sz="1400" dirty="0">
              <a:latin typeface="+mj-lt"/>
            </a:endParaRPr>
          </a:p>
          <a:p>
            <a:endParaRPr lang="en-US" sz="1000" dirty="0">
              <a:latin typeface="+mj-lt"/>
            </a:endParaRPr>
          </a:p>
          <a:p>
            <a:r>
              <a:rPr lang="en-US" sz="1000" dirty="0" smtClean="0">
                <a:latin typeface="+mj-lt"/>
              </a:rPr>
              <a:t>Active </a:t>
            </a:r>
            <a:r>
              <a:rPr lang="en-US" sz="1000" dirty="0">
                <a:latin typeface="+mj-lt"/>
              </a:rPr>
              <a:t>mold growth is </a:t>
            </a:r>
            <a:r>
              <a:rPr lang="en-US" sz="1000" dirty="0" smtClean="0">
                <a:latin typeface="+mj-lt"/>
              </a:rPr>
              <a:t>usually </a:t>
            </a:r>
            <a:r>
              <a:rPr lang="en-US" sz="1000" dirty="0">
                <a:latin typeface="+mj-lt"/>
              </a:rPr>
              <a:t>green, black, orange, or </a:t>
            </a:r>
            <a:r>
              <a:rPr lang="en-US" sz="1000" dirty="0" smtClean="0">
                <a:latin typeface="+mj-lt"/>
              </a:rPr>
              <a:t>purple and inactive </a:t>
            </a:r>
            <a:r>
              <a:rPr lang="en-US" sz="1000" dirty="0">
                <a:latin typeface="+mj-lt"/>
              </a:rPr>
              <a:t>mold is </a:t>
            </a:r>
            <a:r>
              <a:rPr lang="en-US" sz="1000" dirty="0" smtClean="0">
                <a:latin typeface="+mj-lt"/>
              </a:rPr>
              <a:t>dry, </a:t>
            </a:r>
            <a:r>
              <a:rPr lang="en-US" sz="1000" dirty="0">
                <a:latin typeface="+mj-lt"/>
              </a:rPr>
              <a:t>powdery and may be white. </a:t>
            </a:r>
            <a:endParaRPr lang="en-US" sz="1000" dirty="0" smtClean="0">
              <a:latin typeface="+mj-lt"/>
            </a:endParaRPr>
          </a:p>
          <a:p>
            <a:r>
              <a:rPr lang="en-US" sz="1000" dirty="0" smtClean="0">
                <a:latin typeface="+mj-lt"/>
              </a:rPr>
              <a:t>Molds </a:t>
            </a:r>
            <a:r>
              <a:rPr lang="en-US" sz="1000" dirty="0">
                <a:latin typeface="+mj-lt"/>
              </a:rPr>
              <a:t>spread </a:t>
            </a:r>
            <a:r>
              <a:rPr lang="en-US" sz="1000" dirty="0" smtClean="0">
                <a:latin typeface="+mj-lt"/>
              </a:rPr>
              <a:t>by </a:t>
            </a:r>
            <a:r>
              <a:rPr lang="en-US" sz="1000" dirty="0">
                <a:latin typeface="+mj-lt"/>
              </a:rPr>
              <a:t>making spores, which are </a:t>
            </a:r>
            <a:r>
              <a:rPr lang="en-US" sz="1000" dirty="0" smtClean="0">
                <a:latin typeface="+mj-lt"/>
              </a:rPr>
              <a:t>small, </a:t>
            </a:r>
            <a:r>
              <a:rPr lang="en-US" sz="1000" dirty="0">
                <a:latin typeface="+mj-lt"/>
              </a:rPr>
              <a:t>lightweight and </a:t>
            </a:r>
            <a:r>
              <a:rPr lang="en-US" sz="1000" dirty="0" smtClean="0">
                <a:latin typeface="+mj-lt"/>
              </a:rPr>
              <a:t>travel </a:t>
            </a:r>
            <a:r>
              <a:rPr lang="en-US" sz="1000" dirty="0">
                <a:latin typeface="+mj-lt"/>
              </a:rPr>
              <a:t>through the </a:t>
            </a:r>
            <a:r>
              <a:rPr lang="en-US" sz="1000" dirty="0" smtClean="0">
                <a:latin typeface="+mj-lt"/>
              </a:rPr>
              <a:t>air, on </a:t>
            </a:r>
            <a:r>
              <a:rPr lang="en-US" sz="1000" dirty="0">
                <a:latin typeface="+mj-lt"/>
              </a:rPr>
              <a:t>pets, and people. </a:t>
            </a:r>
            <a:r>
              <a:rPr lang="en-US" sz="1000" dirty="0" smtClean="0">
                <a:latin typeface="+mj-lt"/>
              </a:rPr>
              <a:t>The spores </a:t>
            </a:r>
            <a:r>
              <a:rPr lang="en-US" sz="1000" dirty="0">
                <a:latin typeface="+mj-lt"/>
              </a:rPr>
              <a:t>are very resilient, and can dormant </a:t>
            </a:r>
            <a:r>
              <a:rPr lang="en-US" sz="1000" dirty="0" smtClean="0">
                <a:latin typeface="+mj-lt"/>
              </a:rPr>
              <a:t>for a long time </a:t>
            </a:r>
            <a:r>
              <a:rPr lang="en-US" sz="1000" dirty="0">
                <a:latin typeface="+mj-lt"/>
              </a:rPr>
              <a:t>before activating </a:t>
            </a:r>
            <a:r>
              <a:rPr lang="en-US" sz="1000" dirty="0" smtClean="0">
                <a:latin typeface="+mj-lt"/>
              </a:rPr>
              <a:t>when exposed to moisture. This </a:t>
            </a:r>
            <a:r>
              <a:rPr lang="en-US" sz="1000" dirty="0">
                <a:latin typeface="+mj-lt"/>
              </a:rPr>
              <a:t>makes </a:t>
            </a:r>
            <a:r>
              <a:rPr lang="en-US" sz="1000" dirty="0" smtClean="0">
                <a:latin typeface="+mj-lt"/>
              </a:rPr>
              <a:t>mold </a:t>
            </a:r>
            <a:r>
              <a:rPr lang="en-US" sz="1000" dirty="0">
                <a:latin typeface="+mj-lt"/>
              </a:rPr>
              <a:t>difficult to get rid of. </a:t>
            </a:r>
            <a:endParaRPr lang="en-US" sz="1000" dirty="0" smtClean="0">
              <a:latin typeface="+mj-lt"/>
            </a:endParaRPr>
          </a:p>
          <a:p>
            <a:endParaRPr lang="en-US" sz="1000" dirty="0">
              <a:latin typeface="+mj-lt"/>
            </a:endParaRPr>
          </a:p>
          <a:p>
            <a:r>
              <a:rPr lang="en-US" sz="1000" b="1" dirty="0" smtClean="0">
                <a:latin typeface="+mj-lt"/>
              </a:rPr>
              <a:t>Why is climate change impact mold? </a:t>
            </a:r>
            <a:r>
              <a:rPr lang="en-US" sz="1000" dirty="0">
                <a:latin typeface="+mj-lt"/>
              </a:rPr>
              <a:t>S</a:t>
            </a:r>
            <a:r>
              <a:rPr lang="en-US" sz="1000" dirty="0" smtClean="0">
                <a:latin typeface="+mj-lt"/>
              </a:rPr>
              <a:t>trong storms and flood events that may result in leaks and water damage in homes and businesses.  There may also be increased humidity and warmer temperatures which create ideal conditions for mold growth.</a:t>
            </a:r>
          </a:p>
          <a:p>
            <a:endParaRPr lang="en-US" sz="1000" dirty="0">
              <a:latin typeface="+mj-lt"/>
            </a:endParaRPr>
          </a:p>
          <a:p>
            <a:endParaRPr lang="en-US" sz="1000" dirty="0" smtClean="0">
              <a:latin typeface="+mj-lt"/>
            </a:endParaRPr>
          </a:p>
          <a:p>
            <a:endParaRPr lang="en-US" sz="1000" dirty="0">
              <a:latin typeface="+mj-lt"/>
            </a:endParaRPr>
          </a:p>
          <a:p>
            <a:r>
              <a:rPr lang="en-US" sz="1000" b="1" dirty="0" smtClean="0">
                <a:solidFill>
                  <a:srgbClr val="000000"/>
                </a:solidFill>
                <a:latin typeface="+mj-lt"/>
              </a:rPr>
              <a:t>What residents need to know.</a:t>
            </a:r>
          </a:p>
        </p:txBody>
      </p:sp>
      <p:sp>
        <p:nvSpPr>
          <p:cNvPr id="10" name="Text Placeholder 2"/>
          <p:cNvSpPr txBox="1">
            <a:spLocks/>
          </p:cNvSpPr>
          <p:nvPr/>
        </p:nvSpPr>
        <p:spPr>
          <a:xfrm>
            <a:off x="146726" y="4977568"/>
            <a:ext cx="34290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900" b="1" dirty="0" smtClean="0">
                <a:solidFill>
                  <a:srgbClr val="020000"/>
                </a:solidFill>
              </a:rPr>
              <a:t>Preventing Mold</a:t>
            </a:r>
          </a:p>
          <a:p>
            <a:pPr marL="0" indent="0">
              <a:buFont typeface="Arial" pitchFamily="34" charset="0"/>
              <a:buNone/>
            </a:pPr>
            <a:endParaRPr lang="en-US" sz="900" b="1" dirty="0" smtClean="0">
              <a:solidFill>
                <a:srgbClr val="020000"/>
              </a:solidFill>
            </a:endParaRPr>
          </a:p>
          <a:p>
            <a:pPr marL="169863" indent="-169863"/>
            <a:r>
              <a:rPr lang="en-US" sz="900" dirty="0">
                <a:solidFill>
                  <a:srgbClr val="020000"/>
                </a:solidFill>
                <a:latin typeface="Century Gothic"/>
                <a:cs typeface="Century Gothic"/>
              </a:rPr>
              <a:t>M</a:t>
            </a:r>
            <a:r>
              <a:rPr lang="en-US" sz="900" dirty="0" smtClean="0">
                <a:solidFill>
                  <a:srgbClr val="020000"/>
                </a:solidFill>
                <a:latin typeface="Century Gothic"/>
                <a:cs typeface="Century Gothic"/>
              </a:rPr>
              <a:t>aintain roofs and windows in good repair and make sure gutters work properly.</a:t>
            </a:r>
          </a:p>
          <a:p>
            <a:pPr marL="169863" indent="-169863"/>
            <a:r>
              <a:rPr lang="en-US" sz="900" dirty="0" smtClean="0">
                <a:solidFill>
                  <a:srgbClr val="020000"/>
                </a:solidFill>
                <a:latin typeface="Century Gothic"/>
                <a:cs typeface="Century Gothic"/>
              </a:rPr>
              <a:t>If a flood or leak occurs, open doors and windows, use fans or dehumidifiers. If necessary, open holes in the wall baseboard to allow drainage and drying. </a:t>
            </a:r>
          </a:p>
          <a:p>
            <a:pPr marL="169863" indent="-169863"/>
            <a:r>
              <a:rPr lang="en-US" sz="900" dirty="0" smtClean="0">
                <a:solidFill>
                  <a:srgbClr val="020000"/>
                </a:solidFill>
                <a:latin typeface="Century Gothic"/>
                <a:cs typeface="Century Gothic"/>
              </a:rPr>
              <a:t>Disinfect surfaces with a solution of 1 cup bleach per 1 gallon of water. Wear rubber boots, rubber gloves, and goggles when working with bleach.</a:t>
            </a:r>
            <a:endParaRPr lang="en-US" sz="900" dirty="0" smtClean="0">
              <a:solidFill>
                <a:srgbClr val="020000"/>
              </a:solidFill>
              <a:latin typeface="Century Gothic"/>
              <a:ea typeface="ＭＳ Ｐゴシック"/>
              <a:cs typeface="Century Gothic"/>
            </a:endParaRPr>
          </a:p>
          <a:p>
            <a:pPr marL="169863" indent="-169863"/>
            <a:r>
              <a:rPr lang="en-US" sz="900" dirty="0" smtClean="0">
                <a:solidFill>
                  <a:srgbClr val="020000"/>
                </a:solidFill>
                <a:latin typeface="Century Gothic"/>
                <a:ea typeface="ＭＳ Ｐゴシック"/>
                <a:cs typeface="Century Gothic"/>
              </a:rPr>
              <a:t>Never mix bleach and ammonia, the fumes from the mixture can be fatal.</a:t>
            </a:r>
            <a:r>
              <a:rPr lang="en-US" sz="900" dirty="0" smtClean="0">
                <a:solidFill>
                  <a:srgbClr val="020000"/>
                </a:solidFill>
                <a:latin typeface="Century Gothic"/>
                <a:cs typeface="Century Gothic"/>
              </a:rPr>
              <a:t> </a:t>
            </a:r>
          </a:p>
          <a:p>
            <a:pPr marL="169863" indent="-169863"/>
            <a:r>
              <a:rPr lang="en-US" sz="900" dirty="0" smtClean="0">
                <a:solidFill>
                  <a:srgbClr val="020000"/>
                </a:solidFill>
                <a:latin typeface="Century Gothic"/>
                <a:cs typeface="Century Gothic"/>
              </a:rPr>
              <a:t>Wipe surfaces dry with paper towels, not cloth towels.</a:t>
            </a:r>
          </a:p>
          <a:p>
            <a:pPr marL="169863" indent="-169863"/>
            <a:r>
              <a:rPr lang="en-US" sz="900" dirty="0" smtClean="0">
                <a:solidFill>
                  <a:srgbClr val="020000"/>
                </a:solidFill>
                <a:latin typeface="Century Gothic"/>
                <a:cs typeface="Century Gothic"/>
              </a:rPr>
              <a:t>Throw out porous, non-cleanable items that have been wet for longer than 48 hours and cannot be thoroughly cleaned and dried.</a:t>
            </a:r>
          </a:p>
          <a:p>
            <a:pPr marL="169863" indent="-169863"/>
            <a:r>
              <a:rPr lang="en-US" sz="900" dirty="0" smtClean="0">
                <a:solidFill>
                  <a:srgbClr val="020000"/>
                </a:solidFill>
                <a:latin typeface="Century Gothic"/>
                <a:cs typeface="Century Gothic"/>
              </a:rPr>
              <a:t>Objects you can save should be dried or frozen as soon as possible. Freezing inactivates mold. </a:t>
            </a:r>
          </a:p>
          <a:p>
            <a:pPr marL="0" indent="0">
              <a:buFont typeface="Arial" pitchFamily="34" charset="0"/>
              <a:buNone/>
            </a:pPr>
            <a:endParaRPr lang="en-US" sz="800" b="1" dirty="0" smtClean="0">
              <a:solidFill>
                <a:srgbClr val="020000"/>
              </a:solidFill>
            </a:endParaRPr>
          </a:p>
        </p:txBody>
      </p:sp>
      <p:sp>
        <p:nvSpPr>
          <p:cNvPr id="11" name="Text Placeholder 2"/>
          <p:cNvSpPr txBox="1">
            <a:spLocks/>
          </p:cNvSpPr>
          <p:nvPr/>
        </p:nvSpPr>
        <p:spPr>
          <a:xfrm>
            <a:off x="3575726" y="4977568"/>
            <a:ext cx="32512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000" b="1" dirty="0" smtClean="0">
                <a:solidFill>
                  <a:srgbClr val="020000"/>
                </a:solidFill>
              </a:rPr>
              <a:t>Addressing </a:t>
            </a:r>
            <a:r>
              <a:rPr lang="en-US" sz="1000" b="1" dirty="0">
                <a:solidFill>
                  <a:srgbClr val="020000"/>
                </a:solidFill>
              </a:rPr>
              <a:t>Mold </a:t>
            </a:r>
            <a:endParaRPr lang="en-US" sz="1000" b="1" dirty="0" smtClean="0">
              <a:solidFill>
                <a:srgbClr val="020000"/>
              </a:solidFill>
            </a:endParaRPr>
          </a:p>
          <a:p>
            <a:pPr marL="0" indent="0">
              <a:buFont typeface="Arial" pitchFamily="34" charset="0"/>
              <a:buNone/>
            </a:pPr>
            <a:endParaRPr lang="en-US" sz="1000" b="1" dirty="0">
              <a:solidFill>
                <a:srgbClr val="020000"/>
              </a:solidFill>
            </a:endParaRPr>
          </a:p>
          <a:p>
            <a:pPr marL="169863" indent="-169863"/>
            <a:r>
              <a:rPr lang="en-US" sz="900" dirty="0">
                <a:solidFill>
                  <a:srgbClr val="020000"/>
                </a:solidFill>
              </a:rPr>
              <a:t>Areas less than 10 square feet can sometimes be remediated by the resident, but larger areas require a professional </a:t>
            </a:r>
            <a:r>
              <a:rPr lang="en-US" sz="900" dirty="0" smtClean="0">
                <a:solidFill>
                  <a:srgbClr val="020000"/>
                </a:solidFill>
              </a:rPr>
              <a:t>.</a:t>
            </a:r>
          </a:p>
          <a:p>
            <a:pPr marL="169863" indent="-169863"/>
            <a:r>
              <a:rPr lang="en-US" sz="900" dirty="0" smtClean="0">
                <a:solidFill>
                  <a:srgbClr val="020000"/>
                </a:solidFill>
              </a:rPr>
              <a:t>Heating and air conditioning systems  </a:t>
            </a:r>
            <a:r>
              <a:rPr lang="en-US" sz="900" dirty="0">
                <a:solidFill>
                  <a:srgbClr val="020000"/>
                </a:solidFill>
              </a:rPr>
              <a:t>need to be inspected and disinfected by a </a:t>
            </a:r>
            <a:r>
              <a:rPr lang="en-US" sz="900" dirty="0" smtClean="0">
                <a:solidFill>
                  <a:srgbClr val="020000"/>
                </a:solidFill>
              </a:rPr>
              <a:t>professional</a:t>
            </a:r>
            <a:r>
              <a:rPr lang="en-US" sz="900" dirty="0">
                <a:solidFill>
                  <a:srgbClr val="020000"/>
                </a:solidFill>
              </a:rPr>
              <a:t>.</a:t>
            </a:r>
          </a:p>
          <a:p>
            <a:pPr marL="169863" indent="-169863"/>
            <a:r>
              <a:rPr lang="en-US" sz="900" dirty="0">
                <a:solidFill>
                  <a:srgbClr val="020000"/>
                </a:solidFill>
              </a:rPr>
              <a:t>Avoid disturbing mold by washing or dusting, it spreads. Water will active inactive mold.</a:t>
            </a:r>
          </a:p>
          <a:p>
            <a:pPr marL="169863" indent="-169863"/>
            <a:r>
              <a:rPr lang="en-US" sz="900" dirty="0">
                <a:solidFill>
                  <a:srgbClr val="020000"/>
                </a:solidFill>
              </a:rPr>
              <a:t>Eliminate mold by  scrub it with brush and a solution of ½ cup bleach to 1 quart of </a:t>
            </a:r>
            <a:r>
              <a:rPr lang="en-US" sz="900" dirty="0" smtClean="0">
                <a:solidFill>
                  <a:srgbClr val="020000"/>
                </a:solidFill>
              </a:rPr>
              <a:t>water. </a:t>
            </a:r>
            <a:r>
              <a:rPr lang="en-US" sz="900" dirty="0">
                <a:solidFill>
                  <a:srgbClr val="020000"/>
                </a:solidFill>
              </a:rPr>
              <a:t>Or, cut moldy section out of the wall board.</a:t>
            </a:r>
          </a:p>
          <a:p>
            <a:pPr marL="169863" indent="-169863"/>
            <a:r>
              <a:rPr lang="en-US" sz="900" dirty="0">
                <a:solidFill>
                  <a:srgbClr val="020000"/>
                </a:solidFill>
              </a:rPr>
              <a:t>Seal moldy items in plastic bags and remove them immediately from the </a:t>
            </a:r>
            <a:r>
              <a:rPr lang="en-US" sz="900" dirty="0" smtClean="0">
                <a:solidFill>
                  <a:srgbClr val="020000"/>
                </a:solidFill>
              </a:rPr>
              <a:t>house. </a:t>
            </a:r>
            <a:endParaRPr lang="en-US" sz="900" dirty="0">
              <a:solidFill>
                <a:srgbClr val="020000"/>
              </a:solidFill>
            </a:endParaRPr>
          </a:p>
          <a:p>
            <a:pPr marL="169863" indent="-169863"/>
            <a:r>
              <a:rPr lang="en-US" sz="900" dirty="0">
                <a:solidFill>
                  <a:srgbClr val="020000"/>
                </a:solidFill>
              </a:rPr>
              <a:t>Flood insurance covers these items unless no effort was made to clean or prevent damage. </a:t>
            </a:r>
            <a:endParaRPr lang="en-US" sz="900" dirty="0" smtClean="0">
              <a:solidFill>
                <a:srgbClr val="020000"/>
              </a:solidFill>
            </a:endParaRPr>
          </a:p>
          <a:p>
            <a:pPr marL="169863" lvl="1" indent="-169863">
              <a:buFont typeface="Arial" pitchFamily="34" charset="0"/>
              <a:buChar char="•"/>
            </a:pPr>
            <a:endParaRPr lang="en-US" sz="900" dirty="0">
              <a:solidFill>
                <a:srgbClr val="020000"/>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9243" y="963979"/>
            <a:ext cx="1159934" cy="139187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9177" y="990090"/>
            <a:ext cx="1367366" cy="1374227"/>
          </a:xfrm>
          <a:prstGeom prst="rect">
            <a:avLst/>
          </a:prstGeom>
        </p:spPr>
      </p:pic>
      <p:sp>
        <p:nvSpPr>
          <p:cNvPr id="14" name="Rectangle 13"/>
          <p:cNvSpPr/>
          <p:nvPr/>
        </p:nvSpPr>
        <p:spPr>
          <a:xfrm>
            <a:off x="3606800" y="7776556"/>
            <a:ext cx="3220126" cy="1200329"/>
          </a:xfrm>
          <a:prstGeom prst="rect">
            <a:avLst/>
          </a:prstGeom>
          <a:solidFill>
            <a:schemeClr val="bg1">
              <a:lumMod val="85000"/>
            </a:schemeClr>
          </a:solidFill>
        </p:spPr>
        <p:txBody>
          <a:bodyPr wrap="square">
            <a:spAutoFit/>
          </a:bodyPr>
          <a:lstStyle/>
          <a:p>
            <a:pPr lvl="1"/>
            <a:r>
              <a:rPr lang="en-US" sz="1100" dirty="0" smtClean="0"/>
              <a:t>Key websites:</a:t>
            </a:r>
          </a:p>
          <a:p>
            <a:pPr lvl="1"/>
            <a:r>
              <a:rPr lang="en-US" sz="1100" u="sng" dirty="0" err="1" smtClean="0">
                <a:solidFill>
                  <a:srgbClr val="0070C0"/>
                </a:solidFill>
              </a:rPr>
              <a:t>goo.gl</a:t>
            </a:r>
            <a:r>
              <a:rPr lang="en-US" sz="1100" u="sng" dirty="0" smtClean="0">
                <a:solidFill>
                  <a:srgbClr val="0070C0"/>
                </a:solidFill>
              </a:rPr>
              <a:t>/dZxA01</a:t>
            </a:r>
            <a:r>
              <a:rPr lang="en-US" sz="1100" dirty="0" smtClean="0"/>
              <a:t>  </a:t>
            </a:r>
          </a:p>
          <a:p>
            <a:pPr lvl="1"/>
            <a:r>
              <a:rPr lang="en-US" sz="1100" dirty="0" smtClean="0"/>
              <a:t>Or  </a:t>
            </a:r>
            <a:r>
              <a:rPr lang="en-US" sz="1100" u="sng" dirty="0" err="1" smtClean="0">
                <a:solidFill>
                  <a:srgbClr val="0070C0"/>
                </a:solidFill>
              </a:rPr>
              <a:t>goo.gl</a:t>
            </a:r>
            <a:r>
              <a:rPr lang="en-US" sz="1100" u="sng" dirty="0" smtClean="0">
                <a:solidFill>
                  <a:srgbClr val="0070C0"/>
                </a:solidFill>
              </a:rPr>
              <a:t>/A9Umyp</a:t>
            </a:r>
          </a:p>
          <a:p>
            <a:pPr lvl="1"/>
            <a:endParaRPr lang="en-US" sz="1000" u="sng" dirty="0" smtClean="0">
              <a:solidFill>
                <a:srgbClr val="0070C0"/>
              </a:solidFill>
            </a:endParaRPr>
          </a:p>
          <a:p>
            <a:pPr lvl="1"/>
            <a:endParaRPr lang="en-US" sz="900" u="sng" dirty="0">
              <a:solidFill>
                <a:srgbClr val="0070C0"/>
              </a:solidFill>
            </a:endParaRPr>
          </a:p>
          <a:p>
            <a:pPr lvl="1" algn="r"/>
            <a:r>
              <a:rPr lang="en-US" sz="900" dirty="0">
                <a:solidFill>
                  <a:schemeClr val="bg1">
                    <a:lumMod val="50000"/>
                  </a:schemeClr>
                </a:solidFill>
              </a:rPr>
              <a:t>Developed by Dr. Ana </a:t>
            </a:r>
            <a:r>
              <a:rPr lang="en-US" sz="900" dirty="0" err="1">
                <a:solidFill>
                  <a:schemeClr val="bg1">
                    <a:lumMod val="50000"/>
                  </a:schemeClr>
                </a:solidFill>
              </a:rPr>
              <a:t>Puszkin-Chevlin</a:t>
            </a:r>
            <a:endParaRPr lang="en-US" sz="900" dirty="0">
              <a:solidFill>
                <a:schemeClr val="bg1">
                  <a:lumMod val="50000"/>
                </a:schemeClr>
              </a:solidFill>
            </a:endParaRPr>
          </a:p>
          <a:p>
            <a:pPr lvl="1"/>
            <a:endParaRPr lang="en-US" sz="1100" u="sng" dirty="0">
              <a:solidFill>
                <a:srgbClr val="0070C0"/>
              </a:solidFill>
            </a:endParaRPr>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7" name="TextBox 16"/>
          <p:cNvSpPr txBox="1"/>
          <p:nvPr/>
        </p:nvSpPr>
        <p:spPr>
          <a:xfrm>
            <a:off x="146726" y="7776556"/>
            <a:ext cx="3460074" cy="1200329"/>
          </a:xfrm>
          <a:prstGeom prst="rect">
            <a:avLst/>
          </a:prstGeom>
          <a:solidFill>
            <a:schemeClr val="bg1">
              <a:lumMod val="85000"/>
            </a:schemeClr>
          </a:solidFill>
        </p:spPr>
        <p:txBody>
          <a:bodyPr wrap="square" rtlCol="0">
            <a:spAutoFit/>
          </a:bodyPr>
          <a:lstStyle/>
          <a:p>
            <a:pPr algn="ctr"/>
            <a:r>
              <a:rPr lang="en-US" sz="800" dirty="0"/>
              <a:t>A UUJF Project in Ft. Myers led by All Faiths Unitarian Congregation of Ft. </a:t>
            </a:r>
            <a:r>
              <a:rPr lang="en-US" sz="800" dirty="0" smtClean="0"/>
              <a:t>Myers </a:t>
            </a:r>
            <a:r>
              <a:rPr lang="en-US" sz="800" dirty="0"/>
              <a:t>in partnership with STARS Complex of Ft. </a:t>
            </a:r>
            <a:r>
              <a:rPr lang="en-US" sz="800" dirty="0" smtClean="0"/>
              <a:t>Myers</a:t>
            </a:r>
          </a:p>
          <a:p>
            <a:endParaRPr lang="en-US" sz="800" dirty="0"/>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18218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bg/>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1">
                                            <p:bg/>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0" grpId="1" build="p" animBg="1"/>
      <p:bldP spid="11" grpId="0" build="p" animBg="1"/>
      <p:bldP spid="11" grpI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28965</TotalTime>
  <Words>6448</Words>
  <Application>Microsoft Macintosh PowerPoint</Application>
  <PresentationFormat>On-screen Show (4:3)</PresentationFormat>
  <Paragraphs>494</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Narrow</vt:lpstr>
      <vt:lpstr>Calibri</vt:lpstr>
      <vt:lpstr>Century Gothic</vt:lpstr>
      <vt:lpstr>Courier New</vt:lpstr>
      <vt:lpstr>ＭＳ Ｐゴシック</vt:lpstr>
      <vt:lpstr>ＭＳ ゴシック</vt:lpstr>
      <vt:lpstr>Palatino Linotype</vt:lpstr>
      <vt:lpstr>Times New Roman</vt:lpstr>
      <vt:lpstr>Arial</vt:lpstr>
      <vt:lpstr>Executive</vt:lpstr>
      <vt:lpstr>ReAct Tool Kit Mitigating the Health Impacts of Climate Change</vt:lpstr>
      <vt:lpstr>Notes for community leaders to talk about climate and health</vt:lpstr>
      <vt:lpstr>PowerPoint Presentation</vt:lpstr>
      <vt:lpstr>PowerPoint Presentation</vt:lpstr>
      <vt:lpstr>Heat Waves and Poor Air Quality</vt:lpstr>
      <vt:lpstr>Storms &amp; Floods Safety</vt:lpstr>
      <vt:lpstr>Contaminated Flood Water</vt:lpstr>
      <vt:lpstr>Contaminated Water Supply: Boil Water Alert</vt:lpstr>
      <vt:lpstr>Preventing Indoor Mold</vt:lpstr>
      <vt:lpstr>Report Algae Blooms</vt:lpstr>
      <vt:lpstr>Mosquito (Vector Borne )Diseases</vt:lpstr>
      <vt:lpstr>Asthma</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Jan’s Health Project</dc:title>
  <dc:creator>Ana Puszkin-Chevlin</dc:creator>
  <cp:lastModifiedBy>Janice Booher</cp:lastModifiedBy>
  <cp:revision>405</cp:revision>
  <cp:lastPrinted>2016-03-08T17:29:35Z</cp:lastPrinted>
  <dcterms:created xsi:type="dcterms:W3CDTF">2015-11-19T13:37:12Z</dcterms:created>
  <dcterms:modified xsi:type="dcterms:W3CDTF">2017-02-08T06:12:29Z</dcterms:modified>
</cp:coreProperties>
</file>