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5" r:id="rId1"/>
  </p:sldMasterIdLst>
  <p:notesMasterIdLst>
    <p:notesMasterId r:id="rId31"/>
  </p:notesMasterIdLst>
  <p:sldIdLst>
    <p:sldId id="298" r:id="rId2"/>
    <p:sldId id="263" r:id="rId3"/>
    <p:sldId id="266" r:id="rId4"/>
    <p:sldId id="295" r:id="rId5"/>
    <p:sldId id="296" r:id="rId6"/>
    <p:sldId id="297" r:id="rId7"/>
    <p:sldId id="272" r:id="rId8"/>
    <p:sldId id="301" r:id="rId9"/>
    <p:sldId id="269" r:id="rId10"/>
    <p:sldId id="286" r:id="rId11"/>
    <p:sldId id="300" r:id="rId12"/>
    <p:sldId id="276" r:id="rId13"/>
    <p:sldId id="277" r:id="rId14"/>
    <p:sldId id="309" r:id="rId15"/>
    <p:sldId id="312" r:id="rId16"/>
    <p:sldId id="308" r:id="rId17"/>
    <p:sldId id="287" r:id="rId18"/>
    <p:sldId id="302" r:id="rId19"/>
    <p:sldId id="261" r:id="rId20"/>
    <p:sldId id="288" r:id="rId21"/>
    <p:sldId id="292" r:id="rId22"/>
    <p:sldId id="291" r:id="rId23"/>
    <p:sldId id="303" r:id="rId24"/>
    <p:sldId id="305" r:id="rId25"/>
    <p:sldId id="306" r:id="rId26"/>
    <p:sldId id="307" r:id="rId27"/>
    <p:sldId id="281" r:id="rId28"/>
    <p:sldId id="304"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301"/>
    <a:srgbClr val="CC0000"/>
    <a:srgbClr val="CC3399"/>
    <a:srgbClr val="40E0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25"/>
    <p:restoredTop sz="93043" autoAdjust="0"/>
  </p:normalViewPr>
  <p:slideViewPr>
    <p:cSldViewPr snapToGrid="0" snapToObjects="1">
      <p:cViewPr>
        <p:scale>
          <a:sx n="87" d="100"/>
          <a:sy n="87" d="100"/>
        </p:scale>
        <p:origin x="144"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EA352-B9FE-3349-9572-6ED2EAFB15DA}" type="datetimeFigureOut">
              <a:rPr lang="en-US" smtClean="0"/>
              <a:t>4/12/17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50AE7-B5DE-B941-A5C6-A5A50F89B92B}" type="slidenum">
              <a:rPr lang="en-US" smtClean="0"/>
              <a:t>‹#›</a:t>
            </a:fld>
            <a:endParaRPr lang="en-US"/>
          </a:p>
        </p:txBody>
      </p:sp>
    </p:spTree>
    <p:extLst>
      <p:ext uri="{BB962C8B-B14F-4D97-AF65-F5344CB8AC3E}">
        <p14:creationId xmlns:p14="http://schemas.microsoft.com/office/powerpoint/2010/main" val="43567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a:t>
            </a:r>
            <a:r>
              <a:rPr lang="en-US" baseline="0" dirty="0" smtClean="0"/>
              <a:t> Resilience is the ability of a community to respond to climate change, so it can continue to function well as the climate changes. This project identified 4 key areas this community can address to increase its climate resilience.</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a:t>
            </a:fld>
            <a:endParaRPr lang="en-US"/>
          </a:p>
        </p:txBody>
      </p:sp>
    </p:spTree>
    <p:extLst>
      <p:ext uri="{BB962C8B-B14F-4D97-AF65-F5344CB8AC3E}">
        <p14:creationId xmlns:p14="http://schemas.microsoft.com/office/powerpoint/2010/main" val="658009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3</a:t>
            </a:fld>
            <a:endParaRPr lang="en-US"/>
          </a:p>
        </p:txBody>
      </p:sp>
    </p:spTree>
    <p:extLst>
      <p:ext uri="{BB962C8B-B14F-4D97-AF65-F5344CB8AC3E}">
        <p14:creationId xmlns:p14="http://schemas.microsoft.com/office/powerpoint/2010/main" val="87295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102 Residents were educated about the public health effects of climate change.</a:t>
            </a:r>
            <a:r>
              <a:rPr lang="en-US" baseline="0" dirty="0" smtClean="0"/>
              <a:t> Education included: </a:t>
            </a:r>
            <a:r>
              <a:rPr lang="en-US" dirty="0" smtClean="0"/>
              <a:t>storm preparedness, mold, water</a:t>
            </a:r>
            <a:r>
              <a:rPr lang="en-US" baseline="0" dirty="0" smtClean="0"/>
              <a:t> contamination, vector borne diseases, heat waves and poor air quality, standing water and algae blooms.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6</a:t>
            </a:fld>
            <a:endParaRPr lang="en-US"/>
          </a:p>
        </p:txBody>
      </p:sp>
    </p:spTree>
    <p:extLst>
      <p:ext uri="{BB962C8B-B14F-4D97-AF65-F5344CB8AC3E}">
        <p14:creationId xmlns:p14="http://schemas.microsoft.com/office/powerpoint/2010/main" val="515046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29</a:t>
            </a:fld>
            <a:endParaRPr lang="en-US"/>
          </a:p>
        </p:txBody>
      </p:sp>
    </p:spTree>
    <p:extLst>
      <p:ext uri="{BB962C8B-B14F-4D97-AF65-F5344CB8AC3E}">
        <p14:creationId xmlns:p14="http://schemas.microsoft.com/office/powerpoint/2010/main" val="1656293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09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00163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18021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23687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E20C6D-7DBF-9A41-8E6B-4DC0702CEAED}"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135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E20C6D-7DBF-9A41-8E6B-4DC0702CEAED}" type="datetimeFigureOut">
              <a:rPr lang="en-US" smtClean="0"/>
              <a:t>4/12/17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11415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5E20C6D-7DBF-9A41-8E6B-4DC0702CEAED}" type="datetimeFigureOut">
              <a:rPr lang="en-US" smtClean="0"/>
              <a:t>4/12/17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64694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5E20C6D-7DBF-9A41-8E6B-4DC0702CEAED}" type="datetimeFigureOut">
              <a:rPr lang="en-US" smtClean="0"/>
              <a:t>4/12/17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27562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5E20C6D-7DBF-9A41-8E6B-4DC0702CEAED}" type="datetimeFigureOut">
              <a:rPr lang="en-US" smtClean="0"/>
              <a:t>4/12/17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130043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5E20C6D-7DBF-9A41-8E6B-4DC0702CEAED}" type="datetimeFigureOut">
              <a:rPr lang="en-US" smtClean="0"/>
              <a:t>4/12/17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4985E39-D036-BC41-A964-386EABBA8AAE}" type="slidenum">
              <a:rPr lang="en-US" smtClean="0"/>
              <a:t>‹#›</a:t>
            </a:fld>
            <a:endParaRPr lang="en-US"/>
          </a:p>
        </p:txBody>
      </p:sp>
    </p:spTree>
    <p:extLst>
      <p:ext uri="{BB962C8B-B14F-4D97-AF65-F5344CB8AC3E}">
        <p14:creationId xmlns:p14="http://schemas.microsoft.com/office/powerpoint/2010/main" val="29504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20C6D-7DBF-9A41-8E6B-4DC0702CEAED}" type="datetimeFigureOut">
              <a:rPr lang="en-US" smtClean="0"/>
              <a:t>4/12/17</a:t>
            </a:fld>
            <a:endParaRPr lang="en-US"/>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201444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5E20C6D-7DBF-9A41-8E6B-4DC0702CEAED}" type="datetimeFigureOut">
              <a:rPr lang="en-US" smtClean="0"/>
              <a:t>4/12/17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4985E39-D036-BC41-A964-386EABBA8AA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896016"/>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airnow.gov/"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emf"/><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officeArt ob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667" y="472515"/>
            <a:ext cx="3982765" cy="533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8"/>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1"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x-none" altLang="x-none" sz="1800" b="0" i="0" u="none" strike="noStrike" cap="none" normalizeH="0" baseline="0">
              <a:ln>
                <a:noFill/>
              </a:ln>
              <a:solidFill>
                <a:schemeClr val="tx1"/>
              </a:solidFill>
              <a:effectLst/>
              <a:latin typeface="Arial" charset="0"/>
            </a:endParaRPr>
          </a:p>
        </p:txBody>
      </p:sp>
      <p:sp>
        <p:nvSpPr>
          <p:cNvPr id="7" name="Rectangle 11"/>
          <p:cNvSpPr>
            <a:spLocks noChangeArrowheads="1"/>
          </p:cNvSpPr>
          <p:nvPr/>
        </p:nvSpPr>
        <p:spPr bwMode="auto">
          <a:xfrm>
            <a:off x="0" y="1371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x-none" altLang="x-none" sz="18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sp>
        <p:nvSpPr>
          <p:cNvPr id="8" name="Rectangle 13"/>
          <p:cNvSpPr>
            <a:spLocks noChangeArrowheads="1"/>
          </p:cNvSpPr>
          <p:nvPr/>
        </p:nvSpPr>
        <p:spPr bwMode="auto">
          <a:xfrm>
            <a:off x="0" y="1371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00" y="492918"/>
            <a:ext cx="2285868" cy="1178429"/>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918" y="472515"/>
            <a:ext cx="3846746" cy="16354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5"/>
          <p:cNvSpPr>
            <a:spLocks noChangeArrowheads="1"/>
          </p:cNvSpPr>
          <p:nvPr/>
        </p:nvSpPr>
        <p:spPr bwMode="auto">
          <a:xfrm>
            <a:off x="0" y="4241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b="5659"/>
          <a:stretch/>
        </p:blipFill>
        <p:spPr>
          <a:xfrm>
            <a:off x="754764" y="1897868"/>
            <a:ext cx="1642724" cy="2308936"/>
          </a:xfrm>
          <a:prstGeom prst="rect">
            <a:avLst/>
          </a:prstGeom>
        </p:spPr>
      </p:pic>
      <p:sp>
        <p:nvSpPr>
          <p:cNvPr id="11" name="TextBox 10"/>
          <p:cNvSpPr txBox="1"/>
          <p:nvPr/>
        </p:nvSpPr>
        <p:spPr>
          <a:xfrm>
            <a:off x="7610918" y="2250575"/>
            <a:ext cx="3663999" cy="3139321"/>
          </a:xfrm>
          <a:prstGeom prst="rect">
            <a:avLst/>
          </a:prstGeom>
          <a:noFill/>
        </p:spPr>
        <p:txBody>
          <a:bodyPr wrap="square" rtlCol="0">
            <a:spAutoFit/>
          </a:bodyPr>
          <a:lstStyle/>
          <a:p>
            <a:r>
              <a:rPr lang="en-US" dirty="0"/>
              <a:t>-This project was funded in part by the Unitarian Universalist Fund for Social Responsibility.</a:t>
            </a:r>
          </a:p>
          <a:p>
            <a:r>
              <a:rPr lang="en-US" dirty="0"/>
              <a:t>-This project was funded in part by the UUFBR Endowment Fund.</a:t>
            </a:r>
          </a:p>
          <a:p>
            <a:r>
              <a:rPr lang="en-US" dirty="0"/>
              <a:t>-Development of the ReACT Tool Kit and the Pilot Project was funded by EPA Environmental Justice Grant </a:t>
            </a:r>
          </a:p>
          <a:p>
            <a:r>
              <a:rPr lang="en-US" dirty="0"/>
              <a:t>#EQ-00D35415-0 awarded to the Green Sanctuary Committee of the UU Fellowship of Boca Raton.</a:t>
            </a:r>
          </a:p>
        </p:txBody>
      </p:sp>
      <p:pic>
        <p:nvPicPr>
          <p:cNvPr id="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211" y="4765991"/>
            <a:ext cx="3001962"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16303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180491" y="0"/>
            <a:ext cx="8671729" cy="784225"/>
          </a:xfrm>
        </p:spPr>
        <p:txBody>
          <a:bodyPr>
            <a:normAutofit/>
          </a:bodyPr>
          <a:lstStyle/>
          <a:p>
            <a:r>
              <a:rPr lang="en-US" sz="4400" dirty="0" smtClean="0"/>
              <a:t>  </a:t>
            </a:r>
            <a:r>
              <a:rPr lang="en-US" sz="4400" dirty="0" smtClean="0">
                <a:solidFill>
                  <a:srgbClr val="FF0000"/>
                </a:solidFill>
              </a:rPr>
              <a:t>Interactive</a:t>
            </a:r>
            <a:r>
              <a:rPr lang="en-US" sz="4400" dirty="0" smtClean="0"/>
              <a:t> Mapping of Households</a:t>
            </a:r>
            <a:endParaRPr lang="en-US" sz="4400"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703991" y="887464"/>
            <a:ext cx="7624728" cy="5203620"/>
          </a:xfrm>
          <a:prstGeom prst="rect">
            <a:avLst/>
          </a:prstGeom>
        </p:spPr>
      </p:pic>
    </p:spTree>
    <p:extLst>
      <p:ext uri="{BB962C8B-B14F-4D97-AF65-F5344CB8AC3E}">
        <p14:creationId xmlns:p14="http://schemas.microsoft.com/office/powerpoint/2010/main" val="3956810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ktop/Screen%20Shot%202017-04-07%20at%2012.28.59%20PM.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5057" y="1059286"/>
            <a:ext cx="7639665" cy="5164532"/>
          </a:xfrm>
          <a:prstGeom prst="rect">
            <a:avLst/>
          </a:prstGeom>
          <a:noFill/>
          <a:ln>
            <a:noFill/>
          </a:ln>
        </p:spPr>
      </p:pic>
      <p:sp>
        <p:nvSpPr>
          <p:cNvPr id="3" name="TextBox 2"/>
          <p:cNvSpPr txBox="1"/>
          <p:nvPr/>
        </p:nvSpPr>
        <p:spPr>
          <a:xfrm>
            <a:off x="2477729" y="412955"/>
            <a:ext cx="7197213" cy="646331"/>
          </a:xfrm>
          <a:prstGeom prst="rect">
            <a:avLst/>
          </a:prstGeom>
          <a:noFill/>
        </p:spPr>
        <p:txBody>
          <a:bodyPr wrap="square" rtlCol="0">
            <a:spAutoFit/>
          </a:bodyPr>
          <a:lstStyle/>
          <a:p>
            <a:r>
              <a:rPr lang="en-US" sz="3600" dirty="0" smtClean="0">
                <a:solidFill>
                  <a:srgbClr val="FF0000"/>
                </a:solidFill>
              </a:rPr>
              <a:t>90</a:t>
            </a:r>
            <a:r>
              <a:rPr lang="en-US" sz="3600" dirty="0" smtClean="0"/>
              <a:t> Households in Naples Manor</a:t>
            </a:r>
            <a:endParaRPr lang="en-US" sz="3600" dirty="0"/>
          </a:p>
        </p:txBody>
      </p:sp>
    </p:spTree>
    <p:extLst>
      <p:ext uri="{BB962C8B-B14F-4D97-AF65-F5344CB8AC3E}">
        <p14:creationId xmlns:p14="http://schemas.microsoft.com/office/powerpoint/2010/main" val="813600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What We </a:t>
            </a:r>
            <a:r>
              <a:rPr lang="en-US" dirty="0" smtClean="0">
                <a:solidFill>
                  <a:srgbClr val="FF0000"/>
                </a:solidFill>
              </a:rPr>
              <a:t>Learned</a:t>
            </a:r>
            <a:endParaRPr lang="en-US" dirty="0">
              <a:solidFill>
                <a:srgbClr val="FF0000"/>
              </a:solidFill>
            </a:endParaRPr>
          </a:p>
        </p:txBody>
      </p:sp>
      <p:sp>
        <p:nvSpPr>
          <p:cNvPr id="3" name="Content Placeholder 2"/>
          <p:cNvSpPr>
            <a:spLocks noGrp="1"/>
          </p:cNvSpPr>
          <p:nvPr>
            <p:ph idx="1"/>
          </p:nvPr>
        </p:nvSpPr>
        <p:spPr>
          <a:xfrm>
            <a:off x="2222306" y="2688985"/>
            <a:ext cx="9316832" cy="2236976"/>
          </a:xfrm>
        </p:spPr>
        <p:txBody>
          <a:bodyPr>
            <a:normAutofit/>
          </a:bodyPr>
          <a:lstStyle/>
          <a:p>
            <a:pPr>
              <a:buFont typeface="Wingdings" charset="2"/>
              <a:buChar char="Ø"/>
            </a:pPr>
            <a:r>
              <a:rPr lang="en-US" sz="3200" dirty="0" smtClean="0"/>
              <a:t>Familiarity with Sea Level Rise Risk</a:t>
            </a:r>
          </a:p>
          <a:p>
            <a:pPr>
              <a:buFont typeface="Wingdings" charset="2"/>
              <a:buChar char="Ø"/>
            </a:pPr>
            <a:r>
              <a:rPr lang="en-US" sz="3200" dirty="0" smtClean="0"/>
              <a:t>Primary </a:t>
            </a:r>
            <a:r>
              <a:rPr lang="en-US" sz="3200" dirty="0" smtClean="0"/>
              <a:t>Concerns</a:t>
            </a:r>
          </a:p>
          <a:p>
            <a:pPr>
              <a:buFont typeface="Wingdings" charset="2"/>
              <a:buChar char="Ø"/>
            </a:pPr>
            <a:r>
              <a:rPr lang="en-US" sz="3200" dirty="0">
                <a:solidFill>
                  <a:schemeClr val="tx1"/>
                </a:solidFill>
              </a:rPr>
              <a:t>Incidence of Mold, Asthma and Water Contamination</a:t>
            </a:r>
          </a:p>
          <a:p>
            <a:pPr marL="0" indent="0">
              <a:buNone/>
            </a:pPr>
            <a:endParaRPr lang="en-US" sz="3200" dirty="0" smtClean="0"/>
          </a:p>
          <a:p>
            <a:pPr marL="0" indent="0">
              <a:buNone/>
            </a:pPr>
            <a:endParaRPr lang="en-US" sz="3200" dirty="0" smtClean="0"/>
          </a:p>
          <a:p>
            <a:pPr marL="0" indent="0">
              <a:buNone/>
            </a:pPr>
            <a:endParaRPr lang="en-US" sz="3200" dirty="0" smtClean="0"/>
          </a:p>
          <a:p>
            <a:pPr marL="0" indent="0">
              <a:buNone/>
            </a:pPr>
            <a:endParaRPr lang="en-US" sz="3200" dirty="0"/>
          </a:p>
        </p:txBody>
      </p:sp>
    </p:spTree>
    <p:extLst>
      <p:ext uri="{BB962C8B-B14F-4D97-AF65-F5344CB8AC3E}">
        <p14:creationId xmlns:p14="http://schemas.microsoft.com/office/powerpoint/2010/main" val="179153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0" y="5853053"/>
            <a:ext cx="12192000" cy="364867"/>
          </a:xfrm>
        </p:spPr>
        <p:txBody>
          <a:bodyPr>
            <a:noAutofit/>
          </a:bodyPr>
          <a:lstStyle/>
          <a:p>
            <a:pPr>
              <a:lnSpc>
                <a:spcPct val="100000"/>
              </a:lnSpc>
            </a:pPr>
            <a:r>
              <a:rPr lang="en-US" dirty="0" smtClean="0">
                <a:solidFill>
                  <a:srgbClr val="0070C0"/>
                </a:solidFill>
                <a:latin typeface="+mn-lt"/>
              </a:rPr>
              <a:t> </a:t>
            </a:r>
            <a:r>
              <a:rPr lang="en-US" b="1" dirty="0" smtClean="0">
                <a:solidFill>
                  <a:srgbClr val="0070C0"/>
                </a:solidFill>
                <a:cs typeface="Times New Roman" panose="02020603050405020304" pitchFamily="18" charset="0"/>
              </a:rPr>
              <a:t>Blue</a:t>
            </a:r>
            <a:r>
              <a:rPr lang="en-US" b="1" dirty="0" smtClean="0">
                <a:solidFill>
                  <a:srgbClr val="0070C0"/>
                </a:solidFill>
                <a:latin typeface="+mn-lt"/>
                <a:cs typeface="Times New Roman" panose="02020603050405020304" pitchFamily="18" charset="0"/>
              </a:rPr>
              <a:t>-Not at all familiar             Orange-Somewhat familiar            Grey-Very familiar             Yellow-Extremely Familiar</a:t>
            </a:r>
            <a:endParaRPr lang="en-US" b="1" dirty="0" smtClean="0">
              <a:solidFill>
                <a:srgbClr val="0070C0"/>
              </a:solidFill>
              <a:latin typeface="+mn-lt"/>
              <a:cs typeface="Times New Roman" panose="02020603050405020304" pitchFamily="18" charset="0"/>
            </a:endParaRPr>
          </a:p>
          <a:p>
            <a:pPr marL="0" indent="0">
              <a:lnSpc>
                <a:spcPct val="100000"/>
              </a:lnSpc>
              <a:buNone/>
            </a:pPr>
            <a:endParaRPr lang="en-US" dirty="0">
              <a:latin typeface="+mn-lt"/>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592826" y="162233"/>
            <a:ext cx="8684341" cy="5456902"/>
          </a:xfrm>
          <a:prstGeom prst="rect">
            <a:avLst/>
          </a:prstGeom>
        </p:spPr>
      </p:pic>
    </p:spTree>
    <p:extLst>
      <p:ext uri="{BB962C8B-B14F-4D97-AF65-F5344CB8AC3E}">
        <p14:creationId xmlns:p14="http://schemas.microsoft.com/office/powerpoint/2010/main" val="1047915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988143" y="825910"/>
            <a:ext cx="6032090" cy="4704735"/>
          </a:xfrm>
          <a:prstGeom prst="rect">
            <a:avLst/>
          </a:prstGeom>
        </p:spPr>
      </p:pic>
      <p:sp>
        <p:nvSpPr>
          <p:cNvPr id="3" name="TextBox 2"/>
          <p:cNvSpPr txBox="1"/>
          <p:nvPr/>
        </p:nvSpPr>
        <p:spPr>
          <a:xfrm>
            <a:off x="7787148" y="796413"/>
            <a:ext cx="3775587" cy="4154984"/>
          </a:xfrm>
          <a:prstGeom prst="rect">
            <a:avLst/>
          </a:prstGeom>
          <a:noFill/>
        </p:spPr>
        <p:txBody>
          <a:bodyPr wrap="square" rtlCol="0">
            <a:spAutoFit/>
          </a:bodyPr>
          <a:lstStyle/>
          <a:p>
            <a:r>
              <a:rPr lang="en-US" sz="2400" dirty="0"/>
              <a:t>The range of reported estimates of elevation was from 10 </a:t>
            </a:r>
            <a:r>
              <a:rPr lang="en-US" sz="2400" dirty="0" err="1"/>
              <a:t>ft</a:t>
            </a:r>
            <a:r>
              <a:rPr lang="en-US" sz="2400" dirty="0"/>
              <a:t> below sea level to 1,000 </a:t>
            </a:r>
            <a:r>
              <a:rPr lang="en-US" sz="2400" dirty="0" err="1"/>
              <a:t>ft</a:t>
            </a:r>
            <a:r>
              <a:rPr lang="en-US" sz="2400" dirty="0"/>
              <a:t> above sea level.</a:t>
            </a:r>
            <a:r>
              <a:rPr lang="en-US" sz="2400" dirty="0"/>
              <a:t> </a:t>
            </a:r>
            <a:endParaRPr lang="en-US" sz="2400" dirty="0" smtClean="0"/>
          </a:p>
          <a:p>
            <a:endParaRPr lang="en-US" sz="2400" dirty="0"/>
          </a:p>
          <a:p>
            <a:r>
              <a:rPr lang="en-US" sz="2400" dirty="0" smtClean="0"/>
              <a:t>Actual Elevations in Naples Manor are</a:t>
            </a:r>
          </a:p>
          <a:p>
            <a:r>
              <a:rPr lang="en-US" sz="2400" dirty="0"/>
              <a:t>f</a:t>
            </a:r>
            <a:r>
              <a:rPr lang="en-US" sz="2400" dirty="0" smtClean="0"/>
              <a:t>rom 7.55 </a:t>
            </a:r>
            <a:r>
              <a:rPr lang="en-US" sz="2400" dirty="0" err="1" smtClean="0"/>
              <a:t>ft</a:t>
            </a:r>
            <a:r>
              <a:rPr lang="en-US" sz="2400" dirty="0" smtClean="0"/>
              <a:t> to 18.43 ft.</a:t>
            </a:r>
          </a:p>
          <a:p>
            <a:endParaRPr lang="en-US" sz="2400" dirty="0"/>
          </a:p>
          <a:p>
            <a:r>
              <a:rPr lang="en-US" sz="2400" dirty="0" smtClean="0"/>
              <a:t>Naples Manor is in an AE Flood Zone.</a:t>
            </a:r>
            <a:endParaRPr lang="en-US" sz="2400" dirty="0"/>
          </a:p>
        </p:txBody>
      </p:sp>
    </p:spTree>
    <p:extLst>
      <p:ext uri="{BB962C8B-B14F-4D97-AF65-F5344CB8AC3E}">
        <p14:creationId xmlns:p14="http://schemas.microsoft.com/office/powerpoint/2010/main" val="2108905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7639" y="619432"/>
            <a:ext cx="10294374" cy="5786199"/>
          </a:xfrm>
          <a:prstGeom prst="rect">
            <a:avLst/>
          </a:prstGeom>
          <a:noFill/>
        </p:spPr>
        <p:txBody>
          <a:bodyPr wrap="square" rtlCol="0">
            <a:spAutoFit/>
          </a:bodyPr>
          <a:lstStyle/>
          <a:p>
            <a:r>
              <a:rPr lang="en-US" sz="3200" b="1" dirty="0"/>
              <a:t>Zone AE</a:t>
            </a:r>
            <a:r>
              <a:rPr lang="en-US" sz="3200" dirty="0"/>
              <a:t> are areas that have a 1% probability of flooding every year (also known as the "100-year floodplain"), and where predicted flood water elevations above mean sea level have been established. Properties in Zone AE are considered to be at high risk of flooding under the National Flood Insurance Program (NFIP). Flood insurance is </a:t>
            </a:r>
            <a:r>
              <a:rPr lang="en-US" sz="3200" i="1" dirty="0"/>
              <a:t>required</a:t>
            </a:r>
            <a:r>
              <a:rPr lang="en-US" sz="3200" dirty="0"/>
              <a:t> for all properties in Zone AE that have federally-backed mortgages. Construction in these areas must meet local floodplain zoning ordinance requirements, including evidence that </a:t>
            </a:r>
            <a:r>
              <a:rPr lang="en-US" sz="3200" dirty="0" err="1"/>
              <a:t>priniciple</a:t>
            </a:r>
            <a:r>
              <a:rPr lang="en-US" sz="3200" dirty="0"/>
              <a:t> structures are above the Base Flood Elevation (BFE) as shown on the adopted FIRM maps.</a:t>
            </a:r>
          </a:p>
          <a:p>
            <a:endParaRPr lang="en-US" dirty="0"/>
          </a:p>
        </p:txBody>
      </p:sp>
    </p:spTree>
    <p:extLst>
      <p:ext uri="{BB962C8B-B14F-4D97-AF65-F5344CB8AC3E}">
        <p14:creationId xmlns:p14="http://schemas.microsoft.com/office/powerpoint/2010/main" val="657744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575188" y="1179871"/>
            <a:ext cx="7385869" cy="4170751"/>
          </a:xfrm>
          <a:prstGeom prst="rect">
            <a:avLst/>
          </a:prstGeom>
        </p:spPr>
      </p:pic>
      <p:sp>
        <p:nvSpPr>
          <p:cNvPr id="5" name="TextBox 4"/>
          <p:cNvSpPr txBox="1"/>
          <p:nvPr/>
        </p:nvSpPr>
        <p:spPr>
          <a:xfrm>
            <a:off x="8155857" y="1179871"/>
            <a:ext cx="3672348" cy="1477328"/>
          </a:xfrm>
          <a:prstGeom prst="rect">
            <a:avLst/>
          </a:prstGeom>
          <a:noFill/>
        </p:spPr>
        <p:txBody>
          <a:bodyPr wrap="square" rtlCol="0">
            <a:spAutoFit/>
          </a:bodyPr>
          <a:lstStyle/>
          <a:p>
            <a:r>
              <a:rPr lang="en-US" dirty="0" smtClean="0"/>
              <a:t>Residents estimated from 1 to 500 ft.</a:t>
            </a:r>
          </a:p>
          <a:p>
            <a:r>
              <a:rPr lang="en-US" dirty="0" smtClean="0"/>
              <a:t>The depth to water level at the well at St. Andrews Blvd. and </a:t>
            </a:r>
            <a:r>
              <a:rPr lang="en-US" dirty="0" err="1" smtClean="0"/>
              <a:t>Tamiami</a:t>
            </a:r>
            <a:r>
              <a:rPr lang="en-US" dirty="0" smtClean="0"/>
              <a:t> Trail was 3.26 ft. on February 22, 2017.</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026" y="3185650"/>
            <a:ext cx="2818011" cy="2936977"/>
          </a:xfrm>
          <a:prstGeom prst="rect">
            <a:avLst/>
          </a:prstGeom>
        </p:spPr>
      </p:pic>
    </p:spTree>
    <p:extLst>
      <p:ext uri="{BB962C8B-B14F-4D97-AF65-F5344CB8AC3E}">
        <p14:creationId xmlns:p14="http://schemas.microsoft.com/office/powerpoint/2010/main" val="1205026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1327355" y="398206"/>
            <a:ext cx="9114503" cy="5663381"/>
          </a:xfrm>
          <a:prstGeom prst="rect">
            <a:avLst/>
          </a:prstGeom>
        </p:spPr>
      </p:pic>
    </p:spTree>
    <p:extLst>
      <p:ext uri="{BB962C8B-B14F-4D97-AF65-F5344CB8AC3E}">
        <p14:creationId xmlns:p14="http://schemas.microsoft.com/office/powerpoint/2010/main" val="1748601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149" y="548968"/>
            <a:ext cx="10058400" cy="6964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369" y="3595739"/>
            <a:ext cx="3187700" cy="2641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716" y="3595739"/>
            <a:ext cx="3149600" cy="26289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0039" y="1245386"/>
            <a:ext cx="9144000" cy="2501900"/>
          </a:xfrm>
          <a:prstGeom prst="rect">
            <a:avLst/>
          </a:prstGeom>
        </p:spPr>
      </p:pic>
    </p:spTree>
    <p:extLst>
      <p:ext uri="{BB962C8B-B14F-4D97-AF65-F5344CB8AC3E}">
        <p14:creationId xmlns:p14="http://schemas.microsoft.com/office/powerpoint/2010/main" val="1851496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1135626" y="427703"/>
            <a:ext cx="7477432" cy="5840361"/>
          </a:xfrm>
          <a:prstGeom prst="rect">
            <a:avLst/>
          </a:prstGeom>
        </p:spPr>
      </p:pic>
      <p:sp>
        <p:nvSpPr>
          <p:cNvPr id="2" name="TextBox 1"/>
          <p:cNvSpPr txBox="1"/>
          <p:nvPr/>
        </p:nvSpPr>
        <p:spPr>
          <a:xfrm>
            <a:off x="8613058" y="766916"/>
            <a:ext cx="3200400" cy="4154984"/>
          </a:xfrm>
          <a:prstGeom prst="rect">
            <a:avLst/>
          </a:prstGeom>
          <a:noFill/>
        </p:spPr>
        <p:txBody>
          <a:bodyPr wrap="square" rtlCol="0">
            <a:spAutoFit/>
          </a:bodyPr>
          <a:lstStyle/>
          <a:p>
            <a:r>
              <a:rPr lang="en-US" sz="2400" dirty="0"/>
              <a:t>Florida CHARTS reports the Collier County adult asthma prevalence in 2013 was </a:t>
            </a:r>
            <a:r>
              <a:rPr lang="en-US" sz="2400" dirty="0">
                <a:solidFill>
                  <a:srgbClr val="FF0000"/>
                </a:solidFill>
              </a:rPr>
              <a:t>3.2%. </a:t>
            </a:r>
            <a:r>
              <a:rPr lang="en-US" sz="2400" dirty="0"/>
              <a:t>This means that the prevalence of asthma among residents responding to the survey (</a:t>
            </a:r>
            <a:r>
              <a:rPr lang="en-US" sz="2400" dirty="0">
                <a:solidFill>
                  <a:srgbClr val="FF0000"/>
                </a:solidFill>
              </a:rPr>
              <a:t>18%) </a:t>
            </a:r>
            <a:r>
              <a:rPr lang="en-US" sz="2400" dirty="0"/>
              <a:t>is </a:t>
            </a:r>
            <a:r>
              <a:rPr lang="en-US" sz="2400" dirty="0" smtClean="0">
                <a:solidFill>
                  <a:srgbClr val="FF0000"/>
                </a:solidFill>
              </a:rPr>
              <a:t>5</a:t>
            </a:r>
            <a:r>
              <a:rPr lang="en-US" sz="2400" dirty="0" smtClean="0"/>
              <a:t> times </a:t>
            </a:r>
            <a:r>
              <a:rPr lang="en-US" sz="2400" dirty="0"/>
              <a:t>the 2013 county prevalence. </a:t>
            </a:r>
            <a:endParaRPr lang="en-US" sz="2400" dirty="0"/>
          </a:p>
        </p:txBody>
      </p:sp>
    </p:spTree>
    <p:extLst>
      <p:ext uri="{BB962C8B-B14F-4D97-AF65-F5344CB8AC3E}">
        <p14:creationId xmlns:p14="http://schemas.microsoft.com/office/powerpoint/2010/main" val="351023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8035" y="5456903"/>
            <a:ext cx="10587645" cy="1143000"/>
          </a:xfrm>
        </p:spPr>
        <p:txBody>
          <a:bodyPr>
            <a:normAutofit/>
          </a:bodyPr>
          <a:lstStyle/>
          <a:p>
            <a:pPr algn="ctr"/>
            <a:r>
              <a:rPr lang="en-US" sz="4000" dirty="0" smtClean="0"/>
              <a:t>Building climate resilience</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35" y="117987"/>
            <a:ext cx="11105848" cy="5338916"/>
          </a:xfrm>
          <a:prstGeom prst="rect">
            <a:avLst/>
          </a:prstGeom>
        </p:spPr>
      </p:pic>
    </p:spTree>
    <p:extLst>
      <p:ext uri="{BB962C8B-B14F-4D97-AF65-F5344CB8AC3E}">
        <p14:creationId xmlns:p14="http://schemas.microsoft.com/office/powerpoint/2010/main" val="958139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smtClean="0">
                <a:solidFill>
                  <a:srgbClr val="FF0000"/>
                </a:solidFill>
              </a:rPr>
              <a:t>Asthma </a:t>
            </a:r>
            <a:r>
              <a:rPr lang="en-US" sz="6000" b="1" dirty="0" smtClean="0">
                <a:solidFill>
                  <a:schemeClr val="tx1"/>
                </a:solidFill>
              </a:rPr>
              <a:t>and Climate Change</a:t>
            </a:r>
            <a:endParaRPr lang="en-US" sz="6000" b="1" dirty="0"/>
          </a:p>
        </p:txBody>
      </p:sp>
      <p:sp>
        <p:nvSpPr>
          <p:cNvPr id="3" name="Content Placeholder 2"/>
          <p:cNvSpPr>
            <a:spLocks noGrp="1"/>
          </p:cNvSpPr>
          <p:nvPr>
            <p:ph idx="1"/>
          </p:nvPr>
        </p:nvSpPr>
        <p:spPr>
          <a:xfrm>
            <a:off x="2036800" y="2577254"/>
            <a:ext cx="8179359" cy="4023360"/>
          </a:xfrm>
        </p:spPr>
        <p:txBody>
          <a:bodyPr>
            <a:normAutofit fontScale="92500"/>
          </a:bodyPr>
          <a:lstStyle/>
          <a:p>
            <a:r>
              <a:rPr lang="en-US" sz="5400" dirty="0" smtClean="0"/>
              <a:t>Climate change poses a health threat to those with </a:t>
            </a:r>
            <a:r>
              <a:rPr lang="en-US" sz="6600" dirty="0" smtClean="0"/>
              <a:t>asthma</a:t>
            </a:r>
            <a:r>
              <a:rPr lang="en-US" sz="5400" dirty="0" smtClean="0"/>
              <a:t> by increasing air pollution and airborne allergens.</a:t>
            </a:r>
          </a:p>
          <a:p>
            <a:r>
              <a:rPr lang="en-US" sz="2800" dirty="0" smtClean="0"/>
              <a:t>           </a:t>
            </a:r>
          </a:p>
        </p:txBody>
      </p:sp>
    </p:spTree>
    <p:extLst>
      <p:ext uri="{BB962C8B-B14F-4D97-AF65-F5344CB8AC3E}">
        <p14:creationId xmlns:p14="http://schemas.microsoft.com/office/powerpoint/2010/main" val="23876790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000" b="1" dirty="0" smtClean="0">
                <a:solidFill>
                  <a:srgbClr val="FF0000"/>
                </a:solidFill>
              </a:rPr>
              <a:t>Air Quality Index (AQI) </a:t>
            </a:r>
            <a:r>
              <a:rPr lang="en-US" sz="6000" b="1" dirty="0" smtClean="0">
                <a:solidFill>
                  <a:schemeClr val="tx1"/>
                </a:solidFill>
              </a:rPr>
              <a:t>and Climate Change</a:t>
            </a:r>
            <a:endParaRPr lang="en-US" sz="6000" b="1" dirty="0"/>
          </a:p>
        </p:txBody>
      </p:sp>
      <p:sp>
        <p:nvSpPr>
          <p:cNvPr id="3" name="Content Placeholder 2"/>
          <p:cNvSpPr>
            <a:spLocks noGrp="1"/>
          </p:cNvSpPr>
          <p:nvPr>
            <p:ph idx="1"/>
          </p:nvPr>
        </p:nvSpPr>
        <p:spPr>
          <a:xfrm>
            <a:off x="1627834" y="1845734"/>
            <a:ext cx="8829486" cy="4023360"/>
          </a:xfrm>
        </p:spPr>
        <p:txBody>
          <a:bodyPr>
            <a:normAutofit/>
          </a:bodyPr>
          <a:lstStyle/>
          <a:p>
            <a:r>
              <a:rPr lang="en-US" sz="2800" dirty="0"/>
              <a:t>The U.S. Environmental Protection Agency’s (EPA) Air Quality Index (AQI) measures the level of </a:t>
            </a:r>
            <a:r>
              <a:rPr lang="en-US" sz="2800" dirty="0" smtClean="0"/>
              <a:t>air pollution</a:t>
            </a:r>
            <a:r>
              <a:rPr lang="en-US" sz="2800" dirty="0"/>
              <a:t>.  </a:t>
            </a:r>
            <a:endParaRPr lang="en-US" sz="2800" dirty="0" smtClean="0"/>
          </a:p>
          <a:p>
            <a:r>
              <a:rPr lang="en-US" sz="2800" dirty="0" smtClean="0"/>
              <a:t>The AQI lets you know when </a:t>
            </a:r>
            <a:r>
              <a:rPr lang="en-US" sz="2800" dirty="0"/>
              <a:t>the air quality may be hazardous to your health.  </a:t>
            </a:r>
            <a:endParaRPr lang="en-US" sz="2800" dirty="0" smtClean="0"/>
          </a:p>
          <a:p>
            <a:r>
              <a:rPr lang="en-US" sz="2800" dirty="0" smtClean="0"/>
              <a:t>When </a:t>
            </a:r>
            <a:r>
              <a:rPr lang="en-US" sz="2800" dirty="0"/>
              <a:t>the AQI is in the unhealthy range, </a:t>
            </a:r>
            <a:r>
              <a:rPr lang="en-US" sz="2800" dirty="0" smtClean="0"/>
              <a:t>you should stay </a:t>
            </a:r>
            <a:r>
              <a:rPr lang="en-US" sz="2800" dirty="0"/>
              <a:t>indoors in air-conditioning as much as possible; when you go outside, avoid exertion and heavily trafficked roadways and consider wearing a mask. </a:t>
            </a:r>
            <a:r>
              <a:rPr lang="en-US" sz="2800" dirty="0" smtClean="0"/>
              <a:t>Check local AQI daily at </a:t>
            </a:r>
            <a:r>
              <a:rPr lang="en-US" sz="2800" u="sng" dirty="0" smtClean="0">
                <a:hlinkClick r:id="rId2"/>
              </a:rPr>
              <a:t>https://www.airnow.gov/</a:t>
            </a:r>
            <a:r>
              <a:rPr lang="en-US" sz="2800" u="sng" dirty="0" smtClean="0"/>
              <a:t> </a:t>
            </a:r>
            <a:r>
              <a:rPr lang="en-US" sz="2800" dirty="0" smtClean="0"/>
              <a:t>or Google Air Now AQI.</a:t>
            </a:r>
          </a:p>
        </p:txBody>
      </p:sp>
    </p:spTree>
    <p:extLst>
      <p:ext uri="{BB962C8B-B14F-4D97-AF65-F5344CB8AC3E}">
        <p14:creationId xmlns:p14="http://schemas.microsoft.com/office/powerpoint/2010/main" val="38529262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64052850"/>
              </p:ext>
            </p:extLst>
          </p:nvPr>
        </p:nvGraphicFramePr>
        <p:xfrm>
          <a:off x="1145512" y="261257"/>
          <a:ext cx="9957917" cy="5733118"/>
        </p:xfrm>
        <a:graphic>
          <a:graphicData uri="http://schemas.openxmlformats.org/drawingml/2006/table">
            <a:tbl>
              <a:tblPr firstRow="1" firstCol="1" bandRow="1">
                <a:tableStyleId>{5C22544A-7EE6-4342-B048-85BDC9FD1C3A}</a:tableStyleId>
              </a:tblPr>
              <a:tblGrid>
                <a:gridCol w="1527350"/>
                <a:gridCol w="1818751"/>
                <a:gridCol w="6611816"/>
              </a:tblGrid>
              <a:tr h="673240">
                <a:tc>
                  <a:txBody>
                    <a:bodyPr/>
                    <a:lstStyle/>
                    <a:p>
                      <a:pPr marL="0" marR="0" algn="ctr">
                        <a:lnSpc>
                          <a:spcPct val="107000"/>
                        </a:lnSpc>
                        <a:spcBef>
                          <a:spcPts val="0"/>
                        </a:spcBef>
                        <a:spcAft>
                          <a:spcPts val="800"/>
                        </a:spcAft>
                      </a:pPr>
                      <a:r>
                        <a:rPr lang="en-US" sz="1800" b="1" dirty="0">
                          <a:solidFill>
                            <a:schemeClr val="tx1"/>
                          </a:solidFill>
                          <a:effectLst/>
                        </a:rPr>
                        <a:t>AQI Values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chemeClr val="bg2">
                        <a:lumMod val="90000"/>
                      </a:schemeClr>
                    </a:solidFill>
                  </a:tcPr>
                </a:tc>
                <a:tc>
                  <a:txBody>
                    <a:bodyPr/>
                    <a:lstStyle/>
                    <a:p>
                      <a:pPr marL="0" marR="0" algn="ctr">
                        <a:lnSpc>
                          <a:spcPct val="107000"/>
                        </a:lnSpc>
                        <a:spcBef>
                          <a:spcPts val="0"/>
                        </a:spcBef>
                        <a:spcAft>
                          <a:spcPts val="800"/>
                        </a:spcAft>
                      </a:pPr>
                      <a:r>
                        <a:rPr lang="en-US" sz="1800" b="1" dirty="0" smtClean="0">
                          <a:solidFill>
                            <a:schemeClr val="tx1"/>
                          </a:solidFill>
                          <a:effectLst/>
                        </a:rPr>
                        <a:t>Health Status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chemeClr val="bg2">
                        <a:lumMod val="90000"/>
                      </a:schemeClr>
                    </a:solidFill>
                  </a:tcPr>
                </a:tc>
                <a:tc>
                  <a:txBody>
                    <a:bodyPr/>
                    <a:lstStyle/>
                    <a:p>
                      <a:pPr marL="0" marR="0" algn="ctr">
                        <a:lnSpc>
                          <a:spcPct val="107000"/>
                        </a:lnSpc>
                        <a:spcBef>
                          <a:spcPts val="0"/>
                        </a:spcBef>
                        <a:spcAft>
                          <a:spcPts val="800"/>
                        </a:spcAft>
                      </a:pPr>
                      <a:r>
                        <a:rPr lang="en-US" sz="1800" b="1" dirty="0">
                          <a:solidFill>
                            <a:schemeClr val="tx1"/>
                          </a:solidFill>
                          <a:effectLst/>
                        </a:rPr>
                        <a:t>Colors and Meaning</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chemeClr val="bg2">
                        <a:lumMod val="90000"/>
                      </a:schemeClr>
                    </a:solidFill>
                  </a:tcPr>
                </a:tc>
              </a:tr>
              <a:tr h="462224">
                <a:tc>
                  <a:txBody>
                    <a:bodyPr/>
                    <a:lstStyle/>
                    <a:p>
                      <a:pPr marL="0" marR="0" algn="ctr">
                        <a:lnSpc>
                          <a:spcPct val="107000"/>
                        </a:lnSpc>
                        <a:spcBef>
                          <a:spcPts val="0"/>
                        </a:spcBef>
                        <a:spcAft>
                          <a:spcPts val="800"/>
                        </a:spcAft>
                      </a:pPr>
                      <a:r>
                        <a:rPr lang="en-US" sz="1800" b="1" dirty="0">
                          <a:solidFill>
                            <a:schemeClr val="tx1"/>
                          </a:solidFill>
                          <a:effectLst/>
                        </a:rPr>
                        <a:t>0 to 50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40E04B"/>
                    </a:solidFill>
                  </a:tcPr>
                </a:tc>
                <a:tc>
                  <a:txBody>
                    <a:bodyPr/>
                    <a:lstStyle/>
                    <a:p>
                      <a:pPr marL="0" marR="0" algn="ctr">
                        <a:lnSpc>
                          <a:spcPct val="107000"/>
                        </a:lnSpc>
                        <a:spcBef>
                          <a:spcPts val="0"/>
                        </a:spcBef>
                        <a:spcAft>
                          <a:spcPts val="800"/>
                        </a:spcAft>
                      </a:pPr>
                      <a:r>
                        <a:rPr lang="en-US" sz="1800" b="1" dirty="0">
                          <a:solidFill>
                            <a:schemeClr val="tx1"/>
                          </a:solidFill>
                          <a:effectLst/>
                        </a:rPr>
                        <a:t>Good</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40E04B"/>
                    </a:solidFill>
                  </a:tcPr>
                </a:tc>
                <a:tc>
                  <a:txBody>
                    <a:bodyPr/>
                    <a:lstStyle/>
                    <a:p>
                      <a:pPr marL="0" marR="0">
                        <a:lnSpc>
                          <a:spcPct val="107000"/>
                        </a:lnSpc>
                        <a:spcBef>
                          <a:spcPts val="0"/>
                        </a:spcBef>
                        <a:spcAft>
                          <a:spcPts val="800"/>
                        </a:spcAft>
                      </a:pPr>
                      <a:r>
                        <a:rPr lang="en-US" sz="1800" dirty="0">
                          <a:effectLst/>
                        </a:rPr>
                        <a:t>Green: Satisfactory air quality; air pollution poses little or no risk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40E04B"/>
                    </a:solidFill>
                  </a:tcPr>
                </a:tc>
              </a:tr>
              <a:tr h="723481">
                <a:tc>
                  <a:txBody>
                    <a:bodyPr/>
                    <a:lstStyle/>
                    <a:p>
                      <a:pPr marL="0" marR="0" algn="ctr">
                        <a:lnSpc>
                          <a:spcPct val="107000"/>
                        </a:lnSpc>
                        <a:spcBef>
                          <a:spcPts val="0"/>
                        </a:spcBef>
                        <a:spcAft>
                          <a:spcPts val="800"/>
                        </a:spcAft>
                      </a:pPr>
                      <a:r>
                        <a:rPr lang="en-US" sz="1800" b="1" dirty="0">
                          <a:solidFill>
                            <a:schemeClr val="tx1"/>
                          </a:solidFill>
                          <a:effectLst/>
                        </a:rPr>
                        <a:t>51 to 100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FF00"/>
                    </a:solidFill>
                  </a:tcPr>
                </a:tc>
                <a:tc>
                  <a:txBody>
                    <a:bodyPr/>
                    <a:lstStyle/>
                    <a:p>
                      <a:pPr marL="0" marR="0" algn="ctr">
                        <a:lnSpc>
                          <a:spcPct val="107000"/>
                        </a:lnSpc>
                        <a:spcBef>
                          <a:spcPts val="0"/>
                        </a:spcBef>
                        <a:spcAft>
                          <a:spcPts val="800"/>
                        </a:spcAft>
                      </a:pPr>
                      <a:r>
                        <a:rPr lang="en-US" sz="1800" b="1" dirty="0">
                          <a:solidFill>
                            <a:schemeClr val="tx1"/>
                          </a:solidFill>
                          <a:effectLst/>
                        </a:rPr>
                        <a:t>Moderate</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FF00"/>
                    </a:solidFill>
                  </a:tcPr>
                </a:tc>
                <a:tc>
                  <a:txBody>
                    <a:bodyPr/>
                    <a:lstStyle/>
                    <a:p>
                      <a:pPr marL="0" marR="0">
                        <a:lnSpc>
                          <a:spcPct val="107000"/>
                        </a:lnSpc>
                        <a:spcBef>
                          <a:spcPts val="0"/>
                        </a:spcBef>
                        <a:spcAft>
                          <a:spcPts val="800"/>
                        </a:spcAft>
                      </a:pPr>
                      <a:r>
                        <a:rPr lang="en-US" sz="1800" dirty="0">
                          <a:effectLst/>
                        </a:rPr>
                        <a:t>Yellow: Acceptable air quality; moderate health concern for a few people who are unusually sensitive to air pollution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FF00"/>
                    </a:solidFill>
                  </a:tcPr>
                </a:tc>
              </a:tr>
              <a:tr h="971542">
                <a:tc>
                  <a:txBody>
                    <a:bodyPr/>
                    <a:lstStyle/>
                    <a:p>
                      <a:pPr marL="0" marR="0" algn="ctr">
                        <a:lnSpc>
                          <a:spcPct val="107000"/>
                        </a:lnSpc>
                        <a:spcBef>
                          <a:spcPts val="0"/>
                        </a:spcBef>
                        <a:spcAft>
                          <a:spcPts val="800"/>
                        </a:spcAft>
                      </a:pPr>
                      <a:r>
                        <a:rPr lang="en-US" sz="1800" b="1" dirty="0">
                          <a:solidFill>
                            <a:schemeClr val="tx1"/>
                          </a:solidFill>
                          <a:effectLst/>
                        </a:rPr>
                        <a:t>101 to 150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C301"/>
                    </a:solidFill>
                  </a:tcPr>
                </a:tc>
                <a:tc>
                  <a:txBody>
                    <a:bodyPr/>
                    <a:lstStyle/>
                    <a:p>
                      <a:pPr marL="0" marR="0" algn="ctr">
                        <a:lnSpc>
                          <a:spcPct val="107000"/>
                        </a:lnSpc>
                        <a:spcBef>
                          <a:spcPts val="0"/>
                        </a:spcBef>
                        <a:spcAft>
                          <a:spcPts val="800"/>
                        </a:spcAft>
                      </a:pPr>
                      <a:r>
                        <a:rPr lang="en-US" sz="1800" b="1" dirty="0">
                          <a:solidFill>
                            <a:schemeClr val="tx1"/>
                          </a:solidFill>
                          <a:effectLst/>
                        </a:rPr>
                        <a:t>Unhealthy for Sensitive Groups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C301"/>
                    </a:solidFill>
                  </a:tcPr>
                </a:tc>
                <a:tc>
                  <a:txBody>
                    <a:bodyPr/>
                    <a:lstStyle/>
                    <a:p>
                      <a:pPr marL="0" marR="0">
                        <a:lnSpc>
                          <a:spcPct val="107000"/>
                        </a:lnSpc>
                        <a:spcBef>
                          <a:spcPts val="0"/>
                        </a:spcBef>
                        <a:spcAft>
                          <a:spcPts val="800"/>
                        </a:spcAft>
                      </a:pPr>
                      <a:r>
                        <a:rPr lang="en-US" sz="1800" dirty="0">
                          <a:effectLst/>
                        </a:rPr>
                        <a:t>Orange: Health effects for members of sensitive groups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C301"/>
                    </a:solidFill>
                  </a:tcPr>
                </a:tc>
              </a:tr>
              <a:tr h="668451">
                <a:tc>
                  <a:txBody>
                    <a:bodyPr/>
                    <a:lstStyle/>
                    <a:p>
                      <a:pPr marL="0" marR="0" algn="ctr">
                        <a:lnSpc>
                          <a:spcPct val="107000"/>
                        </a:lnSpc>
                        <a:spcBef>
                          <a:spcPts val="0"/>
                        </a:spcBef>
                        <a:spcAft>
                          <a:spcPts val="800"/>
                        </a:spcAft>
                      </a:pPr>
                      <a:r>
                        <a:rPr lang="en-US" sz="1800" b="1" dirty="0">
                          <a:effectLst/>
                        </a:rPr>
                        <a:t>151 to 200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0000"/>
                    </a:solidFill>
                  </a:tcPr>
                </a:tc>
                <a:tc>
                  <a:txBody>
                    <a:bodyPr/>
                    <a:lstStyle/>
                    <a:p>
                      <a:pPr marL="0" marR="0" algn="ctr">
                        <a:lnSpc>
                          <a:spcPct val="107000"/>
                        </a:lnSpc>
                        <a:spcBef>
                          <a:spcPts val="0"/>
                        </a:spcBef>
                        <a:spcAft>
                          <a:spcPts val="800"/>
                        </a:spcAft>
                      </a:pPr>
                      <a:r>
                        <a:rPr lang="en-US" sz="1800" b="1" dirty="0">
                          <a:solidFill>
                            <a:schemeClr val="bg1"/>
                          </a:solidFill>
                          <a:effectLst/>
                        </a:rPr>
                        <a:t>Unhealthy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0000"/>
                    </a:solidFill>
                  </a:tcPr>
                </a:tc>
                <a:tc>
                  <a:txBody>
                    <a:bodyPr/>
                    <a:lstStyle/>
                    <a:p>
                      <a:pPr marL="0" marR="0">
                        <a:lnSpc>
                          <a:spcPct val="107000"/>
                        </a:lnSpc>
                        <a:spcBef>
                          <a:spcPts val="0"/>
                        </a:spcBef>
                        <a:spcAft>
                          <a:spcPts val="800"/>
                        </a:spcAft>
                      </a:pPr>
                      <a:r>
                        <a:rPr lang="en-US" sz="1800" dirty="0">
                          <a:solidFill>
                            <a:schemeClr val="bg1"/>
                          </a:solidFill>
                          <a:effectLst/>
                        </a:rPr>
                        <a:t>Red: Health effects for all; more serious health effects for members of sensitive groups.</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0000"/>
                    </a:solidFill>
                  </a:tcPr>
                </a:tc>
              </a:tr>
              <a:tr h="732787">
                <a:tc>
                  <a:txBody>
                    <a:bodyPr/>
                    <a:lstStyle/>
                    <a:p>
                      <a:pPr marL="0" marR="0" algn="ctr">
                        <a:lnSpc>
                          <a:spcPct val="107000"/>
                        </a:lnSpc>
                        <a:spcBef>
                          <a:spcPts val="0"/>
                        </a:spcBef>
                        <a:spcAft>
                          <a:spcPts val="800"/>
                        </a:spcAft>
                      </a:pPr>
                      <a:r>
                        <a:rPr lang="en-US" sz="1800" b="1" dirty="0">
                          <a:effectLst/>
                        </a:rPr>
                        <a:t>201 to 300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3399"/>
                    </a:solidFill>
                  </a:tcPr>
                </a:tc>
                <a:tc>
                  <a:txBody>
                    <a:bodyPr/>
                    <a:lstStyle/>
                    <a:p>
                      <a:pPr marL="0" marR="0" algn="ctr">
                        <a:lnSpc>
                          <a:spcPct val="107000"/>
                        </a:lnSpc>
                        <a:spcBef>
                          <a:spcPts val="0"/>
                        </a:spcBef>
                        <a:spcAft>
                          <a:spcPts val="800"/>
                        </a:spcAft>
                      </a:pPr>
                      <a:r>
                        <a:rPr lang="en-US" sz="1800" b="1" dirty="0">
                          <a:solidFill>
                            <a:schemeClr val="bg1"/>
                          </a:solidFill>
                          <a:effectLst/>
                        </a:rPr>
                        <a:t>Very Unhealthy</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3399"/>
                    </a:solidFill>
                  </a:tcPr>
                </a:tc>
                <a:tc>
                  <a:txBody>
                    <a:bodyPr/>
                    <a:lstStyle/>
                    <a:p>
                      <a:pPr marL="0" marR="0">
                        <a:lnSpc>
                          <a:spcPct val="107000"/>
                        </a:lnSpc>
                        <a:spcBef>
                          <a:spcPts val="0"/>
                        </a:spcBef>
                        <a:spcAft>
                          <a:spcPts val="750"/>
                        </a:spcAft>
                      </a:pPr>
                      <a:r>
                        <a:rPr lang="en-US" sz="1800" dirty="0">
                          <a:solidFill>
                            <a:schemeClr val="bg1"/>
                          </a:solidFill>
                          <a:effectLst/>
                        </a:rPr>
                        <a:t>Purple: Health alert! More serious health effects for all.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3399"/>
                    </a:solidFill>
                  </a:tcPr>
                </a:tc>
              </a:tr>
              <a:tr h="590918">
                <a:tc>
                  <a:txBody>
                    <a:bodyPr/>
                    <a:lstStyle/>
                    <a:p>
                      <a:pPr marL="0" marR="0" algn="ctr">
                        <a:lnSpc>
                          <a:spcPct val="107000"/>
                        </a:lnSpc>
                        <a:spcBef>
                          <a:spcPts val="0"/>
                        </a:spcBef>
                        <a:spcAft>
                          <a:spcPts val="800"/>
                        </a:spcAft>
                      </a:pPr>
                      <a:r>
                        <a:rPr lang="en-US" sz="1800" dirty="0">
                          <a:effectLst/>
                        </a:rPr>
                        <a:t>301 to 500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0000"/>
                    </a:solidFill>
                  </a:tcPr>
                </a:tc>
                <a:tc>
                  <a:txBody>
                    <a:bodyPr/>
                    <a:lstStyle/>
                    <a:p>
                      <a:pPr marL="0" marR="0" algn="ctr">
                        <a:lnSpc>
                          <a:spcPct val="107000"/>
                        </a:lnSpc>
                        <a:spcBef>
                          <a:spcPts val="0"/>
                        </a:spcBef>
                        <a:spcAft>
                          <a:spcPts val="800"/>
                        </a:spcAft>
                      </a:pPr>
                      <a:r>
                        <a:rPr lang="en-US" sz="1800" b="1" dirty="0">
                          <a:solidFill>
                            <a:schemeClr val="bg1"/>
                          </a:solidFill>
                          <a:effectLst/>
                        </a:rPr>
                        <a:t>Hazardous</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0000"/>
                    </a:solidFill>
                  </a:tcPr>
                </a:tc>
                <a:tc>
                  <a:txBody>
                    <a:bodyPr/>
                    <a:lstStyle/>
                    <a:p>
                      <a:pPr marL="0" marR="0">
                        <a:lnSpc>
                          <a:spcPct val="107000"/>
                        </a:lnSpc>
                        <a:spcBef>
                          <a:spcPts val="0"/>
                        </a:spcBef>
                        <a:spcAft>
                          <a:spcPts val="750"/>
                        </a:spcAft>
                      </a:pPr>
                      <a:r>
                        <a:rPr lang="en-US" sz="1800" dirty="0">
                          <a:solidFill>
                            <a:schemeClr val="bg1"/>
                          </a:solidFill>
                          <a:effectLst/>
                        </a:rPr>
                        <a:t>Maroon: Health alert! Serious health effects for all.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0000"/>
                    </a:solidFill>
                  </a:tcPr>
                </a:tc>
              </a:tr>
              <a:tr h="598568">
                <a:tc gridSpan="3">
                  <a:txBody>
                    <a:bodyPr/>
                    <a:lstStyle/>
                    <a:p>
                      <a:pPr marL="0" marR="0">
                        <a:lnSpc>
                          <a:spcPct val="107000"/>
                        </a:lnSpc>
                      </a:pPr>
                      <a:r>
                        <a:rPr lang="en-US" sz="1800" dirty="0">
                          <a:effectLst/>
                        </a:rPr>
                        <a:t>Source: US Environmental Protection Agency. (2016). Air Quality Index: Air Now.  Available at: https://airnow.gov/index.cfm?action=aqibasics.aqi.  </a:t>
                      </a:r>
                      <a:endParaRPr lang="en-US" sz="1800" dirty="0">
                        <a:effectLst/>
                        <a:latin typeface="Calibri" panose="020F0502020204030204" pitchFamily="34" charset="0"/>
                        <a:ea typeface="Times New Roman" panose="02020603050405020304" pitchFamily="18" charset="0"/>
                      </a:endParaRPr>
                    </a:p>
                  </a:txBody>
                  <a:tcPr marL="88769" marR="88769" marT="88769" marB="88769" anchor="ct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308492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Desktop/Screen%20Shot%202017-04-07%20at%2012.28.59%20PM.png"/>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7604" y="1315321"/>
            <a:ext cx="5529796" cy="4022725"/>
          </a:xfrm>
          <a:prstGeom prst="rect">
            <a:avLst/>
          </a:prstGeom>
          <a:noFill/>
          <a:ln>
            <a:noFill/>
          </a:ln>
        </p:spPr>
      </p:pic>
      <p:sp>
        <p:nvSpPr>
          <p:cNvPr id="3" name="Title 1"/>
          <p:cNvSpPr txBox="1">
            <a:spLocks/>
          </p:cNvSpPr>
          <p:nvPr/>
        </p:nvSpPr>
        <p:spPr>
          <a:xfrm>
            <a:off x="353960" y="1201003"/>
            <a:ext cx="5737123" cy="3370997"/>
          </a:xfrm>
          <a:prstGeom prst="rect">
            <a:avLst/>
          </a:prstGeom>
        </p:spPr>
        <p:txBody>
          <a:bodyPr>
            <a:normAutofit fontScale="9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solidFill>
                  <a:srgbClr val="FF0000"/>
                </a:solidFill>
              </a:rPr>
              <a:t>   16 </a:t>
            </a:r>
            <a:r>
              <a:rPr lang="en-US" dirty="0" smtClean="0">
                <a:solidFill>
                  <a:schemeClr val="tx1"/>
                </a:solidFill>
              </a:rPr>
              <a:t>Reports of Flooding</a:t>
            </a:r>
            <a:br>
              <a:rPr lang="en-US" dirty="0" smtClean="0">
                <a:solidFill>
                  <a:schemeClr val="tx1"/>
                </a:solidFill>
              </a:rPr>
            </a:br>
            <a:r>
              <a:rPr lang="en-US" dirty="0" smtClean="0">
                <a:solidFill>
                  <a:srgbClr val="FF0000"/>
                </a:solidFill>
              </a:rPr>
              <a:t/>
            </a:r>
            <a:br>
              <a:rPr lang="en-US" dirty="0" smtClean="0">
                <a:solidFill>
                  <a:srgbClr val="FF0000"/>
                </a:solidFill>
              </a:rPr>
            </a:br>
            <a:r>
              <a:rPr lang="en-US" dirty="0" smtClean="0">
                <a:solidFill>
                  <a:srgbClr val="FF0000"/>
                </a:solidFill>
              </a:rPr>
              <a:t>     0 </a:t>
            </a:r>
            <a:r>
              <a:rPr lang="en-US" dirty="0" smtClean="0"/>
              <a:t>Reports of Blocked</a:t>
            </a:r>
            <a:br>
              <a:rPr lang="en-US" dirty="0" smtClean="0"/>
            </a:br>
            <a:r>
              <a:rPr lang="en-US" dirty="0" smtClean="0"/>
              <a:t>        Storm Drains</a:t>
            </a:r>
            <a:br>
              <a:rPr lang="en-US" dirty="0" smtClean="0"/>
            </a:br>
            <a:r>
              <a:rPr lang="en-US" dirty="0" smtClean="0"/>
              <a:t/>
            </a:r>
            <a:br>
              <a:rPr lang="en-US" dirty="0" smtClean="0"/>
            </a:br>
            <a:r>
              <a:rPr lang="en-US" dirty="0" smtClean="0"/>
              <a:t>     </a:t>
            </a:r>
            <a:r>
              <a:rPr lang="en-US" dirty="0" smtClean="0">
                <a:solidFill>
                  <a:srgbClr val="FF0000"/>
                </a:solidFill>
              </a:rPr>
              <a:t>0</a:t>
            </a:r>
            <a:r>
              <a:rPr lang="en-US" dirty="0" smtClean="0"/>
              <a:t> Reports of Flooded</a:t>
            </a:r>
          </a:p>
          <a:p>
            <a:r>
              <a:rPr lang="en-US" dirty="0"/>
              <a:t> </a:t>
            </a:r>
            <a:r>
              <a:rPr lang="en-US" dirty="0" smtClean="0"/>
              <a:t>       Cars</a:t>
            </a:r>
            <a:endParaRPr lang="en-US" dirty="0"/>
          </a:p>
          <a:p>
            <a:endParaRPr lang="en-US" dirty="0"/>
          </a:p>
        </p:txBody>
      </p:sp>
    </p:spTree>
    <p:extLst>
      <p:ext uri="{BB962C8B-B14F-4D97-AF65-F5344CB8AC3E}">
        <p14:creationId xmlns:p14="http://schemas.microsoft.com/office/powerpoint/2010/main" val="1415835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0" y="0"/>
            <a:ext cx="9014661" cy="6253316"/>
          </a:xfrm>
          <a:prstGeom prst="rect">
            <a:avLst/>
          </a:prstGeom>
        </p:spPr>
      </p:pic>
    </p:spTree>
    <p:extLst>
      <p:ext uri="{BB962C8B-B14F-4D97-AF65-F5344CB8AC3E}">
        <p14:creationId xmlns:p14="http://schemas.microsoft.com/office/powerpoint/2010/main" val="124028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600"/>
            <a:ext cx="12192000" cy="5881998"/>
          </a:xfrm>
          <a:prstGeom prst="rect">
            <a:avLst/>
          </a:prstGeom>
        </p:spPr>
      </p:pic>
    </p:spTree>
    <p:extLst>
      <p:ext uri="{BB962C8B-B14F-4D97-AF65-F5344CB8AC3E}">
        <p14:creationId xmlns:p14="http://schemas.microsoft.com/office/powerpoint/2010/main" val="1483189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900" y="147484"/>
            <a:ext cx="6668028" cy="6105832"/>
          </a:xfrm>
          <a:prstGeom prst="rect">
            <a:avLst/>
          </a:prstGeom>
        </p:spPr>
      </p:pic>
    </p:spTree>
    <p:extLst>
      <p:ext uri="{BB962C8B-B14F-4D97-AF65-F5344CB8AC3E}">
        <p14:creationId xmlns:p14="http://schemas.microsoft.com/office/powerpoint/2010/main" val="2124311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 y="286603"/>
            <a:ext cx="12049760" cy="1450757"/>
          </a:xfrm>
        </p:spPr>
        <p:txBody>
          <a:bodyPr>
            <a:noAutofit/>
          </a:bodyPr>
          <a:lstStyle/>
          <a:p>
            <a:pPr algn="ctr"/>
            <a:r>
              <a:rPr lang="en-US" sz="5400" b="1" dirty="0" smtClean="0">
                <a:solidFill>
                  <a:srgbClr val="FF0000"/>
                </a:solidFill>
              </a:rPr>
              <a:t>4 Key Actions </a:t>
            </a:r>
            <a:r>
              <a:rPr lang="en-US" sz="5400" b="1" dirty="0" smtClean="0">
                <a:solidFill>
                  <a:schemeClr val="tx1"/>
                </a:solidFill>
              </a:rPr>
              <a:t>to </a:t>
            </a:r>
            <a:br>
              <a:rPr lang="en-US" sz="5400" b="1" dirty="0" smtClean="0">
                <a:solidFill>
                  <a:schemeClr val="tx1"/>
                </a:solidFill>
              </a:rPr>
            </a:br>
            <a:r>
              <a:rPr lang="en-US" sz="5400" b="1" dirty="0" smtClean="0">
                <a:solidFill>
                  <a:schemeClr val="tx1"/>
                </a:solidFill>
              </a:rPr>
              <a:t>Increase Climate Resilience</a:t>
            </a:r>
            <a:endParaRPr lang="en-US" sz="5400" b="1" dirty="0"/>
          </a:p>
        </p:txBody>
      </p:sp>
      <p:sp>
        <p:nvSpPr>
          <p:cNvPr id="3" name="Content Placeholder 2"/>
          <p:cNvSpPr>
            <a:spLocks noGrp="1"/>
          </p:cNvSpPr>
          <p:nvPr>
            <p:ph idx="1"/>
          </p:nvPr>
        </p:nvSpPr>
        <p:spPr>
          <a:xfrm>
            <a:off x="1548580" y="2069254"/>
            <a:ext cx="9011265" cy="4023360"/>
          </a:xfrm>
        </p:spPr>
        <p:txBody>
          <a:bodyPr>
            <a:noAutofit/>
          </a:bodyPr>
          <a:lstStyle/>
          <a:p>
            <a:r>
              <a:rPr lang="en-US" sz="4400" dirty="0" smtClean="0"/>
              <a:t>-Keep Storm Drains Clear of Debris</a:t>
            </a:r>
            <a:endParaRPr lang="en-US" sz="4400" dirty="0" smtClean="0"/>
          </a:p>
          <a:p>
            <a:r>
              <a:rPr lang="en-US" sz="4400" dirty="0" smtClean="0"/>
              <a:t>-Make Sure Your Flood Insurance is Current</a:t>
            </a:r>
            <a:endParaRPr lang="en-US" sz="4400" dirty="0" smtClean="0"/>
          </a:p>
          <a:p>
            <a:r>
              <a:rPr lang="en-US" sz="4400" dirty="0" smtClean="0"/>
              <a:t>-Have an Emergency Plan</a:t>
            </a:r>
            <a:endParaRPr lang="en-US" sz="4400" dirty="0" smtClean="0"/>
          </a:p>
          <a:p>
            <a:r>
              <a:rPr lang="en-US" sz="4400" dirty="0" smtClean="0"/>
              <a:t>-Tell Your Neighbors What You Have Learned </a:t>
            </a:r>
            <a:endParaRPr lang="en-US" sz="4400" dirty="0" smtClean="0"/>
          </a:p>
          <a:p>
            <a:endParaRPr lang="en-US" sz="4400" dirty="0"/>
          </a:p>
        </p:txBody>
      </p:sp>
    </p:spTree>
    <p:extLst>
      <p:ext uri="{BB962C8B-B14F-4D97-AF65-F5344CB8AC3E}">
        <p14:creationId xmlns:p14="http://schemas.microsoft.com/office/powerpoint/2010/main" val="2016069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officeArt ob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667" y="472515"/>
            <a:ext cx="3982765" cy="533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8"/>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1"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x-none" altLang="x-none" sz="1800" b="0" i="0" u="none" strike="noStrike" cap="none" normalizeH="0" baseline="0">
              <a:ln>
                <a:noFill/>
              </a:ln>
              <a:solidFill>
                <a:schemeClr val="tx1"/>
              </a:solidFill>
              <a:effectLst/>
              <a:latin typeface="Arial" charset="0"/>
            </a:endParaRPr>
          </a:p>
        </p:txBody>
      </p:sp>
      <p:sp>
        <p:nvSpPr>
          <p:cNvPr id="7" name="Rectangle 11"/>
          <p:cNvSpPr>
            <a:spLocks noChangeArrowheads="1"/>
          </p:cNvSpPr>
          <p:nvPr/>
        </p:nvSpPr>
        <p:spPr bwMode="auto">
          <a:xfrm>
            <a:off x="0" y="1371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x-none" altLang="x-none" sz="18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sp>
        <p:nvSpPr>
          <p:cNvPr id="8" name="Rectangle 13"/>
          <p:cNvSpPr>
            <a:spLocks noChangeArrowheads="1"/>
          </p:cNvSpPr>
          <p:nvPr/>
        </p:nvSpPr>
        <p:spPr bwMode="auto">
          <a:xfrm>
            <a:off x="0" y="1371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00" y="492918"/>
            <a:ext cx="2285868" cy="1178429"/>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918" y="472515"/>
            <a:ext cx="3846746" cy="16354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5"/>
          <p:cNvSpPr>
            <a:spLocks noChangeArrowheads="1"/>
          </p:cNvSpPr>
          <p:nvPr/>
        </p:nvSpPr>
        <p:spPr bwMode="auto">
          <a:xfrm>
            <a:off x="0" y="4241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b="5659"/>
          <a:stretch/>
        </p:blipFill>
        <p:spPr>
          <a:xfrm>
            <a:off x="754764" y="1897868"/>
            <a:ext cx="1642724" cy="2308936"/>
          </a:xfrm>
          <a:prstGeom prst="rect">
            <a:avLst/>
          </a:prstGeom>
        </p:spPr>
      </p:pic>
      <p:sp>
        <p:nvSpPr>
          <p:cNvPr id="11" name="TextBox 10"/>
          <p:cNvSpPr txBox="1"/>
          <p:nvPr/>
        </p:nvSpPr>
        <p:spPr>
          <a:xfrm>
            <a:off x="7610918" y="2250575"/>
            <a:ext cx="3663999" cy="3139321"/>
          </a:xfrm>
          <a:prstGeom prst="rect">
            <a:avLst/>
          </a:prstGeom>
          <a:noFill/>
        </p:spPr>
        <p:txBody>
          <a:bodyPr wrap="square" rtlCol="0">
            <a:spAutoFit/>
          </a:bodyPr>
          <a:lstStyle/>
          <a:p>
            <a:r>
              <a:rPr lang="en-US" dirty="0"/>
              <a:t>-This project was funded in part by the Unitarian Universalist Fund for Social Responsibility.</a:t>
            </a:r>
          </a:p>
          <a:p>
            <a:r>
              <a:rPr lang="en-US" dirty="0"/>
              <a:t>-This project was funded in part by the UUFBR Endowment Fund.</a:t>
            </a:r>
          </a:p>
          <a:p>
            <a:r>
              <a:rPr lang="en-US" dirty="0"/>
              <a:t>-Development of the ReACT Tool Kit and the Pilot Project was funded by EPA Environmental Justice Grant </a:t>
            </a:r>
          </a:p>
          <a:p>
            <a:r>
              <a:rPr lang="en-US" dirty="0"/>
              <a:t>#EQ-00D35415-0 awarded to the Green Sanctuary Committee of the UU Fellowship of Boca Raton.</a:t>
            </a:r>
          </a:p>
        </p:txBody>
      </p:sp>
      <p:pic>
        <p:nvPicPr>
          <p:cNvPr id="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211" y="4765991"/>
            <a:ext cx="3001962"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940667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Contributors to </a:t>
            </a:r>
            <a:r>
              <a:rPr lang="en-US" i="1" dirty="0" smtClean="0">
                <a:solidFill>
                  <a:srgbClr val="0070C0"/>
                </a:solidFill>
              </a:rPr>
              <a:t>Rising</a:t>
            </a:r>
            <a:r>
              <a:rPr lang="en-US" i="1" dirty="0" smtClean="0">
                <a:solidFill>
                  <a:srgbClr val="92D050"/>
                </a:solidFill>
              </a:rPr>
              <a:t> </a:t>
            </a:r>
            <a:r>
              <a:rPr lang="en-US" i="1" dirty="0" smtClean="0">
                <a:solidFill>
                  <a:srgbClr val="0070C0"/>
                </a:solidFill>
              </a:rPr>
              <a:t>Together: Naples</a:t>
            </a:r>
            <a:r>
              <a:rPr lang="en-US" dirty="0" smtClean="0">
                <a:solidFill>
                  <a:srgbClr val="0070C0"/>
                </a:solidFill>
              </a:rPr>
              <a:t> </a:t>
            </a:r>
            <a:r>
              <a:rPr lang="en-US" dirty="0" smtClean="0"/>
              <a:t>Project</a:t>
            </a:r>
            <a:r>
              <a:rPr lang="en-US" dirty="0" smtClean="0">
                <a:solidFill>
                  <a:srgbClr val="92D050"/>
                </a:solidFill>
              </a:rPr>
              <a:t> </a:t>
            </a:r>
            <a:r>
              <a:rPr lang="en-US" dirty="0" smtClean="0"/>
              <a:t>Success</a:t>
            </a:r>
            <a:endParaRPr lang="en-US" dirty="0"/>
          </a:p>
        </p:txBody>
      </p:sp>
      <p:sp>
        <p:nvSpPr>
          <p:cNvPr id="3" name="Content Placeholder 2"/>
          <p:cNvSpPr>
            <a:spLocks noGrp="1"/>
          </p:cNvSpPr>
          <p:nvPr>
            <p:ph sz="half" idx="1"/>
          </p:nvPr>
        </p:nvSpPr>
        <p:spPr>
          <a:xfrm>
            <a:off x="4255490" y="1735252"/>
            <a:ext cx="4200196" cy="4528529"/>
          </a:xfrm>
        </p:spPr>
        <p:txBody>
          <a:bodyPr>
            <a:normAutofit fontScale="92500" lnSpcReduction="10000"/>
          </a:bodyPr>
          <a:lstStyle/>
          <a:p>
            <a:r>
              <a:rPr lang="en-US" b="1" u="sng" dirty="0"/>
              <a:t>Naples Manor Community Leaders</a:t>
            </a:r>
            <a:r>
              <a:rPr lang="en-US" b="1" dirty="0"/>
              <a:t> </a:t>
            </a:r>
            <a:endParaRPr lang="en-US" dirty="0"/>
          </a:p>
          <a:p>
            <a:r>
              <a:rPr lang="en-US" sz="1800" dirty="0"/>
              <a:t>Pastor Jean R. Paul, Minister of the Naples New Haitian Church of the Nazarene </a:t>
            </a:r>
          </a:p>
          <a:p>
            <a:r>
              <a:rPr lang="en-US" sz="1800" dirty="0"/>
              <a:t>Angela Cisneros, Community </a:t>
            </a:r>
            <a:r>
              <a:rPr lang="en-US" sz="1800" dirty="0" smtClean="0"/>
              <a:t>Organizer</a:t>
            </a:r>
            <a:endParaRPr lang="en-US" sz="1800" dirty="0"/>
          </a:p>
          <a:p>
            <a:r>
              <a:rPr lang="en-US" b="1" u="sng" dirty="0"/>
              <a:t>Outreach Team Members</a:t>
            </a:r>
            <a:endParaRPr lang="en-US" dirty="0"/>
          </a:p>
          <a:p>
            <a:r>
              <a:rPr lang="en-US" sz="1800" dirty="0" err="1"/>
              <a:t>Bergeline</a:t>
            </a:r>
            <a:r>
              <a:rPr lang="en-US" sz="1800" dirty="0"/>
              <a:t> Augustine </a:t>
            </a:r>
            <a:r>
              <a:rPr lang="en-US" sz="1800" dirty="0" smtClean="0"/>
              <a:t>          </a:t>
            </a:r>
            <a:r>
              <a:rPr lang="en-US" sz="1800" dirty="0"/>
              <a:t>Cornelius </a:t>
            </a:r>
            <a:r>
              <a:rPr lang="en-US" sz="1800" dirty="0" smtClean="0"/>
              <a:t>Baptiste</a:t>
            </a:r>
          </a:p>
          <a:p>
            <a:r>
              <a:rPr lang="en-US" sz="1800" dirty="0" smtClean="0"/>
              <a:t>Bertha Castro                      Angela </a:t>
            </a:r>
            <a:r>
              <a:rPr lang="en-US" sz="1800" dirty="0"/>
              <a:t>Cisneros </a:t>
            </a:r>
            <a:r>
              <a:rPr lang="en-US" sz="1800" dirty="0"/>
              <a:t>	</a:t>
            </a:r>
            <a:endParaRPr lang="en-US" sz="1800" dirty="0" smtClean="0"/>
          </a:p>
          <a:p>
            <a:r>
              <a:rPr lang="en-US" sz="1800" dirty="0" err="1" smtClean="0"/>
              <a:t>Kesley</a:t>
            </a:r>
            <a:r>
              <a:rPr lang="en-US" sz="1800" dirty="0" smtClean="0"/>
              <a:t> Dolce                        </a:t>
            </a:r>
            <a:r>
              <a:rPr lang="en-US" sz="1800" dirty="0" err="1" smtClean="0"/>
              <a:t>Christelle</a:t>
            </a:r>
            <a:r>
              <a:rPr lang="en-US" sz="1800" dirty="0" smtClean="0"/>
              <a:t> </a:t>
            </a:r>
            <a:r>
              <a:rPr lang="en-US" sz="1800" dirty="0"/>
              <a:t>Garcon</a:t>
            </a:r>
          </a:p>
          <a:p>
            <a:r>
              <a:rPr lang="en-US" sz="1800" dirty="0" err="1" smtClean="0"/>
              <a:t>Renisha</a:t>
            </a:r>
            <a:r>
              <a:rPr lang="en-US" sz="1800" dirty="0" smtClean="0"/>
              <a:t> </a:t>
            </a:r>
            <a:r>
              <a:rPr lang="en-US" sz="1800" dirty="0" err="1" smtClean="0"/>
              <a:t>Pavilus</a:t>
            </a:r>
            <a:r>
              <a:rPr lang="en-US" sz="1800" dirty="0" smtClean="0"/>
              <a:t>                   Diana </a:t>
            </a:r>
            <a:r>
              <a:rPr lang="en-US" sz="1800" dirty="0" err="1" smtClean="0"/>
              <a:t>Thelvsnord</a:t>
            </a:r>
            <a:endParaRPr lang="en-US" sz="1800" dirty="0" smtClean="0"/>
          </a:p>
          <a:p>
            <a:r>
              <a:rPr lang="en-US" sz="1800" dirty="0" smtClean="0"/>
              <a:t> Joshua Victor</a:t>
            </a:r>
            <a:r>
              <a:rPr lang="en-US" dirty="0" smtClean="0"/>
              <a:t>								</a:t>
            </a:r>
            <a:endParaRPr lang="en-US" dirty="0"/>
          </a:p>
        </p:txBody>
      </p:sp>
      <p:sp>
        <p:nvSpPr>
          <p:cNvPr id="4" name="Content Placeholder 3"/>
          <p:cNvSpPr>
            <a:spLocks noGrp="1"/>
          </p:cNvSpPr>
          <p:nvPr>
            <p:ph sz="half" idx="2"/>
          </p:nvPr>
        </p:nvSpPr>
        <p:spPr>
          <a:xfrm>
            <a:off x="9090035" y="1737360"/>
            <a:ext cx="2810656" cy="4528528"/>
          </a:xfrm>
        </p:spPr>
        <p:txBody>
          <a:bodyPr>
            <a:normAutofit fontScale="92500" lnSpcReduction="10000"/>
          </a:bodyPr>
          <a:lstStyle/>
          <a:p>
            <a:pPr marL="0" indent="0">
              <a:spcBef>
                <a:spcPts val="0"/>
              </a:spcBef>
              <a:spcAft>
                <a:spcPts val="0"/>
              </a:spcAft>
            </a:pPr>
            <a:endParaRPr lang="en-US" dirty="0" smtClean="0"/>
          </a:p>
          <a:p>
            <a:pPr marL="0" indent="0">
              <a:spcBef>
                <a:spcPts val="0"/>
              </a:spcBef>
              <a:spcAft>
                <a:spcPts val="0"/>
              </a:spcAft>
            </a:pPr>
            <a:endParaRPr lang="en-US" dirty="0"/>
          </a:p>
        </p:txBody>
      </p:sp>
      <p:sp>
        <p:nvSpPr>
          <p:cNvPr id="5" name="TextBox 4"/>
          <p:cNvSpPr txBox="1"/>
          <p:nvPr/>
        </p:nvSpPr>
        <p:spPr>
          <a:xfrm>
            <a:off x="337279" y="1737359"/>
            <a:ext cx="3657600" cy="5232202"/>
          </a:xfrm>
          <a:prstGeom prst="rect">
            <a:avLst/>
          </a:prstGeom>
          <a:noFill/>
        </p:spPr>
        <p:txBody>
          <a:bodyPr wrap="square" rtlCol="0">
            <a:spAutoFit/>
          </a:bodyPr>
          <a:lstStyle/>
          <a:p>
            <a:r>
              <a:rPr lang="en-US" sz="2000" b="1" u="sng" dirty="0"/>
              <a:t>Unitarian Universalist Congregation of Greater Naples Leaders</a:t>
            </a:r>
            <a:r>
              <a:rPr lang="en-US" sz="2000" b="1" dirty="0"/>
              <a:t> </a:t>
            </a:r>
            <a:endParaRPr lang="en-US" sz="2000" dirty="0"/>
          </a:p>
          <a:p>
            <a:r>
              <a:rPr lang="en-US" sz="2000" dirty="0"/>
              <a:t> Barbara Glasgow</a:t>
            </a:r>
          </a:p>
          <a:p>
            <a:r>
              <a:rPr lang="en-US" sz="2000" dirty="0"/>
              <a:t> Phyllis Andrews</a:t>
            </a:r>
          </a:p>
          <a:p>
            <a:r>
              <a:rPr lang="en-US" sz="2000" dirty="0"/>
              <a:t> Paul Van </a:t>
            </a:r>
            <a:r>
              <a:rPr lang="en-US" sz="2000" dirty="0" err="1" smtClean="0"/>
              <a:t>Valkenberg</a:t>
            </a:r>
            <a:endParaRPr lang="en-US" sz="2000" dirty="0" smtClean="0"/>
          </a:p>
          <a:p>
            <a:endParaRPr lang="en-US" sz="2000" dirty="0"/>
          </a:p>
          <a:p>
            <a:r>
              <a:rPr lang="en-US" sz="2000" b="1" u="sng" dirty="0"/>
              <a:t>Special Thanks to</a:t>
            </a:r>
            <a:endParaRPr lang="en-US" sz="2000" dirty="0"/>
          </a:p>
          <a:p>
            <a:r>
              <a:rPr lang="en-US" sz="2000" dirty="0"/>
              <a:t>Rev. Lisa </a:t>
            </a:r>
            <a:r>
              <a:rPr lang="en-US" sz="2000" dirty="0" err="1"/>
              <a:t>Lefkow</a:t>
            </a:r>
            <a:r>
              <a:rPr lang="en-US" sz="2000" dirty="0"/>
              <a:t>, Executive Director of Development &amp; Administration</a:t>
            </a:r>
          </a:p>
          <a:p>
            <a:r>
              <a:rPr lang="en-US" sz="2000" dirty="0"/>
              <a:t>Habitat for Humanity of Collier County</a:t>
            </a:r>
          </a:p>
          <a:p>
            <a:endParaRPr lang="en-US" sz="2000" dirty="0"/>
          </a:p>
          <a:p>
            <a:endParaRPr lang="en-US" dirty="0" smtClean="0"/>
          </a:p>
          <a:p>
            <a:endParaRPr lang="en-US" b="1" dirty="0" smtClean="0"/>
          </a:p>
          <a:p>
            <a:endParaRPr lang="en-US" dirty="0"/>
          </a:p>
        </p:txBody>
      </p:sp>
      <p:sp>
        <p:nvSpPr>
          <p:cNvPr id="6" name="TextBox 5"/>
          <p:cNvSpPr txBox="1"/>
          <p:nvPr/>
        </p:nvSpPr>
        <p:spPr>
          <a:xfrm>
            <a:off x="8716297" y="1737358"/>
            <a:ext cx="3199384" cy="4524315"/>
          </a:xfrm>
          <a:prstGeom prst="rect">
            <a:avLst/>
          </a:prstGeom>
          <a:noFill/>
        </p:spPr>
        <p:txBody>
          <a:bodyPr wrap="square" rtlCol="0">
            <a:spAutoFit/>
          </a:bodyPr>
          <a:lstStyle/>
          <a:p>
            <a:r>
              <a:rPr lang="en-US" b="1" u="sng" dirty="0"/>
              <a:t>Government officials</a:t>
            </a:r>
            <a:r>
              <a:rPr lang="en-US" b="1" dirty="0"/>
              <a:t> </a:t>
            </a:r>
            <a:endParaRPr lang="en-US" dirty="0"/>
          </a:p>
          <a:p>
            <a:r>
              <a:rPr lang="en-US" dirty="0"/>
              <a:t>Donna </a:t>
            </a:r>
            <a:r>
              <a:rPr lang="en-US" dirty="0" err="1"/>
              <a:t>Fiala</a:t>
            </a:r>
            <a:r>
              <a:rPr lang="en-US" dirty="0"/>
              <a:t>, Collier County Commissioner, District One</a:t>
            </a:r>
          </a:p>
          <a:p>
            <a:r>
              <a:rPr lang="en-US" dirty="0"/>
              <a:t> </a:t>
            </a:r>
          </a:p>
          <a:p>
            <a:r>
              <a:rPr lang="en-US" b="1" dirty="0"/>
              <a:t>County Growth Management </a:t>
            </a:r>
            <a:r>
              <a:rPr lang="en-US" b="1" dirty="0" smtClean="0"/>
              <a:t>Department</a:t>
            </a:r>
          </a:p>
          <a:p>
            <a:endParaRPr lang="en-US" dirty="0"/>
          </a:p>
          <a:p>
            <a:r>
              <a:rPr lang="en-US" dirty="0"/>
              <a:t>Howard </a:t>
            </a:r>
            <a:r>
              <a:rPr lang="en-US" dirty="0" err="1"/>
              <a:t>Critchfield</a:t>
            </a:r>
            <a:r>
              <a:rPr lang="en-US" dirty="0"/>
              <a:t>, Floodplain </a:t>
            </a:r>
            <a:r>
              <a:rPr lang="en-US" dirty="0" smtClean="0"/>
              <a:t>Coordinator</a:t>
            </a:r>
          </a:p>
          <a:p>
            <a:endParaRPr lang="en-US" dirty="0"/>
          </a:p>
          <a:p>
            <a:r>
              <a:rPr lang="en-US" dirty="0"/>
              <a:t>Caroline </a:t>
            </a:r>
            <a:r>
              <a:rPr lang="en-US" dirty="0" err="1"/>
              <a:t>Cilek</a:t>
            </a:r>
            <a:r>
              <a:rPr lang="en-US" dirty="0"/>
              <a:t>, Land Development Code </a:t>
            </a:r>
            <a:r>
              <a:rPr lang="en-US" dirty="0" smtClean="0"/>
              <a:t>Manager</a:t>
            </a:r>
          </a:p>
          <a:p>
            <a:endParaRPr lang="en-US" dirty="0"/>
          </a:p>
          <a:p>
            <a:r>
              <a:rPr lang="en-US" dirty="0"/>
              <a:t>Kamila M. Diddle, Senior Environmental Specialist</a:t>
            </a:r>
          </a:p>
          <a:p>
            <a:endParaRPr lang="en-US" dirty="0"/>
          </a:p>
        </p:txBody>
      </p:sp>
    </p:spTree>
    <p:extLst>
      <p:ext uri="{BB962C8B-B14F-4D97-AF65-F5344CB8AC3E}">
        <p14:creationId xmlns:p14="http://schemas.microsoft.com/office/powerpoint/2010/main" val="2052118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FF0000"/>
                </a:solidFill>
              </a:rPr>
              <a:t>One</a:t>
            </a:r>
            <a:r>
              <a:rPr lang="en-US" sz="4400" dirty="0" smtClean="0"/>
              <a:t> </a:t>
            </a:r>
            <a:r>
              <a:rPr lang="en-US" sz="4400" dirty="0" smtClean="0"/>
              <a:t>Training </a:t>
            </a:r>
            <a:r>
              <a:rPr lang="en-US" sz="4400" dirty="0" smtClean="0"/>
              <a:t>Session</a:t>
            </a:r>
            <a:endParaRPr lang="en-US" sz="4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942" y="1891702"/>
            <a:ext cx="6828953" cy="4332117"/>
          </a:xfrm>
          <a:prstGeom prst="rect">
            <a:avLst/>
          </a:prstGeom>
        </p:spPr>
      </p:pic>
    </p:spTree>
    <p:extLst>
      <p:ext uri="{BB962C8B-B14F-4D97-AF65-F5344CB8AC3E}">
        <p14:creationId xmlns:p14="http://schemas.microsoft.com/office/powerpoint/2010/main" val="711684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smtClean="0">
                <a:solidFill>
                  <a:srgbClr val="FF0000"/>
                </a:solidFill>
              </a:rPr>
              <a:t>Nine</a:t>
            </a:r>
            <a:r>
              <a:rPr lang="en-US" dirty="0" smtClean="0"/>
              <a:t> Trained </a:t>
            </a:r>
            <a:r>
              <a:rPr lang="en-US" dirty="0" smtClean="0"/>
              <a:t>Climate Communicators</a:t>
            </a:r>
            <a:endParaRPr lang="en-US" dirty="0"/>
          </a:p>
        </p:txBody>
      </p:sp>
      <p:sp>
        <p:nvSpPr>
          <p:cNvPr id="3" name="TextBox 2"/>
          <p:cNvSpPr txBox="1"/>
          <p:nvPr/>
        </p:nvSpPr>
        <p:spPr>
          <a:xfrm>
            <a:off x="599768" y="2280217"/>
            <a:ext cx="11592232" cy="2862322"/>
          </a:xfrm>
          <a:prstGeom prst="rect">
            <a:avLst/>
          </a:prstGeom>
          <a:noFill/>
        </p:spPr>
        <p:txBody>
          <a:bodyPr wrap="square" rtlCol="0">
            <a:spAutoFit/>
          </a:bodyPr>
          <a:lstStyle/>
          <a:p>
            <a:r>
              <a:rPr lang="en-US" sz="3600" dirty="0"/>
              <a:t>Bertha Castro	</a:t>
            </a:r>
            <a:r>
              <a:rPr lang="en-US" sz="3600" dirty="0" smtClean="0"/>
              <a:t>      Diana </a:t>
            </a:r>
            <a:r>
              <a:rPr lang="en-US" sz="3600" dirty="0" err="1" smtClean="0"/>
              <a:t>Thelvsnord</a:t>
            </a:r>
            <a:r>
              <a:rPr lang="en-US" sz="3600" dirty="0"/>
              <a:t>	</a:t>
            </a:r>
            <a:r>
              <a:rPr lang="en-US" sz="3600" dirty="0" smtClean="0"/>
              <a:t>Cornelius </a:t>
            </a:r>
            <a:r>
              <a:rPr lang="en-US" sz="3600" dirty="0"/>
              <a:t>Baptiste		</a:t>
            </a:r>
          </a:p>
          <a:p>
            <a:r>
              <a:rPr lang="en-US" sz="3600" dirty="0"/>
              <a:t>Joshua Victor	</a:t>
            </a:r>
            <a:r>
              <a:rPr lang="en-US" sz="3600" dirty="0" smtClean="0"/>
              <a:t>      </a:t>
            </a:r>
            <a:r>
              <a:rPr lang="en-US" sz="3600" dirty="0" err="1" smtClean="0"/>
              <a:t>Christelle</a:t>
            </a:r>
            <a:r>
              <a:rPr lang="en-US" sz="3600" dirty="0" smtClean="0"/>
              <a:t> </a:t>
            </a:r>
            <a:r>
              <a:rPr lang="en-US" sz="3600" dirty="0"/>
              <a:t>Garcon	</a:t>
            </a:r>
            <a:r>
              <a:rPr lang="en-US" sz="3600" dirty="0" err="1" smtClean="0"/>
              <a:t>Kesley</a:t>
            </a:r>
            <a:r>
              <a:rPr lang="en-US" sz="3600" dirty="0" smtClean="0"/>
              <a:t> Dolce</a:t>
            </a:r>
          </a:p>
          <a:p>
            <a:endParaRPr lang="en-US" sz="3600" dirty="0"/>
          </a:p>
          <a:p>
            <a:r>
              <a:rPr lang="en-US" sz="3600" dirty="0" smtClean="0"/>
              <a:t>Angela Cisneros    </a:t>
            </a:r>
            <a:r>
              <a:rPr lang="en-US" sz="3600" dirty="0" err="1" smtClean="0"/>
              <a:t>Renisha</a:t>
            </a:r>
            <a:r>
              <a:rPr lang="en-US" sz="3600" dirty="0" smtClean="0"/>
              <a:t> </a:t>
            </a:r>
            <a:r>
              <a:rPr lang="en-US" sz="3600" dirty="0" err="1" smtClean="0"/>
              <a:t>Pavilus</a:t>
            </a:r>
            <a:r>
              <a:rPr lang="en-US" sz="3600" dirty="0" smtClean="0"/>
              <a:t>           </a:t>
            </a:r>
            <a:r>
              <a:rPr lang="en-US" sz="3600" dirty="0" err="1" smtClean="0"/>
              <a:t>Bergeline</a:t>
            </a:r>
            <a:r>
              <a:rPr lang="en-US" sz="3600" dirty="0" smtClean="0"/>
              <a:t> </a:t>
            </a:r>
            <a:r>
              <a:rPr lang="en-US" sz="3600" dirty="0"/>
              <a:t>Augustine</a:t>
            </a:r>
            <a:endParaRPr lang="en-US" sz="3600" dirty="0"/>
          </a:p>
        </p:txBody>
      </p:sp>
    </p:spTree>
    <p:extLst>
      <p:ext uri="{BB962C8B-B14F-4D97-AF65-F5344CB8AC3E}">
        <p14:creationId xmlns:p14="http://schemas.microsoft.com/office/powerpoint/2010/main" val="203266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Two </a:t>
            </a:r>
            <a:r>
              <a:rPr lang="en-US" dirty="0" smtClean="0">
                <a:solidFill>
                  <a:schemeClr val="tx1"/>
                </a:solidFill>
              </a:rPr>
              <a:t>Experienced</a:t>
            </a:r>
            <a:r>
              <a:rPr lang="en-US" dirty="0" smtClean="0">
                <a:solidFill>
                  <a:srgbClr val="FF0000"/>
                </a:solidFill>
              </a:rPr>
              <a:t> </a:t>
            </a:r>
            <a:r>
              <a:rPr lang="en-US" dirty="0" smtClean="0">
                <a:solidFill>
                  <a:schemeClr val="tx1"/>
                </a:solidFill>
              </a:rPr>
              <a:t>Community Leaders</a:t>
            </a:r>
            <a:endParaRPr lang="en-US" dirty="0">
              <a:solidFill>
                <a:srgbClr val="FF0000"/>
              </a:solidFill>
            </a:endParaRPr>
          </a:p>
        </p:txBody>
      </p:sp>
      <p:sp>
        <p:nvSpPr>
          <p:cNvPr id="4" name="Content Placeholder 3"/>
          <p:cNvSpPr>
            <a:spLocks noGrp="1"/>
          </p:cNvSpPr>
          <p:nvPr>
            <p:ph idx="1"/>
          </p:nvPr>
        </p:nvSpPr>
        <p:spPr>
          <a:xfrm>
            <a:off x="6769511" y="2163405"/>
            <a:ext cx="5171768" cy="3511731"/>
          </a:xfrm>
          <a:prstGeom prst="rect">
            <a:avLst/>
          </a:prstGeom>
          <a:solidFill>
            <a:srgbClr val="92D050"/>
          </a:solidFill>
        </p:spPr>
        <p:txBody>
          <a:bodyPr wrap="square" anchor="ctr">
            <a:spAutoFit/>
          </a:bodyPr>
          <a:lstStyle/>
          <a:p>
            <a:pPr algn="ctr"/>
            <a:r>
              <a:rPr lang="en-US" sz="3200" dirty="0"/>
              <a:t>Pastor Jean R. Paul, Minister of the Naples New Haitian Church of the </a:t>
            </a:r>
            <a:r>
              <a:rPr lang="en-US" sz="3200" dirty="0" smtClean="0"/>
              <a:t>Nazarene</a:t>
            </a:r>
          </a:p>
          <a:p>
            <a:pPr algn="ctr"/>
            <a:r>
              <a:rPr lang="en-US" dirty="0" smtClean="0"/>
              <a:t>--------</a:t>
            </a:r>
            <a:r>
              <a:rPr lang="en-US" dirty="0"/>
              <a:t> </a:t>
            </a:r>
            <a:endParaRPr lang="en-US" dirty="0"/>
          </a:p>
          <a:p>
            <a:pPr algn="ctr"/>
            <a:r>
              <a:rPr lang="en-US" sz="3200" dirty="0"/>
              <a:t>Angela Cisneros, Community Organizer</a:t>
            </a:r>
          </a:p>
          <a:p>
            <a:endParaRPr lang="en-US" dirty="0"/>
          </a:p>
        </p:txBody>
      </p:sp>
      <p:sp>
        <p:nvSpPr>
          <p:cNvPr id="5" name="TextBox 4"/>
          <p:cNvSpPr txBox="1"/>
          <p:nvPr/>
        </p:nvSpPr>
        <p:spPr>
          <a:xfrm>
            <a:off x="1097280" y="1737360"/>
            <a:ext cx="5568991" cy="3416320"/>
          </a:xfrm>
          <a:prstGeom prst="rect">
            <a:avLst/>
          </a:prstGeom>
          <a:noFill/>
        </p:spPr>
        <p:txBody>
          <a:bodyPr wrap="square" rtlCol="0">
            <a:spAutoFit/>
          </a:bodyPr>
          <a:lstStyle/>
          <a:p>
            <a:endParaRPr lang="en-US" sz="3600" dirty="0" smtClean="0"/>
          </a:p>
          <a:p>
            <a:pPr marL="571500" indent="-571500">
              <a:buFont typeface="Wingdings" charset="2"/>
              <a:buChar char="Ø"/>
            </a:pPr>
            <a:r>
              <a:rPr lang="en-US" sz="3600" dirty="0" smtClean="0"/>
              <a:t>Experience Conducting a Public Health Campaign</a:t>
            </a:r>
            <a:endParaRPr lang="en-US" sz="3600" dirty="0"/>
          </a:p>
          <a:p>
            <a:pPr marL="571500" indent="-571500">
              <a:buFont typeface="Arial" charset="0"/>
              <a:buChar char="•"/>
            </a:pPr>
            <a:endParaRPr lang="en-US" sz="3600" dirty="0" smtClean="0"/>
          </a:p>
          <a:p>
            <a:pPr marL="571500" indent="-571500">
              <a:buFont typeface="Wingdings" charset="2"/>
              <a:buChar char="Ø"/>
            </a:pPr>
            <a:r>
              <a:rPr lang="en-US" sz="3600" dirty="0" smtClean="0"/>
              <a:t>Experience Documenting Neighborhood Concerns</a:t>
            </a:r>
            <a:endParaRPr lang="en-US" sz="3600" dirty="0"/>
          </a:p>
        </p:txBody>
      </p:sp>
    </p:spTree>
    <p:extLst>
      <p:ext uri="{BB962C8B-B14F-4D97-AF65-F5344CB8AC3E}">
        <p14:creationId xmlns:p14="http://schemas.microsoft.com/office/powerpoint/2010/main" val="1572580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923" y="286603"/>
            <a:ext cx="10447757" cy="1450757"/>
          </a:xfrm>
        </p:spPr>
        <p:txBody>
          <a:bodyPr/>
          <a:lstStyle/>
          <a:p>
            <a:pPr algn="ctr"/>
            <a:r>
              <a:rPr lang="en-US" dirty="0" smtClean="0">
                <a:solidFill>
                  <a:srgbClr val="FF0000"/>
                </a:solidFill>
              </a:rPr>
              <a:t>100 </a:t>
            </a:r>
            <a:r>
              <a:rPr lang="en-US" dirty="0" smtClean="0">
                <a:solidFill>
                  <a:schemeClr val="tx1"/>
                </a:solidFill>
              </a:rPr>
              <a:t>Residents </a:t>
            </a:r>
            <a:r>
              <a:rPr lang="en-US" dirty="0" smtClean="0">
                <a:solidFill>
                  <a:schemeClr val="tx1"/>
                </a:solidFill>
              </a:rPr>
              <a:t>Educated in </a:t>
            </a:r>
            <a:r>
              <a:rPr lang="en-US" dirty="0" smtClean="0">
                <a:solidFill>
                  <a:srgbClr val="FF0000"/>
                </a:solidFill>
              </a:rPr>
              <a:t>93</a:t>
            </a:r>
            <a:r>
              <a:rPr lang="en-US" dirty="0" smtClean="0">
                <a:solidFill>
                  <a:schemeClr val="tx1"/>
                </a:solidFill>
              </a:rPr>
              <a:t> Households</a:t>
            </a:r>
            <a:endParaRPr lang="en-US" dirty="0">
              <a:solidFill>
                <a:schemeClr val="tx1"/>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30147" y="3980706"/>
            <a:ext cx="4125643" cy="2369022"/>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311" b="13842"/>
          <a:stretch/>
        </p:blipFill>
        <p:spPr>
          <a:xfrm>
            <a:off x="3843073" y="3980706"/>
            <a:ext cx="3987073" cy="238477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5570" y="1767918"/>
            <a:ext cx="2820220" cy="221278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2984"/>
            <a:ext cx="2980273" cy="229341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0273" y="1753048"/>
            <a:ext cx="3040128" cy="224252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5801" y="1737360"/>
            <a:ext cx="3077551" cy="229331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0" y="4027016"/>
            <a:ext cx="3837524" cy="2322712"/>
          </a:xfrm>
          <a:prstGeom prst="rect">
            <a:avLst/>
          </a:prstGeom>
        </p:spPr>
      </p:pic>
      <p:sp>
        <p:nvSpPr>
          <p:cNvPr id="16" name="TextBox 15"/>
          <p:cNvSpPr txBox="1"/>
          <p:nvPr/>
        </p:nvSpPr>
        <p:spPr>
          <a:xfrm>
            <a:off x="0" y="2861187"/>
            <a:ext cx="1932039" cy="830997"/>
          </a:xfrm>
          <a:prstGeom prst="rect">
            <a:avLst/>
          </a:prstGeom>
          <a:noFill/>
        </p:spPr>
        <p:txBody>
          <a:bodyPr wrap="square" rtlCol="0">
            <a:spAutoFit/>
          </a:bodyPr>
          <a:lstStyle/>
          <a:p>
            <a:r>
              <a:rPr lang="en-US" sz="2400" b="1" dirty="0" smtClean="0">
                <a:solidFill>
                  <a:schemeClr val="bg1"/>
                </a:solidFill>
              </a:rPr>
              <a:t>Storm Preparedness</a:t>
            </a:r>
            <a:endParaRPr lang="en-US" sz="2400" b="1" dirty="0">
              <a:solidFill>
                <a:schemeClr val="bg1"/>
              </a:solidFill>
            </a:endParaRPr>
          </a:p>
        </p:txBody>
      </p:sp>
      <p:sp>
        <p:nvSpPr>
          <p:cNvPr id="17" name="TextBox 16"/>
          <p:cNvSpPr txBox="1"/>
          <p:nvPr/>
        </p:nvSpPr>
        <p:spPr>
          <a:xfrm>
            <a:off x="3050919" y="1841359"/>
            <a:ext cx="1093166" cy="461665"/>
          </a:xfrm>
          <a:prstGeom prst="rect">
            <a:avLst/>
          </a:prstGeom>
          <a:noFill/>
        </p:spPr>
        <p:txBody>
          <a:bodyPr wrap="square" rtlCol="0">
            <a:spAutoFit/>
          </a:bodyPr>
          <a:lstStyle/>
          <a:p>
            <a:r>
              <a:rPr lang="en-US" sz="2400" b="1" dirty="0" smtClean="0"/>
              <a:t>Mold</a:t>
            </a:r>
            <a:endParaRPr lang="en-US" sz="2400" b="1" dirty="0"/>
          </a:p>
        </p:txBody>
      </p:sp>
      <p:sp>
        <p:nvSpPr>
          <p:cNvPr id="18" name="TextBox 17"/>
          <p:cNvSpPr txBox="1"/>
          <p:nvPr/>
        </p:nvSpPr>
        <p:spPr>
          <a:xfrm>
            <a:off x="6049936" y="1767918"/>
            <a:ext cx="2402403" cy="830997"/>
          </a:xfrm>
          <a:prstGeom prst="rect">
            <a:avLst/>
          </a:prstGeom>
          <a:noFill/>
        </p:spPr>
        <p:txBody>
          <a:bodyPr wrap="square" rtlCol="0">
            <a:spAutoFit/>
          </a:bodyPr>
          <a:lstStyle/>
          <a:p>
            <a:r>
              <a:rPr lang="en-US" sz="2400" b="1" dirty="0" smtClean="0">
                <a:solidFill>
                  <a:schemeClr val="bg1"/>
                </a:solidFill>
              </a:rPr>
              <a:t>Water Contamination</a:t>
            </a:r>
            <a:endParaRPr lang="en-US" sz="2400" b="1" dirty="0">
              <a:solidFill>
                <a:schemeClr val="bg1"/>
              </a:solidFill>
            </a:endParaRPr>
          </a:p>
        </p:txBody>
      </p:sp>
      <p:sp>
        <p:nvSpPr>
          <p:cNvPr id="19" name="TextBox 18"/>
          <p:cNvSpPr txBox="1"/>
          <p:nvPr/>
        </p:nvSpPr>
        <p:spPr>
          <a:xfrm>
            <a:off x="9148752" y="1767918"/>
            <a:ext cx="2807038" cy="830997"/>
          </a:xfrm>
          <a:prstGeom prst="rect">
            <a:avLst/>
          </a:prstGeom>
          <a:noFill/>
        </p:spPr>
        <p:txBody>
          <a:bodyPr wrap="square" rtlCol="0">
            <a:spAutoFit/>
          </a:bodyPr>
          <a:lstStyle/>
          <a:p>
            <a:r>
              <a:rPr lang="en-US" sz="2400" b="1" dirty="0" smtClean="0">
                <a:solidFill>
                  <a:schemeClr val="bg1"/>
                </a:solidFill>
              </a:rPr>
              <a:t>Vector Borne Disease</a:t>
            </a:r>
            <a:endParaRPr lang="en-US" sz="2400" b="1" dirty="0">
              <a:solidFill>
                <a:schemeClr val="bg1"/>
              </a:solidFill>
            </a:endParaRPr>
          </a:p>
        </p:txBody>
      </p:sp>
      <p:sp>
        <p:nvSpPr>
          <p:cNvPr id="20" name="TextBox 19"/>
          <p:cNvSpPr txBox="1"/>
          <p:nvPr/>
        </p:nvSpPr>
        <p:spPr>
          <a:xfrm>
            <a:off x="8028130" y="4284882"/>
            <a:ext cx="3524864" cy="461665"/>
          </a:xfrm>
          <a:prstGeom prst="rect">
            <a:avLst/>
          </a:prstGeom>
          <a:noFill/>
        </p:spPr>
        <p:txBody>
          <a:bodyPr wrap="square" rtlCol="0">
            <a:spAutoFit/>
          </a:bodyPr>
          <a:lstStyle/>
          <a:p>
            <a:r>
              <a:rPr lang="en-US" sz="2400" b="1" dirty="0" smtClean="0">
                <a:solidFill>
                  <a:schemeClr val="bg1"/>
                </a:solidFill>
              </a:rPr>
              <a:t>Algae Blooms</a:t>
            </a:r>
            <a:endParaRPr lang="en-US" sz="2400" b="1" dirty="0">
              <a:solidFill>
                <a:schemeClr val="bg1"/>
              </a:solidFill>
            </a:endParaRPr>
          </a:p>
        </p:txBody>
      </p:sp>
      <p:sp>
        <p:nvSpPr>
          <p:cNvPr id="21" name="TextBox 20"/>
          <p:cNvSpPr txBox="1"/>
          <p:nvPr/>
        </p:nvSpPr>
        <p:spPr>
          <a:xfrm>
            <a:off x="4041058" y="4262284"/>
            <a:ext cx="3215148" cy="461665"/>
          </a:xfrm>
          <a:prstGeom prst="rect">
            <a:avLst/>
          </a:prstGeom>
          <a:noFill/>
        </p:spPr>
        <p:txBody>
          <a:bodyPr wrap="square" rtlCol="0">
            <a:spAutoFit/>
          </a:bodyPr>
          <a:lstStyle/>
          <a:p>
            <a:r>
              <a:rPr lang="en-US" sz="2400" b="1" dirty="0" smtClean="0">
                <a:solidFill>
                  <a:schemeClr val="bg1"/>
                </a:solidFill>
              </a:rPr>
              <a:t>Standing Water</a:t>
            </a:r>
            <a:endParaRPr lang="en-US" sz="2400" b="1" dirty="0">
              <a:solidFill>
                <a:schemeClr val="bg1"/>
              </a:solidFill>
            </a:endParaRPr>
          </a:p>
        </p:txBody>
      </p:sp>
      <p:sp>
        <p:nvSpPr>
          <p:cNvPr id="22" name="TextBox 21"/>
          <p:cNvSpPr txBox="1"/>
          <p:nvPr/>
        </p:nvSpPr>
        <p:spPr>
          <a:xfrm>
            <a:off x="206477" y="4262284"/>
            <a:ext cx="3391025" cy="830997"/>
          </a:xfrm>
          <a:prstGeom prst="rect">
            <a:avLst/>
          </a:prstGeom>
          <a:noFill/>
        </p:spPr>
        <p:txBody>
          <a:bodyPr wrap="square" rtlCol="0">
            <a:spAutoFit/>
          </a:bodyPr>
          <a:lstStyle/>
          <a:p>
            <a:r>
              <a:rPr lang="en-US" sz="2400" b="1" dirty="0" smtClean="0">
                <a:solidFill>
                  <a:schemeClr val="bg1"/>
                </a:solidFill>
              </a:rPr>
              <a:t>Heat Waves and</a:t>
            </a:r>
          </a:p>
          <a:p>
            <a:r>
              <a:rPr lang="en-US" sz="2400" b="1" dirty="0" smtClean="0">
                <a:solidFill>
                  <a:schemeClr val="bg1"/>
                </a:solidFill>
              </a:rPr>
              <a:t>Poor Air Quality</a:t>
            </a:r>
            <a:endParaRPr lang="en-US" sz="2400" b="1" dirty="0">
              <a:solidFill>
                <a:schemeClr val="bg1"/>
              </a:solidFill>
            </a:endParaRPr>
          </a:p>
        </p:txBody>
      </p:sp>
    </p:spTree>
    <p:extLst>
      <p:ext uri="{BB962C8B-B14F-4D97-AF65-F5344CB8AC3E}">
        <p14:creationId xmlns:p14="http://schemas.microsoft.com/office/powerpoint/2010/main" val="499483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FF0000"/>
                </a:solidFill>
              </a:rPr>
              <a:t>Three</a:t>
            </a:r>
            <a:r>
              <a:rPr lang="en-US" sz="4400" dirty="0" smtClean="0"/>
              <a:t> Outreach Languages </a:t>
            </a:r>
            <a:endParaRPr lang="en-US" sz="4400" dirty="0"/>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0" y="2020528"/>
            <a:ext cx="5737123" cy="376083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717" b="86708"/>
          <a:stretch/>
        </p:blipFill>
        <p:spPr>
          <a:xfrm>
            <a:off x="5132438" y="1923301"/>
            <a:ext cx="6597934" cy="1207699"/>
          </a:xfrm>
          <a:prstGeom prst="rect">
            <a:avLst/>
          </a:prstGeom>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r="1751" b="86710"/>
          <a:stretch/>
        </p:blipFill>
        <p:spPr>
          <a:xfrm>
            <a:off x="5117220" y="3136547"/>
            <a:ext cx="6902715" cy="123842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6311" b="86661"/>
          <a:stretch/>
        </p:blipFill>
        <p:spPr>
          <a:xfrm>
            <a:off x="5117220" y="4374967"/>
            <a:ext cx="6613152" cy="1223040"/>
          </a:xfrm>
          <a:prstGeom prst="rect">
            <a:avLst/>
          </a:prstGeom>
        </p:spPr>
      </p:pic>
    </p:spTree>
    <p:extLst>
      <p:ext uri="{BB962C8B-B14F-4D97-AF65-F5344CB8AC3E}">
        <p14:creationId xmlns:p14="http://schemas.microsoft.com/office/powerpoint/2010/main" val="1152476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Nine</a:t>
            </a:r>
            <a:r>
              <a:rPr lang="en-US" dirty="0" smtClean="0">
                <a:solidFill>
                  <a:srgbClr val="FF0000"/>
                </a:solidFill>
              </a:rPr>
              <a:t> </a:t>
            </a:r>
            <a:r>
              <a:rPr lang="en-US" dirty="0" smtClean="0">
                <a:solidFill>
                  <a:schemeClr val="tx1"/>
                </a:solidFill>
              </a:rPr>
              <a:t>Bi-Lingual Climate Communicators</a:t>
            </a:r>
            <a:endParaRPr lang="en-US" dirty="0">
              <a:solidFill>
                <a:srgbClr val="FF0000"/>
              </a:solidFill>
            </a:endParaRPr>
          </a:p>
        </p:txBody>
      </p:sp>
      <p:sp>
        <p:nvSpPr>
          <p:cNvPr id="5" name="TextBox 4"/>
          <p:cNvSpPr txBox="1"/>
          <p:nvPr/>
        </p:nvSpPr>
        <p:spPr>
          <a:xfrm>
            <a:off x="663677" y="1962138"/>
            <a:ext cx="5147187" cy="2123658"/>
          </a:xfrm>
          <a:prstGeom prst="rect">
            <a:avLst/>
          </a:prstGeom>
          <a:noFill/>
        </p:spPr>
        <p:txBody>
          <a:bodyPr wrap="square" rtlCol="0">
            <a:spAutoFit/>
          </a:bodyPr>
          <a:lstStyle/>
          <a:p>
            <a:r>
              <a:rPr lang="en-US" sz="3200" b="1" dirty="0" smtClean="0">
                <a:solidFill>
                  <a:srgbClr val="FF0000"/>
                </a:solidFill>
              </a:rPr>
              <a:t>2 </a:t>
            </a:r>
            <a:r>
              <a:rPr lang="en-US" sz="3200" b="1" dirty="0" smtClean="0"/>
              <a:t>Spanish-English Translators</a:t>
            </a:r>
            <a:endParaRPr lang="en-US" sz="3200" b="1" dirty="0"/>
          </a:p>
          <a:p>
            <a:r>
              <a:rPr lang="en-US" sz="3200" dirty="0"/>
              <a:t>Bertha </a:t>
            </a:r>
            <a:r>
              <a:rPr lang="en-US" sz="3200" dirty="0" smtClean="0"/>
              <a:t>Castro</a:t>
            </a:r>
          </a:p>
          <a:p>
            <a:r>
              <a:rPr lang="en-US" sz="3200" dirty="0" smtClean="0"/>
              <a:t>Angela Cisneros</a:t>
            </a:r>
            <a:endParaRPr lang="en-US" sz="3200" dirty="0"/>
          </a:p>
          <a:p>
            <a:endParaRPr lang="en-US" sz="3600" dirty="0"/>
          </a:p>
        </p:txBody>
      </p:sp>
      <p:sp>
        <p:nvSpPr>
          <p:cNvPr id="6" name="TextBox 5"/>
          <p:cNvSpPr txBox="1"/>
          <p:nvPr/>
        </p:nvSpPr>
        <p:spPr>
          <a:xfrm>
            <a:off x="6238568" y="1962138"/>
            <a:ext cx="5043949" cy="4524315"/>
          </a:xfrm>
          <a:prstGeom prst="rect">
            <a:avLst/>
          </a:prstGeom>
          <a:noFill/>
        </p:spPr>
        <p:txBody>
          <a:bodyPr wrap="square" rtlCol="0">
            <a:spAutoFit/>
          </a:bodyPr>
          <a:lstStyle/>
          <a:p>
            <a:r>
              <a:rPr lang="en-US" sz="3200" b="1" dirty="0" smtClean="0">
                <a:solidFill>
                  <a:srgbClr val="FF0000"/>
                </a:solidFill>
              </a:rPr>
              <a:t>7</a:t>
            </a:r>
            <a:r>
              <a:rPr lang="en-US" sz="3200" b="1" dirty="0" smtClean="0"/>
              <a:t> Creole-English Translators</a:t>
            </a:r>
          </a:p>
          <a:p>
            <a:r>
              <a:rPr lang="en-US" sz="3200" dirty="0" err="1" smtClean="0"/>
              <a:t>Bergeline</a:t>
            </a:r>
            <a:r>
              <a:rPr lang="en-US" sz="3200" dirty="0" smtClean="0"/>
              <a:t> Augustin</a:t>
            </a:r>
          </a:p>
          <a:p>
            <a:r>
              <a:rPr lang="en-US" sz="3200" dirty="0" smtClean="0"/>
              <a:t>Cornelius Baptiste</a:t>
            </a:r>
          </a:p>
          <a:p>
            <a:r>
              <a:rPr lang="en-US" sz="3200" dirty="0" err="1" smtClean="0"/>
              <a:t>Kesly</a:t>
            </a:r>
            <a:r>
              <a:rPr lang="en-US" sz="3200" dirty="0" smtClean="0"/>
              <a:t> Dolce</a:t>
            </a:r>
          </a:p>
          <a:p>
            <a:r>
              <a:rPr lang="en-US" sz="3200" dirty="0" err="1"/>
              <a:t>Christelle</a:t>
            </a:r>
            <a:r>
              <a:rPr lang="en-US" sz="3200" dirty="0"/>
              <a:t> </a:t>
            </a:r>
            <a:r>
              <a:rPr lang="en-US" sz="3200" dirty="0" smtClean="0"/>
              <a:t>Garcon</a:t>
            </a:r>
          </a:p>
          <a:p>
            <a:r>
              <a:rPr lang="en-US" sz="3200" dirty="0" err="1" smtClean="0"/>
              <a:t>Renisha</a:t>
            </a:r>
            <a:r>
              <a:rPr lang="en-US" sz="3200" dirty="0" smtClean="0"/>
              <a:t> </a:t>
            </a:r>
            <a:r>
              <a:rPr lang="en-US" sz="3200" dirty="0" err="1" smtClean="0"/>
              <a:t>Pavilus</a:t>
            </a:r>
            <a:endParaRPr lang="en-US" sz="3200" dirty="0" smtClean="0"/>
          </a:p>
          <a:p>
            <a:r>
              <a:rPr lang="en-US" sz="3200" dirty="0" smtClean="0"/>
              <a:t>Diana </a:t>
            </a:r>
            <a:r>
              <a:rPr lang="en-US" sz="3200" dirty="0"/>
              <a:t>(</a:t>
            </a:r>
            <a:r>
              <a:rPr lang="en-US" sz="3200" dirty="0" err="1"/>
              <a:t>Sandjuya</a:t>
            </a:r>
            <a:r>
              <a:rPr lang="en-US" sz="3200" dirty="0"/>
              <a:t>) </a:t>
            </a:r>
            <a:r>
              <a:rPr lang="en-US" sz="3200" dirty="0" err="1" smtClean="0"/>
              <a:t>Thelvsnord</a:t>
            </a:r>
            <a:r>
              <a:rPr lang="en-US" sz="3200" dirty="0" smtClean="0"/>
              <a:t> </a:t>
            </a:r>
            <a:r>
              <a:rPr lang="en-US" sz="3200" dirty="0"/>
              <a:t>Joshua </a:t>
            </a:r>
            <a:r>
              <a:rPr lang="en-US" sz="3200" dirty="0" smtClean="0"/>
              <a:t>Victor</a:t>
            </a:r>
          </a:p>
          <a:p>
            <a:endParaRPr lang="en-US" sz="3200" b="1" dirty="0" smtClean="0"/>
          </a:p>
        </p:txBody>
      </p:sp>
    </p:spTree>
    <p:extLst>
      <p:ext uri="{BB962C8B-B14F-4D97-AF65-F5344CB8AC3E}">
        <p14:creationId xmlns:p14="http://schemas.microsoft.com/office/powerpoint/2010/main" val="1450509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9864" y="287338"/>
            <a:ext cx="8309986" cy="717550"/>
          </a:xfrm>
        </p:spPr>
        <p:txBody>
          <a:bodyPr>
            <a:normAutofit/>
          </a:bodyPr>
          <a:lstStyle/>
          <a:p>
            <a:pPr algn="ctr"/>
            <a:r>
              <a:rPr lang="en-US" sz="4400" dirty="0" smtClean="0">
                <a:solidFill>
                  <a:srgbClr val="FF0000"/>
                </a:solidFill>
              </a:rPr>
              <a:t>93 </a:t>
            </a:r>
            <a:r>
              <a:rPr lang="en-US" sz="4400" dirty="0" smtClean="0"/>
              <a:t>Households Surveyed</a:t>
            </a:r>
            <a:endParaRPr lang="en-US" sz="4400" dirty="0">
              <a:solidFill>
                <a:srgbClr val="FF0000"/>
              </a:solidFill>
            </a:endParaRPr>
          </a:p>
        </p:txBody>
      </p:sp>
      <p:pic>
        <p:nvPicPr>
          <p:cNvPr id="4"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72567" y="1103675"/>
            <a:ext cx="4632290" cy="5226783"/>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954" y="1103676"/>
            <a:ext cx="4592096" cy="5226783"/>
          </a:xfrm>
          <a:prstGeom prst="rect">
            <a:avLst/>
          </a:prstGeom>
        </p:spPr>
      </p:pic>
    </p:spTree>
    <p:extLst>
      <p:ext uri="{BB962C8B-B14F-4D97-AF65-F5344CB8AC3E}">
        <p14:creationId xmlns:p14="http://schemas.microsoft.com/office/powerpoint/2010/main" val="875742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4474</TotalTime>
  <Words>800</Words>
  <Application>Microsoft Macintosh PowerPoint</Application>
  <PresentationFormat>Widescreen</PresentationFormat>
  <Paragraphs>142</Paragraphs>
  <Slides>29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vt:lpstr>
      <vt:lpstr>Calibri Light</vt:lpstr>
      <vt:lpstr>Times New Roman</vt:lpstr>
      <vt:lpstr>Wingdings</vt:lpstr>
      <vt:lpstr>Arial</vt:lpstr>
      <vt:lpstr>Retrospect</vt:lpstr>
      <vt:lpstr>PowerPoint Presentation</vt:lpstr>
      <vt:lpstr>PowerPoint Presentation</vt:lpstr>
      <vt:lpstr>One Training Session</vt:lpstr>
      <vt:lpstr> Nine Trained Climate Communicators</vt:lpstr>
      <vt:lpstr>Two Experienced Community Leaders</vt:lpstr>
      <vt:lpstr>100 Residents Educated in 93 Households</vt:lpstr>
      <vt:lpstr>Three Outreach Languages </vt:lpstr>
      <vt:lpstr>Nine Bi-Lingual Climate Communicators</vt:lpstr>
      <vt:lpstr>93 Households Surveyed</vt:lpstr>
      <vt:lpstr>  Interactive Mapping of Households</vt:lpstr>
      <vt:lpstr>PowerPoint Presentation</vt:lpstr>
      <vt:lpstr>                   What We Learned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Asthma and Climate Change</vt:lpstr>
      <vt:lpstr>Air Quality Index (AQI) and Climate Change</vt:lpstr>
      <vt:lpstr>PowerPoint Presentation</vt:lpstr>
      <vt:lpstr>PowerPoint Presentation</vt:lpstr>
      <vt:lpstr>PowerPoint Presentation</vt:lpstr>
      <vt:lpstr>PowerPoint Presentation</vt:lpstr>
      <vt:lpstr>PowerPoint Presentation</vt:lpstr>
      <vt:lpstr>4 Key Actions to  Increase Climate Resilience</vt:lpstr>
      <vt:lpstr>PowerPoint Presentation</vt:lpstr>
      <vt:lpstr>Contributors to Rising Together: Naples Project Success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Booher</dc:creator>
  <cp:lastModifiedBy>Janice Booher</cp:lastModifiedBy>
  <cp:revision>84</cp:revision>
  <dcterms:created xsi:type="dcterms:W3CDTF">2016-09-02T16:12:18Z</dcterms:created>
  <dcterms:modified xsi:type="dcterms:W3CDTF">2017-04-14T17:16:26Z</dcterms:modified>
</cp:coreProperties>
</file>