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35"/>
  </p:notesMasterIdLst>
  <p:sldIdLst>
    <p:sldId id="258" r:id="rId2"/>
    <p:sldId id="263" r:id="rId3"/>
    <p:sldId id="266" r:id="rId4"/>
    <p:sldId id="294" r:id="rId5"/>
    <p:sldId id="331" r:id="rId6"/>
    <p:sldId id="297" r:id="rId7"/>
    <p:sldId id="330" r:id="rId8"/>
    <p:sldId id="272" r:id="rId9"/>
    <p:sldId id="286" r:id="rId10"/>
    <p:sldId id="259" r:id="rId11"/>
    <p:sldId id="276" r:id="rId12"/>
    <p:sldId id="306" r:id="rId13"/>
    <p:sldId id="305" r:id="rId14"/>
    <p:sldId id="313" r:id="rId15"/>
    <p:sldId id="310" r:id="rId16"/>
    <p:sldId id="308" r:id="rId17"/>
    <p:sldId id="312" r:id="rId18"/>
    <p:sldId id="314" r:id="rId19"/>
    <p:sldId id="315" r:id="rId20"/>
    <p:sldId id="316" r:id="rId21"/>
    <p:sldId id="309" r:id="rId22"/>
    <p:sldId id="317" r:id="rId23"/>
    <p:sldId id="323" r:id="rId24"/>
    <p:sldId id="318" r:id="rId25"/>
    <p:sldId id="319" r:id="rId26"/>
    <p:sldId id="321" r:id="rId27"/>
    <p:sldId id="322" r:id="rId28"/>
    <p:sldId id="324" r:id="rId29"/>
    <p:sldId id="326" r:id="rId30"/>
    <p:sldId id="325" r:id="rId31"/>
    <p:sldId id="327" r:id="rId32"/>
    <p:sldId id="284"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45"/>
    <p:restoredTop sz="91435" autoAdjust="0"/>
  </p:normalViewPr>
  <p:slideViewPr>
    <p:cSldViewPr snapToGrid="0" snapToObjects="1">
      <p:cViewPr>
        <p:scale>
          <a:sx n="87" d="100"/>
          <a:sy n="87" d="100"/>
        </p:scale>
        <p:origin x="1048"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t>6/7/17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cdc.gov/asthma/triggers.html"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Rising Together: Temperature, Water, Health and Strength</a:t>
            </a:r>
            <a:r>
              <a:rPr lang="en-US" i="0" dirty="0" smtClean="0"/>
              <a:t> is a project of UU Justice Florida that partners UU congregations with existing leadership in vulnerable communities to build climate resilience. In Ft. Myers, All Faiths Unitarian Congregation of Ft. Myers partnered with Dr. Ann Murphy Knight STARS Complex Community Forum.</a:t>
            </a:r>
            <a:endParaRPr lang="en-US" i="1" dirty="0"/>
          </a:p>
        </p:txBody>
      </p:sp>
      <p:sp>
        <p:nvSpPr>
          <p:cNvPr id="4" name="Slide Number Placeholder 3"/>
          <p:cNvSpPr>
            <a:spLocks noGrp="1"/>
          </p:cNvSpPr>
          <p:nvPr>
            <p:ph type="sldNum" sz="quarter" idx="10"/>
          </p:nvPr>
        </p:nvSpPr>
        <p:spPr/>
        <p:txBody>
          <a:bodyPr/>
          <a:lstStyle/>
          <a:p>
            <a:fld id="{D2B50AE7-B5DE-B941-A5C6-A5A50F89B92B}" type="slidenum">
              <a:rPr lang="en-US" smtClean="0"/>
              <a:t>1</a:t>
            </a:fld>
            <a:endParaRPr lang="en-US"/>
          </a:p>
        </p:txBody>
      </p:sp>
    </p:spTree>
    <p:extLst>
      <p:ext uri="{BB962C8B-B14F-4D97-AF65-F5344CB8AC3E}">
        <p14:creationId xmlns:p14="http://schemas.microsoft.com/office/powerpoint/2010/main" val="166599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a:t>
            </a:r>
            <a:r>
              <a:rPr lang="en-US" dirty="0" err="1" smtClean="0"/>
              <a:t>CodeRed</a:t>
            </a:r>
            <a:r>
              <a:rPr lang="en-US" dirty="0" smtClean="0"/>
              <a:t> as one word with no spaces.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10</a:t>
            </a:fld>
            <a:endParaRPr lang="en-US"/>
          </a:p>
        </p:txBody>
      </p:sp>
    </p:spTree>
    <p:extLst>
      <p:ext uri="{BB962C8B-B14F-4D97-AF65-F5344CB8AC3E}">
        <p14:creationId xmlns:p14="http://schemas.microsoft.com/office/powerpoint/2010/main" val="34357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Slightly more than a quarter (26%) of residents surveyed reported experiencing mold at their current address. Asthma was reported by 39% of responding households, and 10% of households reported experience with water contamination. Florida CHARTS reports the Lee County adult asthma prevalence in 2013 was 11.1%. This means that the prevalence of asthma among residents responding to the survey (39%) is 3.5 times the 2013 county prevalence. It is therefore important that 26% of households surveyed also experienced mold, because mold is a common asthma trigger.</a:t>
            </a:r>
            <a:r>
              <a:rPr lang="en-US" sz="1200" kern="1200" baseline="0" dirty="0" smtClean="0">
                <a:solidFill>
                  <a:schemeClr val="tx1"/>
                </a:solidFill>
                <a:effectLst/>
                <a:latin typeface="+mn-lt"/>
                <a:ea typeface="+mn-ea"/>
                <a:cs typeface="+mn-cs"/>
              </a:rPr>
              <a:t> Asthma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FLHealthCHARTS</a:t>
            </a:r>
            <a:r>
              <a:rPr lang="en-US" sz="1200" kern="1200" dirty="0" smtClean="0">
                <a:solidFill>
                  <a:schemeClr val="tx1"/>
                </a:solidFill>
                <a:effectLst/>
                <a:latin typeface="+mn-lt"/>
                <a:ea typeface="+mn-ea"/>
                <a:cs typeface="+mn-cs"/>
              </a:rPr>
              <a:t> BRFSS Indicators </a:t>
            </a:r>
            <a:r>
              <a:rPr lang="en-US" sz="1200" kern="1200" dirty="0" err="1" smtClean="0">
                <a:solidFill>
                  <a:schemeClr val="tx1"/>
                </a:solidFill>
                <a:effectLst/>
                <a:latin typeface="+mn-lt"/>
                <a:ea typeface="+mn-ea"/>
                <a:cs typeface="+mn-cs"/>
              </a:rPr>
              <a:t>Dataview</a:t>
            </a:r>
            <a:r>
              <a:rPr lang="en-US" sz="1200" kern="1200" dirty="0" smtClean="0">
                <a:solidFill>
                  <a:schemeClr val="tx1"/>
                </a:solidFill>
                <a:effectLst/>
                <a:latin typeface="+mn-lt"/>
                <a:ea typeface="+mn-ea"/>
                <a:cs typeface="+mn-cs"/>
              </a:rPr>
              <a:t> Page."  Florida Department of Health, Division of Public Health Statistics &amp; Performance Management., </a:t>
            </a:r>
            <a:r>
              <a:rPr lang="en-US" sz="1200" kern="1200" dirty="0" err="1"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Web. 30 Mar. 2017 http://</a:t>
            </a:r>
            <a:r>
              <a:rPr lang="en-US" sz="1200" kern="1200" dirty="0" err="1" smtClean="0">
                <a:solidFill>
                  <a:schemeClr val="tx1"/>
                </a:solidFill>
                <a:effectLst/>
                <a:latin typeface="+mn-lt"/>
                <a:ea typeface="+mn-ea"/>
                <a:cs typeface="+mn-cs"/>
              </a:rPr>
              <a:t>www.flhealthcharts.com</a:t>
            </a:r>
            <a:r>
              <a:rPr lang="en-US" sz="1200" kern="1200" dirty="0" smtClean="0">
                <a:solidFill>
                  <a:schemeClr val="tx1"/>
                </a:solidFill>
                <a:effectLst/>
                <a:latin typeface="+mn-lt"/>
                <a:ea typeface="+mn-ea"/>
                <a:cs typeface="+mn-cs"/>
              </a:rPr>
              <a:t>/charts/</a:t>
            </a:r>
            <a:r>
              <a:rPr lang="en-US" sz="1200" kern="1200" dirty="0" err="1" smtClean="0">
                <a:solidFill>
                  <a:schemeClr val="tx1"/>
                </a:solidFill>
                <a:effectLst/>
                <a:latin typeface="+mn-lt"/>
                <a:ea typeface="+mn-ea"/>
                <a:cs typeface="+mn-cs"/>
              </a:rPr>
              <a:t>Brfss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DataViewer.aspx?bid</a:t>
            </a:r>
            <a:r>
              <a:rPr lang="en-US" sz="1200" kern="1200" dirty="0" smtClean="0">
                <a:solidFill>
                  <a:schemeClr val="tx1"/>
                </a:solidFill>
                <a:effectLst/>
                <a:latin typeface="+mn-lt"/>
                <a:ea typeface="+mn-ea"/>
                <a:cs typeface="+mn-cs"/>
              </a:rPr>
              <a:t>=0020</a:t>
            </a:r>
          </a:p>
          <a:p>
            <a:r>
              <a:rPr lang="en-US" sz="1200" kern="1200" dirty="0" smtClean="0">
                <a:solidFill>
                  <a:schemeClr val="tx1"/>
                </a:solidFill>
                <a:effectLst/>
                <a:latin typeface="+mn-lt"/>
                <a:ea typeface="+mn-ea"/>
                <a:cs typeface="+mn-cs"/>
              </a:rPr>
              <a:t>"Common Asthma Triggers." </a:t>
            </a:r>
            <a:r>
              <a:rPr lang="en-US" sz="1200" i="1" kern="1200" dirty="0" smtClean="0">
                <a:solidFill>
                  <a:schemeClr val="tx1"/>
                </a:solidFill>
                <a:effectLst/>
                <a:latin typeface="+mn-lt"/>
                <a:ea typeface="+mn-ea"/>
                <a:cs typeface="+mn-cs"/>
              </a:rPr>
              <a:t>Centers for Disease Control and Prevention</a:t>
            </a:r>
            <a:r>
              <a:rPr lang="en-US" sz="1200" kern="1200" dirty="0" smtClean="0">
                <a:solidFill>
                  <a:schemeClr val="tx1"/>
                </a:solidFill>
                <a:effectLst/>
                <a:latin typeface="+mn-lt"/>
                <a:ea typeface="+mn-ea"/>
                <a:cs typeface="+mn-cs"/>
              </a:rPr>
              <a:t>. Centers for Disease Control and Prevention, 20 Aug. 2012. Web. 16 Feb. 2017.  </a:t>
            </a:r>
            <a:r>
              <a:rPr lang="en-US" sz="1200" u="none" strike="noStrike" kern="1200" dirty="0" smtClean="0">
                <a:solidFill>
                  <a:schemeClr val="tx1"/>
                </a:solidFill>
                <a:effectLst/>
                <a:latin typeface="+mn-lt"/>
                <a:ea typeface="+mn-ea"/>
                <a:cs typeface="+mn-cs"/>
                <a:hlinkClick r:id="rId3"/>
              </a:rPr>
              <a:t>https://www.cdc.gov/asthma/triggers.html</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13</a:t>
            </a:fld>
            <a:endParaRPr lang="en-US"/>
          </a:p>
        </p:txBody>
      </p:sp>
    </p:spTree>
    <p:extLst>
      <p:ext uri="{BB962C8B-B14F-4D97-AF65-F5344CB8AC3E}">
        <p14:creationId xmlns:p14="http://schemas.microsoft.com/office/powerpoint/2010/main" val="58960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of respondents have had to call the city about problems with their water.</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14</a:t>
            </a:fld>
            <a:endParaRPr lang="en-US"/>
          </a:p>
        </p:txBody>
      </p:sp>
    </p:spTree>
    <p:extLst>
      <p:ext uri="{BB962C8B-B14F-4D97-AF65-F5344CB8AC3E}">
        <p14:creationId xmlns:p14="http://schemas.microsoft.com/office/powerpoint/2010/main" val="650182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respondents reported problems with the quality of their water.</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15</a:t>
            </a:fld>
            <a:endParaRPr lang="en-US"/>
          </a:p>
        </p:txBody>
      </p:sp>
    </p:spTree>
    <p:extLst>
      <p:ext uri="{BB962C8B-B14F-4D97-AF65-F5344CB8AC3E}">
        <p14:creationId xmlns:p14="http://schemas.microsoft.com/office/powerpoint/2010/main" val="475507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Almost half of respondents (49%) reported that someone in their household has breathing or lung problems.  Since 39% of households reported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household member had asthma,</a:t>
            </a:r>
            <a:r>
              <a:rPr lang="en-US" sz="1200" kern="1200" baseline="0" dirty="0" smtClean="0">
                <a:solidFill>
                  <a:schemeClr val="tx1"/>
                </a:solidFill>
                <a:effectLst/>
                <a:latin typeface="+mn-lt"/>
                <a:ea typeface="+mn-ea"/>
                <a:cs typeface="+mn-cs"/>
              </a:rPr>
              <a:t> that means an additional 10% have respiratory problems other than asthma.</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16</a:t>
            </a:fld>
            <a:endParaRPr lang="en-US"/>
          </a:p>
        </p:txBody>
      </p:sp>
    </p:spTree>
    <p:extLst>
      <p:ext uri="{BB962C8B-B14F-4D97-AF65-F5344CB8AC3E}">
        <p14:creationId xmlns:p14="http://schemas.microsoft.com/office/powerpoint/2010/main" val="1452867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 of respondents have experienced heat-related problems.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17</a:t>
            </a:fld>
            <a:endParaRPr lang="en-US"/>
          </a:p>
        </p:txBody>
      </p:sp>
    </p:spTree>
    <p:extLst>
      <p:ext uri="{BB962C8B-B14F-4D97-AF65-F5344CB8AC3E}">
        <p14:creationId xmlns:p14="http://schemas.microsoft.com/office/powerpoint/2010/main" val="1621809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Respondents were asked to rate their overall level of concern with extreme weather for Lee County. They chose from the following responses: 1-None, 2-Low, 3-Medium, 4-High and 5-Very High. The medium level of concern with extreme weather was the category with the most respondents (40%), followed by a high level of concern (22%), and a very high level of concern (15%).  Only 9% of respondents reported no concern with extreme weather in Lee County, although 13% reported a low level of concern</a:t>
            </a:r>
            <a:r>
              <a:rPr lang="en-US" dirty="0" smtClean="0">
                <a:effectLst/>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19</a:t>
            </a:fld>
            <a:endParaRPr lang="en-US"/>
          </a:p>
        </p:txBody>
      </p:sp>
    </p:spTree>
    <p:extLst>
      <p:ext uri="{BB962C8B-B14F-4D97-AF65-F5344CB8AC3E}">
        <p14:creationId xmlns:p14="http://schemas.microsoft.com/office/powerpoint/2010/main" val="1109416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of residents have had to evacuate due to storms.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20</a:t>
            </a:fld>
            <a:endParaRPr lang="en-US"/>
          </a:p>
        </p:txBody>
      </p:sp>
    </p:spTree>
    <p:extLst>
      <p:ext uri="{BB962C8B-B14F-4D97-AF65-F5344CB8AC3E}">
        <p14:creationId xmlns:p14="http://schemas.microsoft.com/office/powerpoint/2010/main" val="739029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48.5% of respondents indicated that they had experience with flooding in their current home, and 6 households reported drainage issues. These were located on Barden St., Clermont St., Demery Circle, Patrick Ave., South St. and Stella St.</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21</a:t>
            </a:fld>
            <a:endParaRPr lang="en-US"/>
          </a:p>
        </p:txBody>
      </p:sp>
    </p:spTree>
    <p:extLst>
      <p:ext uri="{BB962C8B-B14F-4D97-AF65-F5344CB8AC3E}">
        <p14:creationId xmlns:p14="http://schemas.microsoft.com/office/powerpoint/2010/main" val="39315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44</a:t>
            </a:r>
            <a:r>
              <a:rPr lang="en-US" sz="1200" kern="1200" dirty="0" smtClean="0">
                <a:solidFill>
                  <a:schemeClr val="tx1"/>
                </a:solidFill>
                <a:effectLst/>
                <a:latin typeface="+mn-lt"/>
                <a:ea typeface="+mn-ea"/>
                <a:cs typeface="+mn-cs"/>
              </a:rPr>
              <a:t>% of respondents reported that they were not at all familiar with sea level rise. And 43% reported that they were somewhat familiar with sea level rise. Only 1% of respondents reported that they were extremely familiar with sea level rise, and 12% reported that they were very familiar with it, indicating a need for further outreach and education.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23</a:t>
            </a:fld>
            <a:endParaRPr lang="en-US"/>
          </a:p>
        </p:txBody>
      </p:sp>
    </p:spTree>
    <p:extLst>
      <p:ext uri="{BB962C8B-B14F-4D97-AF65-F5344CB8AC3E}">
        <p14:creationId xmlns:p14="http://schemas.microsoft.com/office/powerpoint/2010/main" val="953466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Resilience is the ability of a community to respond to and recover from the impacts of climate change, so it can continue to function well as the climate changes.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Slightly over half of survey respondents think that sea level rise is occurring in Lee County.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24</a:t>
            </a:fld>
            <a:endParaRPr lang="en-US"/>
          </a:p>
        </p:txBody>
      </p:sp>
    </p:spTree>
    <p:extLst>
      <p:ext uri="{BB962C8B-B14F-4D97-AF65-F5344CB8AC3E}">
        <p14:creationId xmlns:p14="http://schemas.microsoft.com/office/powerpoint/2010/main" val="20444060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respondents surveyed had a medium level of concern with future impacts of sea level rise (35.1%), followed by 28.9% who had a high level of concern, and 19.6% had a very high level of concern.  Only 10.3% of respondents had a low level of concern, and 6.2% had no concern regarding the future impacts of sea level rise on Lee County.</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25</a:t>
            </a:fld>
            <a:endParaRPr lang="en-US"/>
          </a:p>
        </p:txBody>
      </p:sp>
    </p:spTree>
    <p:extLst>
      <p:ext uri="{BB962C8B-B14F-4D97-AF65-F5344CB8AC3E}">
        <p14:creationId xmlns:p14="http://schemas.microsoft.com/office/powerpoint/2010/main" val="6816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Lee County Climate Change Vulnerability Assessment (2010) gives</a:t>
            </a:r>
            <a:r>
              <a:rPr lang="en-US" baseline="0" dirty="0" smtClean="0"/>
              <a:t> 3 sea level rise scenarios. The worst case is 16 inches from 2000-2050, the moderate case is 9 inches from 2000-2050, and the least case scenario is 5 inches from 2000-2050. Note that sea level only rose 8 inches in the 100 years between 1900 and 2000, showing the accelerating trend due to human activity.</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26</a:t>
            </a:fld>
            <a:endParaRPr lang="en-US"/>
          </a:p>
        </p:txBody>
      </p:sp>
    </p:spTree>
    <p:extLst>
      <p:ext uri="{BB962C8B-B14F-4D97-AF65-F5344CB8AC3E}">
        <p14:creationId xmlns:p14="http://schemas.microsoft.com/office/powerpoint/2010/main" val="1170900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residents widely underestimated their elevation (39%) or underestimated it (37%). Only 7% of respondents widely overestimated their elevation, and 17% overestimated it. This means that most people who took the survey overestimated their risk from sea level rise based on elevation alone.  The range of reported estimates of elevation was from 1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to 250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above sea level. Education about sea level rise should therefore include basic information about local topography so residents can understand the implications of sea level rise projections.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27</a:t>
            </a:fld>
            <a:endParaRPr lang="en-US"/>
          </a:p>
        </p:txBody>
      </p:sp>
    </p:spTree>
    <p:extLst>
      <p:ext uri="{BB962C8B-B14F-4D97-AF65-F5344CB8AC3E}">
        <p14:creationId xmlns:p14="http://schemas.microsoft.com/office/powerpoint/2010/main" val="172995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Respondents could select more than one concern. Property value was identified by 45% of respondents as their strongest concern for Lee County, followed by Water Quality (38%), Insurance (31%), Extreme Weather (26%), Other (13%), and Erosion (8%) Other concerns included Income Inequality, Community Economics, Affordable Housing, and Litter in the Water.</a:t>
            </a:r>
          </a:p>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28</a:t>
            </a:fld>
            <a:endParaRPr lang="en-US"/>
          </a:p>
        </p:txBody>
      </p:sp>
    </p:spTree>
    <p:extLst>
      <p:ext uri="{BB962C8B-B14F-4D97-AF65-F5344CB8AC3E}">
        <p14:creationId xmlns:p14="http://schemas.microsoft.com/office/powerpoint/2010/main" val="575166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Lee County has done a vulnerability analysis, and has created a climate change resiliency strategy.</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29</a:t>
            </a:fld>
            <a:endParaRPr lang="en-US"/>
          </a:p>
        </p:txBody>
      </p:sp>
    </p:spTree>
    <p:extLst>
      <p:ext uri="{BB962C8B-B14F-4D97-AF65-F5344CB8AC3E}">
        <p14:creationId xmlns:p14="http://schemas.microsoft.com/office/powerpoint/2010/main" val="296610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5 recommendations here, that are included in the Lee</a:t>
            </a:r>
            <a:r>
              <a:rPr lang="en-US" baseline="0" dirty="0" smtClean="0"/>
              <a:t> County Climate Resiliency Strategy were addressed by this </a:t>
            </a:r>
            <a:r>
              <a:rPr lang="en-US" i="1" baseline="0" dirty="0" smtClean="0"/>
              <a:t>Rising Together </a:t>
            </a:r>
            <a:r>
              <a:rPr lang="en-US" i="0" baseline="0" dirty="0" smtClean="0"/>
              <a:t>project.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30</a:t>
            </a:fld>
            <a:endParaRPr lang="en-US"/>
          </a:p>
        </p:txBody>
      </p:sp>
    </p:spTree>
    <p:extLst>
      <p:ext uri="{BB962C8B-B14F-4D97-AF65-F5344CB8AC3E}">
        <p14:creationId xmlns:p14="http://schemas.microsoft.com/office/powerpoint/2010/main" val="740096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32</a:t>
            </a:fld>
            <a:endParaRPr lang="en-US"/>
          </a:p>
        </p:txBody>
      </p:sp>
    </p:spTree>
    <p:extLst>
      <p:ext uri="{BB962C8B-B14F-4D97-AF65-F5344CB8AC3E}">
        <p14:creationId xmlns:p14="http://schemas.microsoft.com/office/powerpoint/2010/main" val="1656293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Rising Together: Temperature, Water, Health and Strength</a:t>
            </a:r>
            <a:r>
              <a:rPr lang="en-US" i="0" dirty="0" smtClean="0"/>
              <a:t> is a project of UU Justice Florida that partners UU congregations with existing leadership in vulnerable communities to build climate resilience. In Ft. Myers, All Faiths Unitarian Congregation of Ft. Myers partnered with Dr. Ann Murphy Knight STARS Complex Community Forum.</a:t>
            </a:r>
            <a:endParaRPr lang="en-US" i="1" dirty="0"/>
          </a:p>
        </p:txBody>
      </p:sp>
      <p:sp>
        <p:nvSpPr>
          <p:cNvPr id="4" name="Slide Number Placeholder 3"/>
          <p:cNvSpPr>
            <a:spLocks noGrp="1"/>
          </p:cNvSpPr>
          <p:nvPr>
            <p:ph type="sldNum" sz="quarter" idx="10"/>
          </p:nvPr>
        </p:nvSpPr>
        <p:spPr/>
        <p:txBody>
          <a:bodyPr/>
          <a:lstStyle/>
          <a:p>
            <a:fld id="{D2B50AE7-B5DE-B941-A5C6-A5A50F89B92B}" type="slidenum">
              <a:rPr lang="en-US" smtClean="0"/>
              <a:t>33</a:t>
            </a:fld>
            <a:endParaRPr lang="en-US"/>
          </a:p>
        </p:txBody>
      </p:sp>
    </p:spTree>
    <p:extLst>
      <p:ext uri="{BB962C8B-B14F-4D97-AF65-F5344CB8AC3E}">
        <p14:creationId xmlns:p14="http://schemas.microsoft.com/office/powerpoint/2010/main" val="1890947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April 1</a:t>
            </a:r>
            <a:r>
              <a:rPr lang="en-US" baseline="30000" dirty="0" smtClean="0"/>
              <a:t>st</a:t>
            </a:r>
            <a:r>
              <a:rPr lang="en-US" baseline="0" dirty="0" smtClean="0"/>
              <a:t>, a </a:t>
            </a:r>
            <a:r>
              <a:rPr lang="en-US" dirty="0" smtClean="0"/>
              <a:t> training session for the Outreach Team was held at</a:t>
            </a:r>
            <a:r>
              <a:rPr lang="en-US" baseline="0" dirty="0" smtClean="0"/>
              <a:t> the Black History Society on Henderson Ave.</a:t>
            </a:r>
            <a:r>
              <a:rPr lang="en-US" dirty="0" smtClean="0"/>
              <a:t>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members of the Outreach Team conducted</a:t>
            </a:r>
            <a:r>
              <a:rPr lang="en-US" baseline="0" dirty="0" smtClean="0"/>
              <a:t> the survey by neighborhood canvass. Yvonne Hill and Tanya Matos not only conducted surveys, but also entered the survey data into the online Google form so it could be analyzed, and a report could be generated. (Members of the Outreach Team will now receive certificates recognizing their contribution to their community’s climate resilience.</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4</a:t>
            </a:fld>
            <a:endParaRPr lang="en-US"/>
          </a:p>
        </p:txBody>
      </p:sp>
    </p:spTree>
    <p:extLst>
      <p:ext uri="{BB962C8B-B14F-4D97-AF65-F5344CB8AC3E}">
        <p14:creationId xmlns:p14="http://schemas.microsoft.com/office/powerpoint/2010/main" val="177351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households were</a:t>
            </a:r>
            <a:r>
              <a:rPr lang="en-US" baseline="0" dirty="0" smtClean="0"/>
              <a:t> surveyed in English. 7 were surveyed in Spanish, and 1 was surveyed in Creole. All six of the Outreach Team Members were bilingual (Spanish and English).</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5</a:t>
            </a:fld>
            <a:endParaRPr lang="en-US"/>
          </a:p>
        </p:txBody>
      </p:sp>
    </p:spTree>
    <p:extLst>
      <p:ext uri="{BB962C8B-B14F-4D97-AF65-F5344CB8AC3E}">
        <p14:creationId xmlns:p14="http://schemas.microsoft.com/office/powerpoint/2010/main" val="1553931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101 residents in 98 households were educated about the public health effects of climate change.</a:t>
            </a:r>
            <a:r>
              <a:rPr lang="en-US" baseline="0" dirty="0" smtClean="0"/>
              <a:t> Education included: </a:t>
            </a:r>
            <a:r>
              <a:rPr lang="en-US" dirty="0" smtClean="0"/>
              <a:t>storm preparedness, mold, water</a:t>
            </a:r>
            <a:r>
              <a:rPr lang="en-US" baseline="0" dirty="0" smtClean="0"/>
              <a:t> contamination, vector borne diseases, heat waves and poor air quality, standing water and algae blooms.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6</a:t>
            </a:fld>
            <a:endParaRPr lang="en-US"/>
          </a:p>
        </p:txBody>
      </p:sp>
    </p:spTree>
    <p:extLst>
      <p:ext uri="{BB962C8B-B14F-4D97-AF65-F5344CB8AC3E}">
        <p14:creationId xmlns:p14="http://schemas.microsoft.com/office/powerpoint/2010/main" val="515046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from 98</a:t>
            </a:r>
            <a:r>
              <a:rPr lang="en-US" baseline="0" dirty="0" smtClean="0"/>
              <a:t> h</a:t>
            </a:r>
            <a:r>
              <a:rPr lang="en-US" dirty="0" smtClean="0"/>
              <a:t>ousehold</a:t>
            </a:r>
            <a:r>
              <a:rPr lang="en-US" baseline="0" dirty="0" smtClean="0"/>
              <a:t> surveys was analyzed, and a final report was created.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7</a:t>
            </a:fld>
            <a:endParaRPr lang="en-US"/>
          </a:p>
        </p:txBody>
      </p:sp>
    </p:spTree>
    <p:extLst>
      <p:ext uri="{BB962C8B-B14F-4D97-AF65-F5344CB8AC3E}">
        <p14:creationId xmlns:p14="http://schemas.microsoft.com/office/powerpoint/2010/main" val="300949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zip codes in which most of the respondents resided are indicated in the map. </a:t>
            </a:r>
            <a:endParaRPr lang="en-US" dirty="0" smtClean="0"/>
          </a:p>
          <a:p>
            <a:r>
              <a:rPr lang="en-US" sz="1200" kern="1200" dirty="0" smtClean="0">
                <a:solidFill>
                  <a:schemeClr val="tx1"/>
                </a:solidFill>
                <a:effectLst/>
                <a:latin typeface="+mn-lt"/>
                <a:ea typeface="+mn-ea"/>
                <a:cs typeface="+mn-cs"/>
              </a:rPr>
              <a:t>Most of the respondents (83) resided in 33916. 9</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respondents resided in 33401. 2 respondents</a:t>
            </a:r>
            <a:r>
              <a:rPr lang="en-US" sz="1200" kern="1200" baseline="0" dirty="0" smtClean="0">
                <a:solidFill>
                  <a:schemeClr val="tx1"/>
                </a:solidFill>
                <a:effectLst/>
                <a:latin typeface="+mn-lt"/>
                <a:ea typeface="+mn-ea"/>
                <a:cs typeface="+mn-cs"/>
              </a:rPr>
              <a:t> resided in zip code 33905. One </a:t>
            </a:r>
            <a:r>
              <a:rPr lang="en-US" sz="1200" kern="1200" baseline="0" dirty="0" err="1" smtClean="0">
                <a:solidFill>
                  <a:schemeClr val="tx1"/>
                </a:solidFill>
                <a:effectLst/>
                <a:latin typeface="+mn-lt"/>
                <a:ea typeface="+mn-ea"/>
                <a:cs typeface="+mn-cs"/>
              </a:rPr>
              <a:t>repondent</a:t>
            </a:r>
            <a:r>
              <a:rPr lang="en-US" sz="1200" kern="1200" baseline="0" dirty="0" smtClean="0">
                <a:solidFill>
                  <a:schemeClr val="tx1"/>
                </a:solidFill>
                <a:effectLst/>
                <a:latin typeface="+mn-lt"/>
                <a:ea typeface="+mn-ea"/>
                <a:cs typeface="+mn-cs"/>
              </a:rPr>
              <a:t> resided in each of zip codes 33903, 33907, 33919 and 33936.</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8</a:t>
            </a:fld>
            <a:endParaRPr lang="en-US"/>
          </a:p>
        </p:txBody>
      </p:sp>
    </p:spTree>
    <p:extLst>
      <p:ext uri="{BB962C8B-B14F-4D97-AF65-F5344CB8AC3E}">
        <p14:creationId xmlns:p14="http://schemas.microsoft.com/office/powerpoint/2010/main" val="2039987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surveyed households were mapped in an interactive Google map.</a:t>
            </a:r>
            <a:r>
              <a:rPr lang="en-US" sz="1200" kern="1200" baseline="0" dirty="0" smtClean="0">
                <a:solidFill>
                  <a:schemeClr val="tx1"/>
                </a:solidFill>
                <a:effectLst/>
                <a:latin typeface="+mn-lt"/>
                <a:ea typeface="+mn-ea"/>
                <a:cs typeface="+mn-cs"/>
              </a:rPr>
              <a:t> To get the password to interact with the map, researchers can contact Jan Booher </a:t>
            </a:r>
            <a:r>
              <a:rPr lang="en-US" sz="1200" kern="1200" baseline="0" dirty="0" err="1" smtClean="0">
                <a:solidFill>
                  <a:schemeClr val="tx1"/>
                </a:solidFill>
                <a:effectLst/>
                <a:latin typeface="+mn-lt"/>
                <a:ea typeface="+mn-ea"/>
                <a:cs typeface="+mn-cs"/>
              </a:rPr>
              <a:t>JJLBOOHER@comcast.net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9</a:t>
            </a:fld>
            <a:endParaRPr lang="en-US"/>
          </a:p>
        </p:txBody>
      </p:sp>
    </p:spTree>
    <p:extLst>
      <p:ext uri="{BB962C8B-B14F-4D97-AF65-F5344CB8AC3E}">
        <p14:creationId xmlns:p14="http://schemas.microsoft.com/office/powerpoint/2010/main" val="1317111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t>6/7/17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t>6/7/17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t>6/7/17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t>6/7/17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t>6/7/17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t>6/7/17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t>6/7/17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t>6/7/17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emf"/><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sp>
        <p:nvSpPr>
          <p:cNvPr id="5" name="TextBox 4"/>
          <p:cNvSpPr txBox="1"/>
          <p:nvPr/>
        </p:nvSpPr>
        <p:spPr>
          <a:xfrm>
            <a:off x="8489331" y="3097162"/>
            <a:ext cx="3102901" cy="3046988"/>
          </a:xfrm>
          <a:prstGeom prst="rect">
            <a:avLst/>
          </a:prstGeom>
          <a:noFill/>
        </p:spPr>
        <p:txBody>
          <a:bodyPr wrap="square" rtlCol="0">
            <a:spAutoFit/>
          </a:bodyPr>
          <a:lstStyle/>
          <a:p>
            <a:r>
              <a:rPr lang="en-US" sz="1600" dirty="0"/>
              <a:t>-This project was funded in part by the Unitarian Universalist Fund for Social Responsibility.</a:t>
            </a:r>
          </a:p>
          <a:p>
            <a:r>
              <a:rPr lang="en-US" sz="1600" dirty="0"/>
              <a:t>-This project was funded in part by the UUFBR Endowment Fund.</a:t>
            </a:r>
          </a:p>
          <a:p>
            <a:r>
              <a:rPr lang="en-US" sz="1600" dirty="0"/>
              <a:t>-Development of the ReACT Tool Kit and the Pilot Project was funded by EPA Environmental Justice Grant </a:t>
            </a:r>
          </a:p>
          <a:p>
            <a:r>
              <a:rPr lang="en-US" sz="1600"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24777" y="3235894"/>
            <a:ext cx="3002280" cy="758190"/>
          </a:xfrm>
          <a:prstGeom prst="rect">
            <a:avLst/>
          </a:prstGeom>
          <a:ln w="12700" cap="flat">
            <a:noFill/>
            <a:miter lim="400000"/>
          </a:ln>
          <a:effec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424777" y="209863"/>
            <a:ext cx="3092434" cy="2664501"/>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8593776" y="209864"/>
            <a:ext cx="2998456" cy="2664500"/>
          </a:xfrm>
          <a:prstGeom prst="rect">
            <a:avLst/>
          </a:prstGeom>
        </p:spPr>
      </p:pic>
    </p:spTree>
    <p:extLst>
      <p:ext uri="{BB962C8B-B14F-4D97-AF65-F5344CB8AC3E}">
        <p14:creationId xmlns:p14="http://schemas.microsoft.com/office/powerpoint/2010/main" val="662611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51" y="286603"/>
            <a:ext cx="7801898" cy="1450757"/>
          </a:xfrm>
        </p:spPr>
        <p:txBody>
          <a:bodyPr>
            <a:normAutofit/>
          </a:bodyPr>
          <a:lstStyle/>
          <a:p>
            <a:pPr algn="ctr"/>
            <a:r>
              <a:rPr lang="en-US" sz="4400" dirty="0" smtClean="0">
                <a:solidFill>
                  <a:srgbClr val="FF0000"/>
                </a:solidFill>
              </a:rPr>
              <a:t>51 </a:t>
            </a:r>
            <a:r>
              <a:rPr lang="en-US" sz="4400" dirty="0" smtClean="0"/>
              <a:t>People Signed up for Code Red </a:t>
            </a:r>
            <a:endParaRPr lang="en-US" sz="4400" b="1" dirty="0" smtClean="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702" y="2398427"/>
            <a:ext cx="9935978" cy="3072982"/>
          </a:xfrm>
        </p:spPr>
      </p:pic>
    </p:spTree>
    <p:extLst>
      <p:ext uri="{BB962C8B-B14F-4D97-AF65-F5344CB8AC3E}">
        <p14:creationId xmlns:p14="http://schemas.microsoft.com/office/powerpoint/2010/main" val="518997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What We </a:t>
            </a:r>
            <a:r>
              <a:rPr lang="en-US" dirty="0" smtClean="0">
                <a:solidFill>
                  <a:srgbClr val="FF0000"/>
                </a:solidFill>
              </a:rPr>
              <a:t>Learned</a:t>
            </a:r>
            <a:endParaRPr lang="en-US" dirty="0">
              <a:solidFill>
                <a:srgbClr val="FF0000"/>
              </a:solidFill>
            </a:endParaRPr>
          </a:p>
        </p:txBody>
      </p:sp>
      <p:sp>
        <p:nvSpPr>
          <p:cNvPr id="3" name="Content Placeholder 2"/>
          <p:cNvSpPr>
            <a:spLocks noGrp="1"/>
          </p:cNvSpPr>
          <p:nvPr>
            <p:ph idx="1"/>
          </p:nvPr>
        </p:nvSpPr>
        <p:spPr>
          <a:xfrm>
            <a:off x="1838848" y="1966314"/>
            <a:ext cx="9316832" cy="4023360"/>
          </a:xfrm>
        </p:spPr>
        <p:txBody>
          <a:bodyPr>
            <a:normAutofit/>
          </a:bodyPr>
          <a:lstStyle/>
          <a:p>
            <a:pPr>
              <a:buFont typeface="Wingdings" charset="2"/>
              <a:buChar char="Ø"/>
            </a:pPr>
            <a:r>
              <a:rPr lang="en-US" sz="4000" dirty="0" smtClean="0"/>
              <a:t>Health Trends</a:t>
            </a:r>
          </a:p>
          <a:p>
            <a:pPr>
              <a:buFont typeface="Wingdings" charset="2"/>
              <a:buChar char="Ø"/>
            </a:pPr>
            <a:r>
              <a:rPr lang="en-US" sz="4000" dirty="0" smtClean="0"/>
              <a:t>Primary Concerns</a:t>
            </a:r>
          </a:p>
          <a:p>
            <a:pPr>
              <a:buFont typeface="Wingdings" charset="2"/>
              <a:buChar char="Ø"/>
            </a:pPr>
            <a:r>
              <a:rPr lang="en-US" sz="4000" dirty="0" smtClean="0">
                <a:solidFill>
                  <a:schemeClr val="tx1"/>
                </a:solidFill>
              </a:rPr>
              <a:t>Storms and Extreme Weather</a:t>
            </a:r>
          </a:p>
          <a:p>
            <a:pPr>
              <a:buFont typeface="Wingdings" charset="2"/>
              <a:buChar char="Ø"/>
            </a:pPr>
            <a:r>
              <a:rPr lang="en-US" sz="4000" dirty="0"/>
              <a:t>Experience with </a:t>
            </a:r>
            <a:r>
              <a:rPr lang="en-US" sz="4000" dirty="0" smtClean="0"/>
              <a:t>Flooding</a:t>
            </a:r>
          </a:p>
          <a:p>
            <a:pPr>
              <a:buFont typeface="Wingdings" charset="2"/>
              <a:buChar char="Ø"/>
            </a:pPr>
            <a:r>
              <a:rPr lang="en-US" sz="4000" dirty="0" smtClean="0">
                <a:solidFill>
                  <a:schemeClr val="tx1"/>
                </a:solidFill>
              </a:rPr>
              <a:t>Familiarity with Sea Level Rise</a:t>
            </a:r>
            <a:endParaRPr lang="en-US" sz="4000" dirty="0">
              <a:solidFill>
                <a:schemeClr val="tx1"/>
              </a:solidFill>
            </a:endParaRPr>
          </a:p>
          <a:p>
            <a:pPr marL="0" indent="0">
              <a:buNone/>
            </a:pPr>
            <a:endParaRPr lang="en-US" sz="4000" dirty="0" smtClean="0"/>
          </a:p>
          <a:p>
            <a:pPr marL="0" indent="0">
              <a:buNone/>
            </a:pPr>
            <a:endParaRPr lang="en-US" sz="3200" dirty="0" smtClean="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179153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a:t>
            </a:r>
            <a:endParaRPr lang="en-US" dirty="0"/>
          </a:p>
        </p:txBody>
      </p:sp>
      <p:sp>
        <p:nvSpPr>
          <p:cNvPr id="3" name="Text Placeholder 2"/>
          <p:cNvSpPr>
            <a:spLocks noGrp="1"/>
          </p:cNvSpPr>
          <p:nvPr>
            <p:ph type="body" idx="1"/>
          </p:nvPr>
        </p:nvSpPr>
        <p:spPr/>
        <p:txBody>
          <a:bodyPr>
            <a:normAutofit fontScale="92500"/>
          </a:bodyPr>
          <a:lstStyle/>
          <a:p>
            <a:r>
              <a:rPr lang="en-US" dirty="0" smtClean="0"/>
              <a:t>Mold, Asthma, </a:t>
            </a:r>
            <a:r>
              <a:rPr lang="en-US" dirty="0"/>
              <a:t>water </a:t>
            </a:r>
            <a:r>
              <a:rPr lang="en-US" dirty="0" smtClean="0"/>
              <a:t>contamination, Respiratory Illness, Heat,</a:t>
            </a:r>
          </a:p>
          <a:p>
            <a:r>
              <a:rPr lang="en-US" dirty="0" smtClean="0"/>
              <a:t>, water quality</a:t>
            </a:r>
            <a:endParaRPr lang="en-US" dirty="0"/>
          </a:p>
        </p:txBody>
      </p:sp>
    </p:spTree>
    <p:extLst>
      <p:ext uri="{BB962C8B-B14F-4D97-AF65-F5344CB8AC3E}">
        <p14:creationId xmlns:p14="http://schemas.microsoft.com/office/powerpoint/2010/main" val="67772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4114801" y="162233"/>
            <a:ext cx="7890386" cy="5751870"/>
          </a:xfrm>
          <a:prstGeom prst="rect">
            <a:avLst/>
          </a:prstGeom>
        </p:spPr>
      </p:pic>
      <p:sp>
        <p:nvSpPr>
          <p:cNvPr id="4" name="TextBox 3"/>
          <p:cNvSpPr txBox="1"/>
          <p:nvPr/>
        </p:nvSpPr>
        <p:spPr>
          <a:xfrm>
            <a:off x="560439" y="766916"/>
            <a:ext cx="3126658" cy="5386090"/>
          </a:xfrm>
          <a:prstGeom prst="rect">
            <a:avLst/>
          </a:prstGeom>
          <a:solidFill>
            <a:schemeClr val="accent1"/>
          </a:solidFill>
        </p:spPr>
        <p:txBody>
          <a:bodyPr wrap="square" rtlCol="0">
            <a:spAutoFit/>
          </a:bodyPr>
          <a:lstStyle/>
          <a:p>
            <a:r>
              <a:rPr lang="en-US" sz="2800" b="1" dirty="0" smtClean="0">
                <a:solidFill>
                  <a:schemeClr val="bg1"/>
                </a:solidFill>
              </a:rPr>
              <a:t>Prevalence of asthma among residents surveyed was 3.5 times the 2013 adult asthma prevalence in Lee County. Mold, which 26% of </a:t>
            </a:r>
            <a:r>
              <a:rPr lang="en-US" sz="2800" b="1" dirty="0" err="1" smtClean="0">
                <a:solidFill>
                  <a:schemeClr val="bg1"/>
                </a:solidFill>
              </a:rPr>
              <a:t>housholds</a:t>
            </a:r>
            <a:r>
              <a:rPr lang="en-US" sz="2800" b="1" dirty="0" smtClean="0">
                <a:solidFill>
                  <a:schemeClr val="bg1"/>
                </a:solidFill>
              </a:rPr>
              <a:t> reported, is an asthma trigger.</a:t>
            </a:r>
          </a:p>
          <a:p>
            <a:endParaRPr lang="en-US" dirty="0"/>
          </a:p>
          <a:p>
            <a:endParaRPr lang="en-US" dirty="0"/>
          </a:p>
        </p:txBody>
      </p:sp>
    </p:spTree>
    <p:extLst>
      <p:ext uri="{BB962C8B-B14F-4D97-AF65-F5344CB8AC3E}">
        <p14:creationId xmlns:p14="http://schemas.microsoft.com/office/powerpoint/2010/main" val="19157066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403987" y="250723"/>
            <a:ext cx="6607277" cy="5884606"/>
          </a:xfrm>
          <a:prstGeom prst="rect">
            <a:avLst/>
          </a:prstGeom>
        </p:spPr>
      </p:pic>
    </p:spTree>
    <p:extLst>
      <p:ext uri="{BB962C8B-B14F-4D97-AF65-F5344CB8AC3E}">
        <p14:creationId xmlns:p14="http://schemas.microsoft.com/office/powerpoint/2010/main" val="758627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Comments on Water Quality</a:t>
            </a:r>
            <a:endParaRPr lang="en-US" dirty="0"/>
          </a:p>
        </p:txBody>
      </p:sp>
      <p:graphicFrame>
        <p:nvGraphicFramePr>
          <p:cNvPr id="3" name="Table 2"/>
          <p:cNvGraphicFramePr>
            <a:graphicFrameLocks noGrp="1"/>
          </p:cNvGraphicFramePr>
          <p:nvPr/>
        </p:nvGraphicFramePr>
        <p:xfrm>
          <a:off x="1622323" y="1843548"/>
          <a:ext cx="9099754" cy="4409769"/>
        </p:xfrm>
        <a:graphic>
          <a:graphicData uri="http://schemas.openxmlformats.org/drawingml/2006/table">
            <a:tbl>
              <a:tblPr firstRow="1" firstCol="1" bandRow="1">
                <a:tableStyleId>{5C22544A-7EE6-4342-B048-85BDC9FD1C3A}</a:tableStyleId>
              </a:tblPr>
              <a:tblGrid>
                <a:gridCol w="2622871"/>
                <a:gridCol w="6476883"/>
              </a:tblGrid>
              <a:tr h="1259934">
                <a:tc>
                  <a:txBody>
                    <a:bodyPr/>
                    <a:lstStyle/>
                    <a:p>
                      <a:pPr marL="0" marR="0">
                        <a:spcBef>
                          <a:spcPts val="0"/>
                        </a:spcBef>
                        <a:spcAft>
                          <a:spcPts val="0"/>
                        </a:spcAft>
                      </a:pPr>
                      <a:r>
                        <a:rPr lang="en-US" sz="3600">
                          <a:effectLst/>
                        </a:rPr>
                        <a:t>Hoople St.</a:t>
                      </a:r>
                      <a:endParaRPr lang="en-US" sz="3600">
                        <a:solidFill>
                          <a:srgbClr val="000000"/>
                        </a:solidFill>
                        <a:effectLst/>
                        <a:latin typeface="Helvetica" charset="0"/>
                        <a:ea typeface="Helvetica" charset="0"/>
                        <a:cs typeface="Helvetica" charset="0"/>
                      </a:endParaRPr>
                    </a:p>
                  </a:txBody>
                  <a:tcPr marL="68580" marR="68580" marT="0" marB="0"/>
                </a:tc>
                <a:tc>
                  <a:txBody>
                    <a:bodyPr/>
                    <a:lstStyle/>
                    <a:p>
                      <a:pPr marL="0" marR="0">
                        <a:spcBef>
                          <a:spcPts val="0"/>
                        </a:spcBef>
                        <a:spcAft>
                          <a:spcPts val="0"/>
                        </a:spcAft>
                      </a:pPr>
                      <a:r>
                        <a:rPr lang="en-US" sz="3600" dirty="0" smtClean="0">
                          <a:effectLst/>
                        </a:rPr>
                        <a:t>The </a:t>
                      </a:r>
                      <a:r>
                        <a:rPr lang="en-US" sz="3600" dirty="0">
                          <a:effectLst/>
                        </a:rPr>
                        <a:t>water is brown from time to </a:t>
                      </a:r>
                      <a:r>
                        <a:rPr lang="en-US" sz="3600" dirty="0" smtClean="0">
                          <a:effectLst/>
                        </a:rPr>
                        <a:t>time.</a:t>
                      </a:r>
                      <a:endParaRPr lang="en-US" sz="3600" dirty="0">
                        <a:solidFill>
                          <a:srgbClr val="000000"/>
                        </a:solidFill>
                        <a:effectLst/>
                        <a:latin typeface="Helvetica" charset="0"/>
                        <a:ea typeface="Helvetica" charset="0"/>
                        <a:cs typeface="Helvetica" charset="0"/>
                      </a:endParaRPr>
                    </a:p>
                  </a:txBody>
                  <a:tcPr marL="68580" marR="68580" marT="0" marB="0"/>
                </a:tc>
              </a:tr>
              <a:tr h="1889901">
                <a:tc>
                  <a:txBody>
                    <a:bodyPr/>
                    <a:lstStyle/>
                    <a:p>
                      <a:pPr marL="0" marR="0">
                        <a:spcBef>
                          <a:spcPts val="0"/>
                        </a:spcBef>
                        <a:spcAft>
                          <a:spcPts val="0"/>
                        </a:spcAft>
                      </a:pPr>
                      <a:r>
                        <a:rPr lang="en-US" sz="3600">
                          <a:effectLst/>
                        </a:rPr>
                        <a:t>Hunter Terrace</a:t>
                      </a:r>
                      <a:endParaRPr lang="en-US" sz="3600">
                        <a:solidFill>
                          <a:srgbClr val="000000"/>
                        </a:solidFill>
                        <a:effectLst/>
                        <a:latin typeface="Helvetica" charset="0"/>
                        <a:ea typeface="Helvetica" charset="0"/>
                        <a:cs typeface="Helvetica" charset="0"/>
                      </a:endParaRPr>
                    </a:p>
                  </a:txBody>
                  <a:tcPr marL="68580" marR="68580" marT="0" marB="0"/>
                </a:tc>
                <a:tc>
                  <a:txBody>
                    <a:bodyPr/>
                    <a:lstStyle/>
                    <a:p>
                      <a:pPr marL="0" marR="0">
                        <a:spcBef>
                          <a:spcPts val="0"/>
                        </a:spcBef>
                        <a:spcAft>
                          <a:spcPts val="0"/>
                        </a:spcAft>
                      </a:pPr>
                      <a:r>
                        <a:rPr lang="en-US" sz="3600" b="1" dirty="0">
                          <a:solidFill>
                            <a:schemeClr val="bg1"/>
                          </a:solidFill>
                          <a:effectLst/>
                        </a:rPr>
                        <a:t>The color and flavor is variable and it has a lot of </a:t>
                      </a:r>
                      <a:r>
                        <a:rPr lang="en-US" sz="3600" b="1" dirty="0" smtClean="0">
                          <a:solidFill>
                            <a:schemeClr val="bg1"/>
                          </a:solidFill>
                          <a:effectLst/>
                        </a:rPr>
                        <a:t>Clorox </a:t>
                      </a:r>
                      <a:r>
                        <a:rPr lang="en-US" sz="3600" b="1" dirty="0">
                          <a:solidFill>
                            <a:schemeClr val="bg1"/>
                          </a:solidFill>
                          <a:effectLst/>
                        </a:rPr>
                        <a:t>and acidity.</a:t>
                      </a:r>
                      <a:endParaRPr lang="en-US" sz="3600" b="1" dirty="0">
                        <a:solidFill>
                          <a:schemeClr val="bg1"/>
                        </a:solidFill>
                        <a:effectLst/>
                        <a:latin typeface="Helvetica" charset="0"/>
                        <a:ea typeface="Helvetica" charset="0"/>
                        <a:cs typeface="Helvetica" charset="0"/>
                      </a:endParaRPr>
                    </a:p>
                  </a:txBody>
                  <a:tcPr marL="68580" marR="68580" marT="0" marB="0">
                    <a:solidFill>
                      <a:schemeClr val="accent1"/>
                    </a:solidFill>
                  </a:tcPr>
                </a:tc>
              </a:tr>
              <a:tr h="1259934">
                <a:tc>
                  <a:txBody>
                    <a:bodyPr/>
                    <a:lstStyle/>
                    <a:p>
                      <a:pPr marL="0" marR="0">
                        <a:spcBef>
                          <a:spcPts val="0"/>
                        </a:spcBef>
                        <a:spcAft>
                          <a:spcPts val="0"/>
                        </a:spcAft>
                      </a:pPr>
                      <a:r>
                        <a:rPr lang="en-US" sz="3600" dirty="0">
                          <a:effectLst/>
                        </a:rPr>
                        <a:t>Patrick Ave.</a:t>
                      </a:r>
                      <a:endParaRPr lang="en-US" sz="3600" dirty="0">
                        <a:solidFill>
                          <a:srgbClr val="000000"/>
                        </a:solidFill>
                        <a:effectLst/>
                        <a:latin typeface="Helvetica" charset="0"/>
                        <a:ea typeface="Helvetica" charset="0"/>
                        <a:cs typeface="Helvetica" charset="0"/>
                      </a:endParaRPr>
                    </a:p>
                  </a:txBody>
                  <a:tcPr marL="68580" marR="68580" marT="0" marB="0"/>
                </a:tc>
                <a:tc>
                  <a:txBody>
                    <a:bodyPr/>
                    <a:lstStyle/>
                    <a:p>
                      <a:pPr marL="0" marR="0">
                        <a:spcBef>
                          <a:spcPts val="0"/>
                        </a:spcBef>
                        <a:spcAft>
                          <a:spcPts val="0"/>
                        </a:spcAft>
                      </a:pPr>
                      <a:r>
                        <a:rPr lang="en-US" sz="3600" b="1" dirty="0">
                          <a:solidFill>
                            <a:schemeClr val="bg1"/>
                          </a:solidFill>
                          <a:effectLst/>
                        </a:rPr>
                        <a:t>The waterlines need replacing. The water is rusty.</a:t>
                      </a:r>
                      <a:endParaRPr lang="en-US" sz="3600" b="1" dirty="0">
                        <a:solidFill>
                          <a:schemeClr val="bg1"/>
                        </a:solidFill>
                        <a:effectLst/>
                        <a:latin typeface="Helvetica" charset="0"/>
                        <a:ea typeface="Helvetica" charset="0"/>
                        <a:cs typeface="Helvetica" charset="0"/>
                      </a:endParaRPr>
                    </a:p>
                  </a:txBody>
                  <a:tcPr marL="68580" marR="68580" marT="0" marB="0">
                    <a:solidFill>
                      <a:schemeClr val="accent1"/>
                    </a:solidFill>
                  </a:tcPr>
                </a:tc>
              </a:tr>
            </a:tbl>
          </a:graphicData>
        </a:graphic>
      </p:graphicFrame>
    </p:spTree>
    <p:extLst>
      <p:ext uri="{BB962C8B-B14F-4D97-AF65-F5344CB8AC3E}">
        <p14:creationId xmlns:p14="http://schemas.microsoft.com/office/powerpoint/2010/main" val="1272010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extLst>
              <a:ext uri="{28A0092B-C50C-407E-A947-70E740481C1C}">
                <a14:useLocalDpi xmlns:a14="http://schemas.microsoft.com/office/drawing/2010/main" val="0"/>
              </a:ext>
            </a:extLst>
          </a:blip>
          <a:srcRect l="9991" r="10388"/>
          <a:stretch/>
        </p:blipFill>
        <p:spPr bwMode="auto">
          <a:xfrm>
            <a:off x="2521974" y="176980"/>
            <a:ext cx="6253316" cy="576661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220012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389239" y="103239"/>
            <a:ext cx="7064477" cy="6061587"/>
          </a:xfrm>
          <a:prstGeom prst="rect">
            <a:avLst/>
          </a:prstGeom>
        </p:spPr>
      </p:pic>
    </p:spTree>
    <p:extLst>
      <p:ext uri="{BB962C8B-B14F-4D97-AF65-F5344CB8AC3E}">
        <p14:creationId xmlns:p14="http://schemas.microsoft.com/office/powerpoint/2010/main" val="39406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Weather</a:t>
            </a:r>
            <a:endParaRPr lang="en-US" dirty="0"/>
          </a:p>
        </p:txBody>
      </p:sp>
      <p:sp>
        <p:nvSpPr>
          <p:cNvPr id="3" name="Text Placeholder 2"/>
          <p:cNvSpPr>
            <a:spLocks noGrp="1"/>
          </p:cNvSpPr>
          <p:nvPr>
            <p:ph type="body" idx="1"/>
          </p:nvPr>
        </p:nvSpPr>
        <p:spPr/>
        <p:txBody>
          <a:bodyPr/>
          <a:lstStyle/>
          <a:p>
            <a:r>
              <a:rPr lang="en-US" dirty="0" smtClean="0"/>
              <a:t>Level of concern, evacuation, flooding </a:t>
            </a:r>
            <a:endParaRPr lang="en-US" dirty="0"/>
          </a:p>
        </p:txBody>
      </p:sp>
    </p:spTree>
    <p:extLst>
      <p:ext uri="{BB962C8B-B14F-4D97-AF65-F5344CB8AC3E}">
        <p14:creationId xmlns:p14="http://schemas.microsoft.com/office/powerpoint/2010/main" val="139664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3805083" y="235974"/>
            <a:ext cx="8155858" cy="5604387"/>
          </a:xfrm>
          <a:prstGeom prst="rect">
            <a:avLst/>
          </a:prstGeom>
        </p:spPr>
      </p:pic>
      <p:sp>
        <p:nvSpPr>
          <p:cNvPr id="3" name="TextBox 2"/>
          <p:cNvSpPr txBox="1"/>
          <p:nvPr/>
        </p:nvSpPr>
        <p:spPr>
          <a:xfrm>
            <a:off x="560438" y="1784555"/>
            <a:ext cx="2905432" cy="3416320"/>
          </a:xfrm>
          <a:prstGeom prst="rect">
            <a:avLst/>
          </a:prstGeom>
          <a:solidFill>
            <a:schemeClr val="accent1"/>
          </a:solidFill>
        </p:spPr>
        <p:txBody>
          <a:bodyPr wrap="square" rtlCol="0">
            <a:spAutoFit/>
          </a:bodyPr>
          <a:lstStyle/>
          <a:p>
            <a:r>
              <a:rPr lang="en-US" sz="2400" b="1" dirty="0" smtClean="0">
                <a:solidFill>
                  <a:schemeClr val="bg1"/>
                </a:solidFill>
                <a:latin typeface="Helvetica" charset="0"/>
                <a:ea typeface="Helvetica" charset="0"/>
                <a:cs typeface="Helvetica" charset="0"/>
              </a:rPr>
              <a:t>Residents chose from the following responses: </a:t>
            </a:r>
          </a:p>
          <a:p>
            <a:endParaRPr lang="en-US" sz="2400" b="1" dirty="0" smtClean="0">
              <a:solidFill>
                <a:schemeClr val="bg1"/>
              </a:solidFill>
              <a:latin typeface="Helvetica" charset="0"/>
              <a:ea typeface="Helvetica" charset="0"/>
              <a:cs typeface="Helvetica" charset="0"/>
            </a:endParaRPr>
          </a:p>
          <a:p>
            <a:r>
              <a:rPr lang="en-US" sz="2400" b="1" dirty="0">
                <a:solidFill>
                  <a:schemeClr val="bg1"/>
                </a:solidFill>
                <a:latin typeface="Helvetica" charset="0"/>
                <a:ea typeface="Helvetica" charset="0"/>
                <a:cs typeface="Helvetica" charset="0"/>
              </a:rPr>
              <a:t>5-Very </a:t>
            </a:r>
            <a:r>
              <a:rPr lang="en-US" sz="2400" b="1" dirty="0" smtClean="0">
                <a:solidFill>
                  <a:schemeClr val="bg1"/>
                </a:solidFill>
                <a:latin typeface="Helvetica" charset="0"/>
                <a:ea typeface="Helvetica" charset="0"/>
                <a:cs typeface="Helvetica" charset="0"/>
              </a:rPr>
              <a:t>High</a:t>
            </a:r>
          </a:p>
          <a:p>
            <a:r>
              <a:rPr lang="en-US" sz="2400" b="1" dirty="0">
                <a:solidFill>
                  <a:schemeClr val="bg1"/>
                </a:solidFill>
                <a:latin typeface="Helvetica" charset="0"/>
                <a:ea typeface="Helvetica" charset="0"/>
                <a:cs typeface="Helvetica" charset="0"/>
              </a:rPr>
              <a:t>4-High</a:t>
            </a:r>
          </a:p>
          <a:p>
            <a:r>
              <a:rPr lang="en-US" sz="2400" b="1" dirty="0">
                <a:solidFill>
                  <a:schemeClr val="bg1"/>
                </a:solidFill>
                <a:latin typeface="Helvetica" charset="0"/>
                <a:ea typeface="Helvetica" charset="0"/>
                <a:cs typeface="Helvetica" charset="0"/>
              </a:rPr>
              <a:t>3-Medium</a:t>
            </a:r>
          </a:p>
          <a:p>
            <a:r>
              <a:rPr lang="en-US" sz="2400" b="1" dirty="0" smtClean="0">
                <a:solidFill>
                  <a:schemeClr val="bg1"/>
                </a:solidFill>
                <a:latin typeface="Helvetica" charset="0"/>
                <a:ea typeface="Helvetica" charset="0"/>
                <a:cs typeface="Helvetica" charset="0"/>
              </a:rPr>
              <a:t>2-Low</a:t>
            </a:r>
            <a:endParaRPr lang="en-US" sz="2400" b="1" dirty="0">
              <a:solidFill>
                <a:schemeClr val="bg1"/>
              </a:solidFill>
              <a:latin typeface="Helvetica" charset="0"/>
              <a:ea typeface="Helvetica" charset="0"/>
              <a:cs typeface="Helvetica" charset="0"/>
            </a:endParaRPr>
          </a:p>
          <a:p>
            <a:r>
              <a:rPr lang="en-US" sz="2400" b="1" dirty="0" smtClean="0">
                <a:solidFill>
                  <a:schemeClr val="bg1"/>
                </a:solidFill>
                <a:latin typeface="Helvetica" charset="0"/>
                <a:ea typeface="Helvetica" charset="0"/>
                <a:cs typeface="Helvetica" charset="0"/>
              </a:rPr>
              <a:t>1-None</a:t>
            </a:r>
          </a:p>
        </p:txBody>
      </p:sp>
    </p:spTree>
    <p:extLst>
      <p:ext uri="{BB962C8B-B14F-4D97-AF65-F5344CB8AC3E}">
        <p14:creationId xmlns:p14="http://schemas.microsoft.com/office/powerpoint/2010/main" val="19111692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a:t>
            </a:r>
            <a:br>
              <a:rPr lang="en-US" dirty="0" smtClean="0"/>
            </a:br>
            <a:r>
              <a:rPr lang="en-US" dirty="0" smtClean="0"/>
              <a:t>Climate </a:t>
            </a:r>
            <a:br>
              <a:rPr lang="en-US" dirty="0" smtClean="0"/>
            </a:br>
            <a:r>
              <a:rPr lang="en-US" dirty="0" smtClean="0"/>
              <a:t>Resilience</a:t>
            </a:r>
            <a:endParaRPr lang="en-US" dirty="0"/>
          </a:p>
        </p:txBody>
      </p:sp>
      <p:sp>
        <p:nvSpPr>
          <p:cNvPr id="3" name="Subtitle 2"/>
          <p:cNvSpPr>
            <a:spLocks noGrp="1"/>
          </p:cNvSpPr>
          <p:nvPr>
            <p:ph type="subTitle" idx="1"/>
          </p:nvPr>
        </p:nvSpPr>
        <p:spPr/>
        <p:txBody>
          <a:bodyPr>
            <a:normAutofit/>
          </a:bodyPr>
          <a:lstStyle/>
          <a:p>
            <a:r>
              <a:rPr lang="en-US" sz="4000" dirty="0" smtClean="0"/>
              <a:t>By the Numbers</a:t>
            </a:r>
            <a:endParaRPr lang="en-US" sz="4000" dirty="0"/>
          </a:p>
        </p:txBody>
      </p:sp>
    </p:spTree>
    <p:extLst>
      <p:ext uri="{BB962C8B-B14F-4D97-AF65-F5344CB8AC3E}">
        <p14:creationId xmlns:p14="http://schemas.microsoft.com/office/powerpoint/2010/main" val="95813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359741" y="132735"/>
            <a:ext cx="7654414" cy="5987845"/>
          </a:xfrm>
          <a:prstGeom prst="rect">
            <a:avLst/>
          </a:prstGeom>
        </p:spPr>
      </p:pic>
    </p:spTree>
    <p:extLst>
      <p:ext uri="{BB962C8B-B14F-4D97-AF65-F5344CB8AC3E}">
        <p14:creationId xmlns:p14="http://schemas.microsoft.com/office/powerpoint/2010/main" val="294944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2955"/>
            <a:ext cx="3200400" cy="2467404"/>
          </a:xfrm>
          <a:solidFill>
            <a:schemeClr val="accent1"/>
          </a:solidFill>
        </p:spPr>
        <p:txBody>
          <a:bodyPr>
            <a:noAutofit/>
          </a:bodyPr>
          <a:lstStyle/>
          <a:p>
            <a:pPr algn="ctr"/>
            <a:r>
              <a:rPr lang="en-US" b="1" dirty="0" smtClean="0">
                <a:latin typeface="Helvetica" charset="0"/>
                <a:ea typeface="Helvetica" charset="0"/>
                <a:cs typeface="Helvetica" charset="0"/>
              </a:rPr>
              <a:t>Mapped Reports of Flooding and Drainage Issues</a:t>
            </a:r>
            <a:endParaRPr lang="en-US" b="1" dirty="0">
              <a:latin typeface="Helvetica" charset="0"/>
              <a:ea typeface="Helvetica" charset="0"/>
              <a:cs typeface="Helvetica" charset="0"/>
            </a:endParaRPr>
          </a:p>
        </p:txBody>
      </p:sp>
      <p:sp>
        <p:nvSpPr>
          <p:cNvPr id="4" name="Text Placeholder 3"/>
          <p:cNvSpPr>
            <a:spLocks noGrp="1"/>
          </p:cNvSpPr>
          <p:nvPr>
            <p:ph type="body" sz="half" idx="2"/>
          </p:nvPr>
        </p:nvSpPr>
        <p:spPr/>
        <p:txBody>
          <a:bodyPr/>
          <a:lstStyle/>
          <a:p>
            <a:pPr>
              <a:spcBef>
                <a:spcPts val="0"/>
              </a:spcBef>
              <a:spcAft>
                <a:spcPts val="0"/>
              </a:spcAft>
            </a:pPr>
            <a:r>
              <a:rPr lang="en-US" sz="1600" dirty="0">
                <a:latin typeface="Helvetica" charset="0"/>
                <a:ea typeface="Arial Unicode MS" charset="0"/>
                <a:cs typeface="Arial" charset="0"/>
              </a:rPr>
              <a:t> </a:t>
            </a:r>
            <a:endParaRPr lang="en-US" sz="1600" dirty="0">
              <a:latin typeface="Times New Roman" charset="0"/>
              <a:ea typeface="Arial Unicode MS" charset="0"/>
            </a:endParaRPr>
          </a:p>
          <a:p>
            <a:endParaRPr lang="en-US" dirty="0"/>
          </a:p>
        </p:txBody>
      </p:sp>
      <p:pic>
        <p:nvPicPr>
          <p:cNvPr id="5" name="Content Placeholder 4"/>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4129549" y="0"/>
            <a:ext cx="5678128" cy="6858000"/>
          </a:xfrm>
          <a:prstGeom prst="rect">
            <a:avLst/>
          </a:prstGeom>
        </p:spPr>
      </p:pic>
      <p:sp>
        <p:nvSpPr>
          <p:cNvPr id="6" name="Text Box 1073741878"/>
          <p:cNvSpPr txBox="1"/>
          <p:nvPr/>
        </p:nvSpPr>
        <p:spPr>
          <a:xfrm>
            <a:off x="9910916" y="1272232"/>
            <a:ext cx="2281084" cy="431353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dirty="0">
                <a:effectLst/>
                <a:latin typeface="Helvetica" charset="0"/>
                <a:ea typeface="Arial Unicode MS" charset="0"/>
                <a:cs typeface="Arial" charset="0"/>
              </a:rPr>
              <a:t>Legend</a:t>
            </a:r>
            <a:endParaRPr lang="en-US" sz="2000" dirty="0">
              <a:effectLst/>
              <a:latin typeface="Times New Roman" charset="0"/>
              <a:ea typeface="Arial Unicode MS" charset="0"/>
            </a:endParaRPr>
          </a:p>
          <a:p>
            <a:pPr marL="0" marR="0" algn="ctr">
              <a:spcBef>
                <a:spcPts val="0"/>
              </a:spcBef>
              <a:spcAft>
                <a:spcPts val="0"/>
              </a:spcAft>
            </a:pPr>
            <a:r>
              <a:rPr lang="en-US" sz="2000" dirty="0">
                <a:effectLst/>
                <a:latin typeface="Helvetica" charset="0"/>
                <a:ea typeface="Arial Unicode MS" charset="0"/>
                <a:cs typeface="Arial" charset="0"/>
              </a:rPr>
              <a:t> </a:t>
            </a:r>
            <a:endParaRPr lang="en-US" sz="2000" dirty="0">
              <a:effectLst/>
              <a:latin typeface="Times New Roman" charset="0"/>
              <a:ea typeface="Arial Unicode MS" charset="0"/>
            </a:endParaRPr>
          </a:p>
          <a:p>
            <a:pPr marL="0" marR="0">
              <a:spcBef>
                <a:spcPts val="0"/>
              </a:spcBef>
              <a:spcAft>
                <a:spcPts val="0"/>
              </a:spcAft>
            </a:pPr>
            <a:r>
              <a:rPr lang="en-US" sz="2000" b="1" dirty="0">
                <a:effectLst/>
                <a:latin typeface="Helvetica" charset="0"/>
                <a:ea typeface="Arial Unicode MS" charset="0"/>
              </a:rPr>
              <a:t>Blue</a:t>
            </a:r>
            <a:r>
              <a:rPr lang="en-US" sz="2000" dirty="0">
                <a:effectLst/>
                <a:latin typeface="Helvetica" charset="0"/>
                <a:ea typeface="Arial Unicode MS" charset="0"/>
              </a:rPr>
              <a:t> - Households that reported experience with flooding</a:t>
            </a:r>
            <a:endParaRPr lang="en-US" sz="2000" dirty="0">
              <a:effectLst/>
              <a:latin typeface="Times New Roman" charset="0"/>
              <a:ea typeface="Arial Unicode MS" charset="0"/>
            </a:endParaRPr>
          </a:p>
          <a:p>
            <a:pPr marL="0" marR="0">
              <a:spcBef>
                <a:spcPts val="0"/>
              </a:spcBef>
              <a:spcAft>
                <a:spcPts val="0"/>
              </a:spcAft>
            </a:pPr>
            <a:r>
              <a:rPr lang="en-US" sz="2000" dirty="0">
                <a:effectLst/>
                <a:latin typeface="Helvetica" charset="0"/>
                <a:ea typeface="Arial Unicode MS" charset="0"/>
              </a:rPr>
              <a:t> </a:t>
            </a:r>
            <a:endParaRPr lang="en-US" sz="2000" dirty="0">
              <a:effectLst/>
              <a:latin typeface="Times New Roman" charset="0"/>
              <a:ea typeface="Arial Unicode MS" charset="0"/>
            </a:endParaRPr>
          </a:p>
          <a:p>
            <a:pPr marL="0" marR="0">
              <a:spcBef>
                <a:spcPts val="0"/>
              </a:spcBef>
              <a:spcAft>
                <a:spcPts val="0"/>
              </a:spcAft>
            </a:pPr>
            <a:r>
              <a:rPr lang="en-US" sz="2000" dirty="0">
                <a:effectLst/>
                <a:latin typeface="Helvetica" charset="0"/>
                <a:ea typeface="Arial Unicode MS" charset="0"/>
              </a:rPr>
              <a:t> </a:t>
            </a:r>
            <a:endParaRPr lang="en-US" sz="2000" dirty="0">
              <a:effectLst/>
              <a:latin typeface="Times New Roman" charset="0"/>
              <a:ea typeface="Arial Unicode MS" charset="0"/>
            </a:endParaRPr>
          </a:p>
          <a:p>
            <a:pPr marL="0" marR="0">
              <a:spcBef>
                <a:spcPts val="0"/>
              </a:spcBef>
              <a:spcAft>
                <a:spcPts val="0"/>
              </a:spcAft>
            </a:pPr>
            <a:r>
              <a:rPr lang="en-US" sz="2000" b="1" dirty="0">
                <a:effectLst/>
                <a:latin typeface="Helvetica" charset="0"/>
                <a:ea typeface="Arial Unicode MS" charset="0"/>
              </a:rPr>
              <a:t>Icons with an X</a:t>
            </a:r>
            <a:r>
              <a:rPr lang="en-US" sz="2000" dirty="0">
                <a:effectLst/>
                <a:latin typeface="Helvetica" charset="0"/>
                <a:ea typeface="Arial Unicode MS" charset="0"/>
              </a:rPr>
              <a:t> – households that mention drainage in their comments</a:t>
            </a:r>
            <a:endParaRPr lang="en-US" sz="2000" dirty="0">
              <a:effectLst/>
              <a:latin typeface="Times New Roman" charset="0"/>
              <a:ea typeface="Arial Unicode MS" charset="0"/>
            </a:endParaRPr>
          </a:p>
          <a:p>
            <a:pPr marL="0" marR="0">
              <a:spcBef>
                <a:spcPts val="0"/>
              </a:spcBef>
              <a:spcAft>
                <a:spcPts val="0"/>
              </a:spcAft>
            </a:pPr>
            <a:r>
              <a:rPr lang="en-US" sz="2000" dirty="0">
                <a:effectLst/>
                <a:latin typeface="Helvetica" charset="0"/>
                <a:ea typeface="Arial Unicode MS" charset="0"/>
                <a:cs typeface="Arial" charset="0"/>
              </a:rPr>
              <a:t> </a:t>
            </a:r>
            <a:endParaRPr lang="en-US" sz="2000" dirty="0">
              <a:effectLst/>
              <a:latin typeface="Times New Roman" charset="0"/>
              <a:ea typeface="Arial Unicode MS" charset="0"/>
            </a:endParaRPr>
          </a:p>
        </p:txBody>
      </p:sp>
      <p:sp>
        <p:nvSpPr>
          <p:cNvPr id="7" name="TextBox 6"/>
          <p:cNvSpPr txBox="1"/>
          <p:nvPr/>
        </p:nvSpPr>
        <p:spPr>
          <a:xfrm>
            <a:off x="1696065" y="3878826"/>
            <a:ext cx="184731" cy="369332"/>
          </a:xfrm>
          <a:prstGeom prst="rect">
            <a:avLst/>
          </a:prstGeom>
          <a:noFill/>
        </p:spPr>
        <p:txBody>
          <a:bodyPr wrap="none" rtlCol="0">
            <a:spAutoFit/>
          </a:bodyPr>
          <a:lstStyle/>
          <a:p>
            <a:endParaRPr lang="en-US" dirty="0"/>
          </a:p>
        </p:txBody>
      </p:sp>
      <p:sp>
        <p:nvSpPr>
          <p:cNvPr id="8" name="TextBox 7"/>
          <p:cNvSpPr txBox="1"/>
          <p:nvPr/>
        </p:nvSpPr>
        <p:spPr>
          <a:xfrm>
            <a:off x="516753" y="3192160"/>
            <a:ext cx="3081293" cy="3416320"/>
          </a:xfrm>
          <a:prstGeom prst="rect">
            <a:avLst/>
          </a:prstGeom>
          <a:solidFill>
            <a:schemeClr val="accent1"/>
          </a:solidFill>
        </p:spPr>
        <p:txBody>
          <a:bodyPr wrap="none" rtlCol="0">
            <a:spAutoFit/>
          </a:bodyPr>
          <a:lstStyle/>
          <a:p>
            <a:pPr algn="ctr"/>
            <a:r>
              <a:rPr lang="en-US" sz="2800" b="1" dirty="0" smtClean="0">
                <a:solidFill>
                  <a:srgbClr val="92D050"/>
                </a:solidFill>
              </a:rPr>
              <a:t>48.5% Experienced </a:t>
            </a:r>
          </a:p>
          <a:p>
            <a:pPr algn="ctr"/>
            <a:r>
              <a:rPr lang="en-US" sz="2800" b="1" dirty="0">
                <a:solidFill>
                  <a:srgbClr val="92D050"/>
                </a:solidFill>
              </a:rPr>
              <a:t>F</a:t>
            </a:r>
            <a:r>
              <a:rPr lang="en-US" sz="2800" b="1" dirty="0" smtClean="0">
                <a:solidFill>
                  <a:srgbClr val="92D050"/>
                </a:solidFill>
              </a:rPr>
              <a:t>looding</a:t>
            </a:r>
          </a:p>
          <a:p>
            <a:endParaRPr lang="en-US" sz="2000" b="1" dirty="0">
              <a:solidFill>
                <a:schemeClr val="bg1"/>
              </a:solidFill>
            </a:endParaRPr>
          </a:p>
          <a:p>
            <a:r>
              <a:rPr lang="en-US" sz="2000" b="1" dirty="0" smtClean="0">
                <a:solidFill>
                  <a:schemeClr val="bg1"/>
                </a:solidFill>
              </a:rPr>
              <a:t>Reports of drainage Issues:</a:t>
            </a:r>
          </a:p>
          <a:p>
            <a:pPr marL="285750" indent="-285750">
              <a:buFont typeface="Wingdings" charset="2"/>
              <a:buChar char="Ø"/>
            </a:pPr>
            <a:r>
              <a:rPr lang="en-US" sz="2000" b="1" dirty="0" smtClean="0">
                <a:solidFill>
                  <a:schemeClr val="bg1"/>
                </a:solidFill>
              </a:rPr>
              <a:t>Barden St.</a:t>
            </a:r>
          </a:p>
          <a:p>
            <a:pPr marL="285750" indent="-285750">
              <a:buFont typeface="Wingdings" charset="2"/>
              <a:buChar char="Ø"/>
            </a:pPr>
            <a:r>
              <a:rPr lang="en-US" sz="2000" b="1" dirty="0" smtClean="0">
                <a:solidFill>
                  <a:schemeClr val="bg1"/>
                </a:solidFill>
              </a:rPr>
              <a:t>Clermont St.</a:t>
            </a:r>
          </a:p>
          <a:p>
            <a:pPr marL="285750" indent="-285750">
              <a:buFont typeface="Wingdings" charset="2"/>
              <a:buChar char="Ø"/>
            </a:pPr>
            <a:r>
              <a:rPr lang="en-US" sz="2000" b="1" dirty="0" smtClean="0">
                <a:solidFill>
                  <a:schemeClr val="bg1"/>
                </a:solidFill>
              </a:rPr>
              <a:t>Demery Circle</a:t>
            </a:r>
          </a:p>
          <a:p>
            <a:pPr marL="285750" indent="-285750">
              <a:buFont typeface="Wingdings" charset="2"/>
              <a:buChar char="Ø"/>
            </a:pPr>
            <a:r>
              <a:rPr lang="en-US" sz="2000" b="1" dirty="0" smtClean="0">
                <a:solidFill>
                  <a:schemeClr val="bg1"/>
                </a:solidFill>
              </a:rPr>
              <a:t>Patrick Ave.</a:t>
            </a:r>
          </a:p>
          <a:p>
            <a:pPr marL="285750" indent="-285750">
              <a:buFont typeface="Wingdings" charset="2"/>
              <a:buChar char="Ø"/>
            </a:pPr>
            <a:r>
              <a:rPr lang="en-US" sz="2000" b="1" dirty="0" smtClean="0">
                <a:solidFill>
                  <a:schemeClr val="bg1"/>
                </a:solidFill>
              </a:rPr>
              <a:t>South St.</a:t>
            </a:r>
          </a:p>
          <a:p>
            <a:pPr marL="285750" indent="-285750">
              <a:buFont typeface="Wingdings" charset="2"/>
              <a:buChar char="Ø"/>
            </a:pPr>
            <a:r>
              <a:rPr lang="en-US" sz="2000" b="1" dirty="0" smtClean="0">
                <a:solidFill>
                  <a:schemeClr val="bg1"/>
                </a:solidFill>
              </a:rPr>
              <a:t>Stella St.</a:t>
            </a:r>
            <a:endParaRPr lang="en-US" sz="2000" b="1" dirty="0">
              <a:solidFill>
                <a:schemeClr val="bg1"/>
              </a:solidFill>
            </a:endParaRPr>
          </a:p>
        </p:txBody>
      </p:sp>
    </p:spTree>
    <p:extLst>
      <p:ext uri="{BB962C8B-B14F-4D97-AF65-F5344CB8AC3E}">
        <p14:creationId xmlns:p14="http://schemas.microsoft.com/office/powerpoint/2010/main" val="1949841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Rise</a:t>
            </a:r>
            <a:endParaRPr lang="en-US" dirty="0"/>
          </a:p>
        </p:txBody>
      </p:sp>
      <p:sp>
        <p:nvSpPr>
          <p:cNvPr id="3" name="Text Placeholder 2"/>
          <p:cNvSpPr>
            <a:spLocks noGrp="1"/>
          </p:cNvSpPr>
          <p:nvPr>
            <p:ph type="body" idx="1"/>
          </p:nvPr>
        </p:nvSpPr>
        <p:spPr/>
        <p:txBody>
          <a:bodyPr/>
          <a:lstStyle/>
          <a:p>
            <a:r>
              <a:rPr lang="en-US" dirty="0" smtClean="0"/>
              <a:t>Knowledge and Perception</a:t>
            </a:r>
            <a:endParaRPr lang="en-US" dirty="0"/>
          </a:p>
        </p:txBody>
      </p:sp>
    </p:spTree>
    <p:extLst>
      <p:ext uri="{BB962C8B-B14F-4D97-AF65-F5344CB8AC3E}">
        <p14:creationId xmlns:p14="http://schemas.microsoft.com/office/powerpoint/2010/main" val="862415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153265" y="339213"/>
            <a:ext cx="7521677" cy="5560142"/>
          </a:xfrm>
          <a:prstGeom prst="rect">
            <a:avLst/>
          </a:prstGeom>
        </p:spPr>
      </p:pic>
    </p:spTree>
    <p:extLst>
      <p:ext uri="{BB962C8B-B14F-4D97-AF65-F5344CB8AC3E}">
        <p14:creationId xmlns:p14="http://schemas.microsoft.com/office/powerpoint/2010/main" val="175489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3111909" y="221226"/>
            <a:ext cx="7300451" cy="5796116"/>
          </a:xfrm>
          <a:prstGeom prst="rect">
            <a:avLst/>
          </a:prstGeom>
        </p:spPr>
      </p:pic>
    </p:spTree>
    <p:extLst>
      <p:ext uri="{BB962C8B-B14F-4D97-AF65-F5344CB8AC3E}">
        <p14:creationId xmlns:p14="http://schemas.microsoft.com/office/powerpoint/2010/main" val="1768118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t="1395"/>
          <a:stretch/>
        </p:blipFill>
        <p:spPr bwMode="auto">
          <a:xfrm>
            <a:off x="3923071" y="265471"/>
            <a:ext cx="7787148" cy="5530645"/>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560438" y="1784555"/>
            <a:ext cx="2905432" cy="3416320"/>
          </a:xfrm>
          <a:prstGeom prst="rect">
            <a:avLst/>
          </a:prstGeom>
          <a:solidFill>
            <a:schemeClr val="accent1"/>
          </a:solidFill>
        </p:spPr>
        <p:txBody>
          <a:bodyPr wrap="square" rtlCol="0">
            <a:spAutoFit/>
          </a:bodyPr>
          <a:lstStyle/>
          <a:p>
            <a:r>
              <a:rPr lang="en-US" sz="2400" b="1" dirty="0" smtClean="0">
                <a:solidFill>
                  <a:schemeClr val="bg1"/>
                </a:solidFill>
                <a:latin typeface="Helvetica" charset="0"/>
                <a:ea typeface="Helvetica" charset="0"/>
                <a:cs typeface="Helvetica" charset="0"/>
              </a:rPr>
              <a:t>Residents chose from the following responses: </a:t>
            </a:r>
          </a:p>
          <a:p>
            <a:endParaRPr lang="en-US" sz="2400" b="1" dirty="0" smtClean="0">
              <a:solidFill>
                <a:schemeClr val="bg1"/>
              </a:solidFill>
              <a:latin typeface="Helvetica" charset="0"/>
              <a:ea typeface="Helvetica" charset="0"/>
              <a:cs typeface="Helvetica" charset="0"/>
            </a:endParaRPr>
          </a:p>
          <a:p>
            <a:r>
              <a:rPr lang="en-US" sz="2400" b="1" dirty="0">
                <a:solidFill>
                  <a:schemeClr val="bg1"/>
                </a:solidFill>
                <a:latin typeface="Helvetica" charset="0"/>
                <a:ea typeface="Helvetica" charset="0"/>
                <a:cs typeface="Helvetica" charset="0"/>
              </a:rPr>
              <a:t>5-Very </a:t>
            </a:r>
            <a:r>
              <a:rPr lang="en-US" sz="2400" b="1" dirty="0" smtClean="0">
                <a:solidFill>
                  <a:schemeClr val="bg1"/>
                </a:solidFill>
                <a:latin typeface="Helvetica" charset="0"/>
                <a:ea typeface="Helvetica" charset="0"/>
                <a:cs typeface="Helvetica" charset="0"/>
              </a:rPr>
              <a:t>High</a:t>
            </a:r>
          </a:p>
          <a:p>
            <a:r>
              <a:rPr lang="en-US" sz="2400" b="1" dirty="0">
                <a:solidFill>
                  <a:schemeClr val="bg1"/>
                </a:solidFill>
                <a:latin typeface="Helvetica" charset="0"/>
                <a:ea typeface="Helvetica" charset="0"/>
                <a:cs typeface="Helvetica" charset="0"/>
              </a:rPr>
              <a:t>4-High</a:t>
            </a:r>
          </a:p>
          <a:p>
            <a:r>
              <a:rPr lang="en-US" sz="2400" b="1" dirty="0">
                <a:solidFill>
                  <a:schemeClr val="bg1"/>
                </a:solidFill>
                <a:latin typeface="Helvetica" charset="0"/>
                <a:ea typeface="Helvetica" charset="0"/>
                <a:cs typeface="Helvetica" charset="0"/>
              </a:rPr>
              <a:t>3-Medium</a:t>
            </a:r>
          </a:p>
          <a:p>
            <a:r>
              <a:rPr lang="en-US" sz="2400" b="1" dirty="0" smtClean="0">
                <a:solidFill>
                  <a:schemeClr val="bg1"/>
                </a:solidFill>
                <a:latin typeface="Helvetica" charset="0"/>
                <a:ea typeface="Helvetica" charset="0"/>
                <a:cs typeface="Helvetica" charset="0"/>
              </a:rPr>
              <a:t>2-Low</a:t>
            </a:r>
            <a:endParaRPr lang="en-US" sz="2400" b="1" dirty="0">
              <a:solidFill>
                <a:schemeClr val="bg1"/>
              </a:solidFill>
              <a:latin typeface="Helvetica" charset="0"/>
              <a:ea typeface="Helvetica" charset="0"/>
              <a:cs typeface="Helvetica" charset="0"/>
            </a:endParaRPr>
          </a:p>
          <a:p>
            <a:r>
              <a:rPr lang="en-US" sz="2400" b="1" dirty="0" smtClean="0">
                <a:solidFill>
                  <a:schemeClr val="bg1"/>
                </a:solidFill>
                <a:latin typeface="Helvetica" charset="0"/>
                <a:ea typeface="Helvetica" charset="0"/>
                <a:cs typeface="Helvetica" charset="0"/>
              </a:rPr>
              <a:t>1-None</a:t>
            </a:r>
          </a:p>
        </p:txBody>
      </p:sp>
    </p:spTree>
    <p:extLst>
      <p:ext uri="{BB962C8B-B14F-4D97-AF65-F5344CB8AC3E}">
        <p14:creationId xmlns:p14="http://schemas.microsoft.com/office/powerpoint/2010/main" val="557386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3573" y="-1"/>
            <a:ext cx="6813756" cy="6263319"/>
          </a:xfrm>
          <a:prstGeom prst="rect">
            <a:avLst/>
          </a:prstGeom>
        </p:spPr>
      </p:pic>
      <p:sp>
        <p:nvSpPr>
          <p:cNvPr id="3" name="TextBox 2"/>
          <p:cNvSpPr txBox="1"/>
          <p:nvPr/>
        </p:nvSpPr>
        <p:spPr>
          <a:xfrm>
            <a:off x="0" y="520699"/>
            <a:ext cx="3893573" cy="5509200"/>
          </a:xfrm>
          <a:prstGeom prst="rect">
            <a:avLst/>
          </a:prstGeom>
          <a:solidFill>
            <a:schemeClr val="accent1"/>
          </a:solidFill>
        </p:spPr>
        <p:txBody>
          <a:bodyPr wrap="square" rtlCol="0">
            <a:spAutoFit/>
          </a:bodyPr>
          <a:lstStyle/>
          <a:p>
            <a:pPr algn="ctr"/>
            <a:r>
              <a:rPr lang="en-US" sz="3200" b="1" dirty="0" smtClean="0">
                <a:solidFill>
                  <a:schemeClr val="bg1"/>
                </a:solidFill>
              </a:rPr>
              <a:t>Projection for  Lee County at </a:t>
            </a:r>
          </a:p>
          <a:p>
            <a:pPr algn="ctr"/>
            <a:r>
              <a:rPr lang="en-US" sz="3200" b="1" dirty="0" smtClean="0">
                <a:solidFill>
                  <a:schemeClr val="bg1"/>
                </a:solidFill>
              </a:rPr>
              <a:t>Punta </a:t>
            </a:r>
            <a:r>
              <a:rPr lang="en-US" sz="3200" b="1" dirty="0" err="1" smtClean="0">
                <a:solidFill>
                  <a:schemeClr val="bg1"/>
                </a:solidFill>
              </a:rPr>
              <a:t>Rassa</a:t>
            </a:r>
            <a:endParaRPr lang="en-US" sz="3200" b="1" dirty="0" smtClean="0">
              <a:solidFill>
                <a:schemeClr val="bg1"/>
              </a:solidFill>
            </a:endParaRPr>
          </a:p>
          <a:p>
            <a:pPr algn="ctr"/>
            <a:r>
              <a:rPr lang="en-US" sz="3200" b="1" dirty="0" smtClean="0">
                <a:solidFill>
                  <a:schemeClr val="bg1"/>
                </a:solidFill>
              </a:rPr>
              <a:t>2000-2050</a:t>
            </a:r>
          </a:p>
          <a:p>
            <a:pPr algn="ctr"/>
            <a:r>
              <a:rPr lang="en-US" sz="3200" b="1" dirty="0" smtClean="0">
                <a:solidFill>
                  <a:schemeClr val="bg1"/>
                </a:solidFill>
              </a:rPr>
              <a:t>________</a:t>
            </a:r>
          </a:p>
          <a:p>
            <a:pPr algn="ctr"/>
            <a:endParaRPr lang="en-US" sz="3200" b="1" dirty="0">
              <a:solidFill>
                <a:schemeClr val="bg1"/>
              </a:solidFill>
            </a:endParaRPr>
          </a:p>
          <a:p>
            <a:pPr algn="ctr"/>
            <a:r>
              <a:rPr lang="en-US" sz="3200" b="1" dirty="0" smtClean="0">
                <a:solidFill>
                  <a:schemeClr val="bg1"/>
                </a:solidFill>
              </a:rPr>
              <a:t>Worst </a:t>
            </a:r>
            <a:r>
              <a:rPr lang="en-US" sz="3200" b="1" dirty="0">
                <a:solidFill>
                  <a:schemeClr val="bg1"/>
                </a:solidFill>
              </a:rPr>
              <a:t>case </a:t>
            </a:r>
            <a:r>
              <a:rPr lang="mr-IN" sz="3200" b="1" dirty="0" smtClean="0">
                <a:solidFill>
                  <a:schemeClr val="bg1"/>
                </a:solidFill>
              </a:rPr>
              <a:t>–</a:t>
            </a:r>
            <a:r>
              <a:rPr lang="en-US" sz="3200" b="1" dirty="0" smtClean="0">
                <a:solidFill>
                  <a:schemeClr val="bg1"/>
                </a:solidFill>
              </a:rPr>
              <a:t> 16 in.</a:t>
            </a:r>
          </a:p>
          <a:p>
            <a:pPr algn="ctr"/>
            <a:r>
              <a:rPr lang="en-US" sz="3200" b="1" dirty="0" smtClean="0">
                <a:solidFill>
                  <a:schemeClr val="bg1"/>
                </a:solidFill>
              </a:rPr>
              <a:t> </a:t>
            </a:r>
            <a:endParaRPr lang="en-US" sz="3200" b="1" dirty="0">
              <a:solidFill>
                <a:schemeClr val="bg1"/>
              </a:solidFill>
            </a:endParaRPr>
          </a:p>
          <a:p>
            <a:pPr algn="ctr"/>
            <a:r>
              <a:rPr lang="en-US" sz="3200" b="1" dirty="0">
                <a:solidFill>
                  <a:schemeClr val="bg1"/>
                </a:solidFill>
              </a:rPr>
              <a:t>M</a:t>
            </a:r>
            <a:r>
              <a:rPr lang="en-US" sz="3200" b="1" dirty="0" smtClean="0">
                <a:solidFill>
                  <a:schemeClr val="bg1"/>
                </a:solidFill>
              </a:rPr>
              <a:t>oderate </a:t>
            </a:r>
            <a:r>
              <a:rPr lang="en-US" sz="3200" b="1" dirty="0">
                <a:solidFill>
                  <a:schemeClr val="bg1"/>
                </a:solidFill>
              </a:rPr>
              <a:t>case  </a:t>
            </a:r>
            <a:r>
              <a:rPr lang="en-US" sz="3200" b="1" dirty="0" smtClean="0">
                <a:solidFill>
                  <a:schemeClr val="bg1"/>
                </a:solidFill>
              </a:rPr>
              <a:t>- 9 in.</a:t>
            </a:r>
          </a:p>
          <a:p>
            <a:pPr algn="ctr"/>
            <a:endParaRPr lang="en-US" sz="3200" b="1" dirty="0">
              <a:solidFill>
                <a:schemeClr val="bg1"/>
              </a:solidFill>
            </a:endParaRPr>
          </a:p>
          <a:p>
            <a:pPr algn="ctr"/>
            <a:r>
              <a:rPr lang="en-US" sz="3200" b="1" dirty="0">
                <a:solidFill>
                  <a:schemeClr val="bg1"/>
                </a:solidFill>
              </a:rPr>
              <a:t>L</a:t>
            </a:r>
            <a:r>
              <a:rPr lang="en-US" sz="3200" b="1" dirty="0" smtClean="0">
                <a:solidFill>
                  <a:schemeClr val="bg1"/>
                </a:solidFill>
              </a:rPr>
              <a:t>east case -  5 in.</a:t>
            </a:r>
            <a:endParaRPr lang="en-US" sz="3200" b="1" dirty="0">
              <a:solidFill>
                <a:schemeClr val="bg1"/>
              </a:solidFill>
            </a:endParaRPr>
          </a:p>
        </p:txBody>
      </p:sp>
    </p:spTree>
    <p:extLst>
      <p:ext uri="{BB962C8B-B14F-4D97-AF65-F5344CB8AC3E}">
        <p14:creationId xmlns:p14="http://schemas.microsoft.com/office/powerpoint/2010/main" val="9743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4689987" y="693175"/>
            <a:ext cx="7270955" cy="5279922"/>
          </a:xfrm>
          <a:prstGeom prst="rect">
            <a:avLst/>
          </a:prstGeom>
        </p:spPr>
      </p:pic>
      <p:sp>
        <p:nvSpPr>
          <p:cNvPr id="3" name="TextBox 2"/>
          <p:cNvSpPr txBox="1"/>
          <p:nvPr/>
        </p:nvSpPr>
        <p:spPr>
          <a:xfrm>
            <a:off x="412956" y="1040200"/>
            <a:ext cx="3746090" cy="5078313"/>
          </a:xfrm>
          <a:prstGeom prst="rect">
            <a:avLst/>
          </a:prstGeom>
          <a:solidFill>
            <a:schemeClr val="accent1"/>
          </a:solidFill>
        </p:spPr>
        <p:txBody>
          <a:bodyPr wrap="square" rtlCol="0">
            <a:spAutoFit/>
          </a:bodyPr>
          <a:lstStyle/>
          <a:p>
            <a:pPr algn="ctr"/>
            <a:r>
              <a:rPr lang="en-US" sz="3200" b="1" dirty="0" smtClean="0">
                <a:solidFill>
                  <a:schemeClr val="bg1"/>
                </a:solidFill>
              </a:rPr>
              <a:t>Residents’</a:t>
            </a:r>
          </a:p>
          <a:p>
            <a:pPr algn="ctr"/>
            <a:r>
              <a:rPr lang="en-US" sz="3200" b="1" dirty="0" smtClean="0">
                <a:solidFill>
                  <a:schemeClr val="bg1"/>
                </a:solidFill>
              </a:rPr>
              <a:t>Estimated Elevations</a:t>
            </a:r>
          </a:p>
          <a:p>
            <a:pPr algn="ctr"/>
            <a:endParaRPr lang="en-US" sz="3200" b="1" dirty="0" smtClean="0">
              <a:solidFill>
                <a:schemeClr val="bg1"/>
              </a:solidFill>
            </a:endParaRPr>
          </a:p>
          <a:p>
            <a:pPr algn="ctr"/>
            <a:r>
              <a:rPr lang="en-US" sz="3200" b="1" dirty="0" smtClean="0">
                <a:solidFill>
                  <a:schemeClr val="bg1"/>
                </a:solidFill>
              </a:rPr>
              <a:t>1 </a:t>
            </a:r>
            <a:r>
              <a:rPr lang="en-US" sz="3200" b="1" dirty="0" err="1" smtClean="0">
                <a:solidFill>
                  <a:schemeClr val="bg1"/>
                </a:solidFill>
              </a:rPr>
              <a:t>ft</a:t>
            </a:r>
            <a:r>
              <a:rPr lang="en-US" sz="3200" b="1" dirty="0" smtClean="0">
                <a:solidFill>
                  <a:schemeClr val="bg1"/>
                </a:solidFill>
              </a:rPr>
              <a:t> -  250 </a:t>
            </a:r>
            <a:r>
              <a:rPr lang="en-US" sz="3200" b="1" dirty="0" err="1" smtClean="0">
                <a:solidFill>
                  <a:schemeClr val="bg1"/>
                </a:solidFill>
              </a:rPr>
              <a:t>ft</a:t>
            </a:r>
            <a:r>
              <a:rPr lang="en-US" sz="3200" b="1" dirty="0" smtClean="0">
                <a:solidFill>
                  <a:schemeClr val="bg1"/>
                </a:solidFill>
              </a:rPr>
              <a:t> </a:t>
            </a:r>
            <a:endParaRPr lang="en-US" sz="3200" b="1" dirty="0">
              <a:solidFill>
                <a:schemeClr val="bg1"/>
              </a:solidFill>
            </a:endParaRPr>
          </a:p>
          <a:p>
            <a:pPr algn="ctr"/>
            <a:r>
              <a:rPr lang="en-US" sz="3200" b="1" dirty="0" smtClean="0">
                <a:solidFill>
                  <a:schemeClr val="bg1"/>
                </a:solidFill>
              </a:rPr>
              <a:t>_______</a:t>
            </a:r>
          </a:p>
          <a:p>
            <a:pPr algn="ctr"/>
            <a:endParaRPr lang="en-US" sz="3200" b="1" dirty="0" smtClean="0">
              <a:solidFill>
                <a:schemeClr val="bg1"/>
              </a:solidFill>
            </a:endParaRPr>
          </a:p>
          <a:p>
            <a:pPr algn="ctr"/>
            <a:r>
              <a:rPr lang="en-US" sz="3200" b="1" dirty="0">
                <a:solidFill>
                  <a:schemeClr val="bg1"/>
                </a:solidFill>
              </a:rPr>
              <a:t>A</a:t>
            </a:r>
            <a:r>
              <a:rPr lang="en-US" sz="3200" b="1" dirty="0" smtClean="0">
                <a:solidFill>
                  <a:schemeClr val="bg1"/>
                </a:solidFill>
              </a:rPr>
              <a:t>ctual Elevations</a:t>
            </a:r>
          </a:p>
          <a:p>
            <a:pPr algn="ctr"/>
            <a:endParaRPr lang="en-US" sz="3200" b="1" dirty="0">
              <a:solidFill>
                <a:schemeClr val="bg1"/>
              </a:solidFill>
            </a:endParaRPr>
          </a:p>
          <a:p>
            <a:pPr algn="ctr"/>
            <a:r>
              <a:rPr lang="en-US" sz="3200" b="1" dirty="0" smtClean="0">
                <a:solidFill>
                  <a:schemeClr val="bg1"/>
                </a:solidFill>
              </a:rPr>
              <a:t>5.66 </a:t>
            </a:r>
            <a:r>
              <a:rPr lang="en-US" sz="3200" b="1" dirty="0" err="1" smtClean="0">
                <a:solidFill>
                  <a:schemeClr val="bg1"/>
                </a:solidFill>
              </a:rPr>
              <a:t>ft</a:t>
            </a:r>
            <a:r>
              <a:rPr lang="en-US" sz="3200" b="1" dirty="0" smtClean="0">
                <a:solidFill>
                  <a:schemeClr val="bg1"/>
                </a:solidFill>
              </a:rPr>
              <a:t>  - 18.11 </a:t>
            </a:r>
            <a:r>
              <a:rPr lang="en-US" sz="3200" b="1" dirty="0" err="1" smtClean="0">
                <a:solidFill>
                  <a:schemeClr val="bg1"/>
                </a:solidFill>
              </a:rPr>
              <a:t>ft</a:t>
            </a:r>
            <a:endParaRPr lang="en-US" sz="3200" b="1" dirty="0" smtClean="0">
              <a:solidFill>
                <a:schemeClr val="bg1"/>
              </a:solidFill>
            </a:endParaRPr>
          </a:p>
          <a:p>
            <a:endParaRPr lang="en-US" b="1" dirty="0" smtClean="0">
              <a:solidFill>
                <a:schemeClr val="bg1"/>
              </a:solidFill>
            </a:endParaRPr>
          </a:p>
          <a:p>
            <a:endParaRPr lang="en-US" b="1" dirty="0">
              <a:solidFill>
                <a:schemeClr val="bg1"/>
              </a:solidFill>
            </a:endParaRPr>
          </a:p>
        </p:txBody>
      </p:sp>
    </p:spTree>
    <p:extLst>
      <p:ext uri="{BB962C8B-B14F-4D97-AF65-F5344CB8AC3E}">
        <p14:creationId xmlns:p14="http://schemas.microsoft.com/office/powerpoint/2010/main" val="13944915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2286000" y="368710"/>
            <a:ext cx="7639665" cy="5884606"/>
          </a:xfrm>
          <a:prstGeom prst="rect">
            <a:avLst/>
          </a:prstGeom>
        </p:spPr>
      </p:pic>
    </p:spTree>
    <p:extLst>
      <p:ext uri="{BB962C8B-B14F-4D97-AF65-F5344CB8AC3E}">
        <p14:creationId xmlns:p14="http://schemas.microsoft.com/office/powerpoint/2010/main" val="38859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0232" y="0"/>
            <a:ext cx="6441768" cy="6224978"/>
          </a:xfrm>
          <a:prstGeom prst="rect">
            <a:avLst/>
          </a:prstGeom>
        </p:spPr>
      </p:pic>
      <p:sp>
        <p:nvSpPr>
          <p:cNvPr id="3" name="TextBox 2"/>
          <p:cNvSpPr txBox="1"/>
          <p:nvPr/>
        </p:nvSpPr>
        <p:spPr>
          <a:xfrm>
            <a:off x="1268361" y="1681316"/>
            <a:ext cx="3731342" cy="2062103"/>
          </a:xfrm>
          <a:prstGeom prst="rect">
            <a:avLst/>
          </a:prstGeom>
          <a:solidFill>
            <a:schemeClr val="accent1"/>
          </a:solidFill>
        </p:spPr>
        <p:txBody>
          <a:bodyPr wrap="square" rtlCol="0">
            <a:spAutoFit/>
          </a:bodyPr>
          <a:lstStyle/>
          <a:p>
            <a:pPr algn="ctr"/>
            <a:r>
              <a:rPr lang="en-US" sz="3200" b="1" dirty="0" smtClean="0">
                <a:solidFill>
                  <a:schemeClr val="bg1"/>
                </a:solidFill>
                <a:latin typeface="Helvetica" charset="0"/>
                <a:ea typeface="Helvetica" charset="0"/>
                <a:cs typeface="Helvetica" charset="0"/>
              </a:rPr>
              <a:t>Lee County has a Climate Change Resiliency Strategy</a:t>
            </a:r>
            <a:endParaRPr lang="en-US" sz="32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711831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1 </a:t>
            </a:r>
            <a:r>
              <a:rPr lang="en-US" sz="4400" dirty="0" smtClean="0"/>
              <a:t>Training Session</a:t>
            </a:r>
            <a:br>
              <a:rPr lang="en-US" sz="4400" dirty="0" smtClean="0"/>
            </a:br>
            <a:r>
              <a:rPr lang="en-US" sz="4400" dirty="0">
                <a:solidFill>
                  <a:srgbClr val="FF0000"/>
                </a:solidFill>
              </a:rPr>
              <a:t>10</a:t>
            </a:r>
            <a:r>
              <a:rPr lang="en-US" sz="4400" dirty="0"/>
              <a:t> Trained Climate &amp; Health Communicators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91068" y="1737360"/>
            <a:ext cx="4780806" cy="4022725"/>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275" y="1737359"/>
            <a:ext cx="6396793" cy="4022725"/>
          </a:xfrm>
          <a:prstGeom prst="rect">
            <a:avLst/>
          </a:prstGeom>
        </p:spPr>
      </p:pic>
    </p:spTree>
    <p:extLst>
      <p:ext uri="{BB962C8B-B14F-4D97-AF65-F5344CB8AC3E}">
        <p14:creationId xmlns:p14="http://schemas.microsoft.com/office/powerpoint/2010/main" val="711684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40956940"/>
              </p:ext>
            </p:extLst>
          </p:nvPr>
        </p:nvGraphicFramePr>
        <p:xfrm>
          <a:off x="1253613" y="1917288"/>
          <a:ext cx="9551696" cy="4291782"/>
        </p:xfrm>
        <a:graphic>
          <a:graphicData uri="http://schemas.openxmlformats.org/drawingml/2006/table">
            <a:tbl>
              <a:tblPr/>
              <a:tblGrid>
                <a:gridCol w="9551696"/>
              </a:tblGrid>
              <a:tr h="1141678">
                <a:tc>
                  <a:txBody>
                    <a:bodyPr/>
                    <a:lstStyle/>
                    <a:p>
                      <a:r>
                        <a:rPr lang="en-US" sz="2000" dirty="0">
                          <a:effectLst/>
                          <a:latin typeface="Helvetica" charset="0"/>
                          <a:ea typeface="Helvetica" charset="0"/>
                          <a:cs typeface="Helvetica" charset="0"/>
                        </a:rPr>
                        <a:t>Disseminate </a:t>
                      </a:r>
                      <a:r>
                        <a:rPr lang="en-US" sz="2000" b="1" i="1" dirty="0">
                          <a:effectLst/>
                          <a:latin typeface="Helvetica" charset="0"/>
                          <a:ea typeface="Helvetica" charset="0"/>
                          <a:cs typeface="Helvetica" charset="0"/>
                        </a:rPr>
                        <a:t>information specific to vulnerable populations </a:t>
                      </a:r>
                      <a:r>
                        <a:rPr lang="en-US" sz="2000" dirty="0">
                          <a:effectLst/>
                          <a:latin typeface="Helvetica" charset="0"/>
                          <a:ea typeface="Helvetica" charset="0"/>
                          <a:cs typeface="Helvetica" charset="0"/>
                        </a:rPr>
                        <a:t>(e.g., outdoor workers and residents in urban heat islands or people with chronic illness regarding heat, immigrants with literacy/language needs). </a:t>
                      </a:r>
                    </a:p>
                  </a:txBody>
                  <a:tcPr marL="68182" marR="68182" marT="34091" marB="3409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92D050"/>
                    </a:solidFill>
                  </a:tcPr>
                </a:tc>
              </a:tr>
              <a:tr h="1141678">
                <a:tc>
                  <a:txBody>
                    <a:bodyPr/>
                    <a:lstStyle/>
                    <a:p>
                      <a:r>
                        <a:rPr lang="en-US" sz="2000" dirty="0">
                          <a:effectLst/>
                          <a:latin typeface="Helvetica" charset="0"/>
                          <a:ea typeface="Helvetica" charset="0"/>
                          <a:cs typeface="Helvetica" charset="0"/>
                        </a:rPr>
                        <a:t>Disseminate </a:t>
                      </a:r>
                      <a:r>
                        <a:rPr lang="en-US" sz="2000" b="1" i="1" dirty="0">
                          <a:effectLst/>
                          <a:latin typeface="Helvetica" charset="0"/>
                          <a:ea typeface="Helvetica" charset="0"/>
                          <a:cs typeface="Helvetica" charset="0"/>
                        </a:rPr>
                        <a:t>information to address specific risks </a:t>
                      </a:r>
                      <a:r>
                        <a:rPr lang="en-US" sz="2000" dirty="0">
                          <a:effectLst/>
                          <a:latin typeface="Helvetica" charset="0"/>
                          <a:ea typeface="Helvetica" charset="0"/>
                          <a:cs typeface="Helvetica" charset="0"/>
                        </a:rPr>
                        <a:t>associated with climate change (e.g. to prevent heat illness in communities and in workplaces, vector borne, or food-borne disease, etc.). </a:t>
                      </a:r>
                    </a:p>
                  </a:txBody>
                  <a:tcPr marL="68182" marR="68182" marT="34091" marB="3409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92D050"/>
                    </a:solidFill>
                  </a:tcPr>
                </a:tc>
              </a:tr>
              <a:tr h="787526">
                <a:tc>
                  <a:txBody>
                    <a:bodyPr/>
                    <a:lstStyle/>
                    <a:p>
                      <a:r>
                        <a:rPr lang="en-US" sz="2000" dirty="0">
                          <a:effectLst/>
                          <a:latin typeface="Helvetica" charset="0"/>
                          <a:ea typeface="Helvetica" charset="0"/>
                          <a:cs typeface="Helvetica" charset="0"/>
                        </a:rPr>
                        <a:t>Educational materials should be available in </a:t>
                      </a:r>
                      <a:r>
                        <a:rPr lang="en-US" sz="2000" b="1" i="1" dirty="0">
                          <a:effectLst/>
                          <a:latin typeface="Helvetica" charset="0"/>
                          <a:ea typeface="Helvetica" charset="0"/>
                          <a:cs typeface="Helvetica" charset="0"/>
                        </a:rPr>
                        <a:t>multiple languages </a:t>
                      </a:r>
                      <a:r>
                        <a:rPr lang="en-US" sz="2000" dirty="0">
                          <a:effectLst/>
                          <a:latin typeface="Helvetica" charset="0"/>
                          <a:ea typeface="Helvetica" charset="0"/>
                          <a:cs typeface="Helvetica" charset="0"/>
                        </a:rPr>
                        <a:t>to reach wider audiences. </a:t>
                      </a:r>
                    </a:p>
                  </a:txBody>
                  <a:tcPr marL="68182" marR="68182" marT="34091" marB="3409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92D050"/>
                    </a:solidFill>
                  </a:tcPr>
                </a:tc>
              </a:tr>
              <a:tr h="787526">
                <a:tc>
                  <a:txBody>
                    <a:bodyPr/>
                    <a:lstStyle/>
                    <a:p>
                      <a:r>
                        <a:rPr lang="en-US" sz="2000" b="1" i="1" dirty="0">
                          <a:effectLst/>
                          <a:latin typeface="Helvetica" charset="0"/>
                          <a:ea typeface="Helvetica" charset="0"/>
                          <a:cs typeface="Helvetica" charset="0"/>
                        </a:rPr>
                        <a:t>Empower and engage communities </a:t>
                      </a:r>
                      <a:r>
                        <a:rPr lang="en-US" sz="2000" dirty="0">
                          <a:effectLst/>
                          <a:latin typeface="Helvetica" charset="0"/>
                          <a:ea typeface="Helvetica" charset="0"/>
                          <a:cs typeface="Helvetica" charset="0"/>
                        </a:rPr>
                        <a:t>for action to mitigate and adapt to climate change. </a:t>
                      </a:r>
                    </a:p>
                  </a:txBody>
                  <a:tcPr marL="68182" marR="68182" marT="34091" marB="3409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92D050"/>
                    </a:solidFill>
                  </a:tcPr>
                </a:tc>
              </a:tr>
              <a:tr h="433374">
                <a:tc>
                  <a:txBody>
                    <a:bodyPr/>
                    <a:lstStyle/>
                    <a:p>
                      <a:r>
                        <a:rPr lang="en-US" sz="2000" b="1" i="1" dirty="0">
                          <a:effectLst/>
                          <a:latin typeface="Helvetica" charset="0"/>
                          <a:ea typeface="Helvetica" charset="0"/>
                          <a:cs typeface="Helvetica" charset="0"/>
                        </a:rPr>
                        <a:t>Engage vulnerable communities </a:t>
                      </a:r>
                      <a:r>
                        <a:rPr lang="en-US" sz="2000" dirty="0">
                          <a:effectLst/>
                          <a:latin typeface="Helvetica" charset="0"/>
                          <a:ea typeface="Helvetica" charset="0"/>
                          <a:cs typeface="Helvetica" charset="0"/>
                        </a:rPr>
                        <a:t>and at-risk populations. </a:t>
                      </a:r>
                    </a:p>
                  </a:txBody>
                  <a:tcPr marL="68182" marR="68182" marT="34091" marB="34091"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6096" cap="flat" cmpd="sng" algn="ctr">
                      <a:solidFill>
                        <a:srgbClr val="000000"/>
                      </a:solidFill>
                      <a:prstDash val="solid"/>
                      <a:round/>
                      <a:headEnd type="none" w="med" len="med"/>
                      <a:tailEnd type="none" w="med" len="med"/>
                    </a:lnB>
                    <a:solidFill>
                      <a:srgbClr val="92D050"/>
                    </a:solidFill>
                  </a:tcPr>
                </a:tc>
              </a:tr>
            </a:tbl>
          </a:graphicData>
        </a:graphic>
      </p:graphicFrame>
      <p:sp>
        <p:nvSpPr>
          <p:cNvPr id="3" name="TextBox 2"/>
          <p:cNvSpPr txBox="1"/>
          <p:nvPr/>
        </p:nvSpPr>
        <p:spPr>
          <a:xfrm>
            <a:off x="93235" y="0"/>
            <a:ext cx="11872452" cy="1754326"/>
          </a:xfrm>
          <a:prstGeom prst="rect">
            <a:avLst/>
          </a:prstGeom>
          <a:noFill/>
        </p:spPr>
        <p:txBody>
          <a:bodyPr wrap="square" rtlCol="0">
            <a:spAutoFit/>
          </a:bodyPr>
          <a:lstStyle/>
          <a:p>
            <a:pPr algn="ctr"/>
            <a:r>
              <a:rPr lang="en-US" sz="3600" b="1" i="1" dirty="0" smtClean="0">
                <a:solidFill>
                  <a:srgbClr val="0070C0"/>
                </a:solidFill>
              </a:rPr>
              <a:t>Rising Together: Ft. Myers 2017 </a:t>
            </a:r>
            <a:r>
              <a:rPr lang="en-US" sz="3600" dirty="0" smtClean="0"/>
              <a:t>addressed these Recommendations in the </a:t>
            </a:r>
          </a:p>
          <a:p>
            <a:pPr algn="ctr"/>
            <a:r>
              <a:rPr lang="en-US" sz="3600" dirty="0" smtClean="0"/>
              <a:t>Lee County Climate Resiliency Strategy</a:t>
            </a:r>
            <a:endParaRPr lang="en-US" sz="3600" dirty="0"/>
          </a:p>
        </p:txBody>
      </p:sp>
    </p:spTree>
    <p:extLst>
      <p:ext uri="{BB962C8B-B14F-4D97-AF65-F5344CB8AC3E}">
        <p14:creationId xmlns:p14="http://schemas.microsoft.com/office/powerpoint/2010/main" val="1005672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sz="5400" b="1" dirty="0" smtClean="0">
                <a:solidFill>
                  <a:srgbClr val="FF0000"/>
                </a:solidFill>
              </a:rPr>
              <a:t>Key Actions </a:t>
            </a:r>
            <a:r>
              <a:rPr lang="en-US" sz="5400" b="1" dirty="0" smtClean="0">
                <a:solidFill>
                  <a:schemeClr val="tx1"/>
                </a:solidFill>
              </a:rPr>
              <a:t>to </a:t>
            </a:r>
            <a:br>
              <a:rPr lang="en-US" sz="5400" b="1" dirty="0" smtClean="0">
                <a:solidFill>
                  <a:schemeClr val="tx1"/>
                </a:solidFill>
              </a:rPr>
            </a:br>
            <a:r>
              <a:rPr lang="en-US" sz="5400" b="1" dirty="0" smtClean="0">
                <a:solidFill>
                  <a:schemeClr val="tx1"/>
                </a:solidFill>
              </a:rPr>
              <a:t>Increase Climate Resilience</a:t>
            </a:r>
            <a:endParaRPr lang="en-US" sz="5400" b="1" dirty="0"/>
          </a:p>
        </p:txBody>
      </p:sp>
      <p:sp>
        <p:nvSpPr>
          <p:cNvPr id="3" name="Content Placeholder 2"/>
          <p:cNvSpPr>
            <a:spLocks noGrp="1"/>
          </p:cNvSpPr>
          <p:nvPr>
            <p:ph idx="1"/>
          </p:nvPr>
        </p:nvSpPr>
        <p:spPr>
          <a:xfrm>
            <a:off x="973395" y="1737359"/>
            <a:ext cx="10840064" cy="4486459"/>
          </a:xfrm>
        </p:spPr>
        <p:txBody>
          <a:bodyPr>
            <a:noAutofit/>
          </a:bodyPr>
          <a:lstStyle/>
          <a:p>
            <a:pPr>
              <a:buFont typeface="Wingdings" charset="2"/>
              <a:buChar char="Ø"/>
            </a:pPr>
            <a:r>
              <a:rPr lang="en-US" sz="4400" dirty="0" smtClean="0"/>
              <a:t>Encourage </a:t>
            </a:r>
            <a:r>
              <a:rPr lang="en-US" sz="4400" dirty="0" err="1" smtClean="0"/>
              <a:t>CodeRed</a:t>
            </a:r>
            <a:r>
              <a:rPr lang="en-US" sz="4400" dirty="0" smtClean="0"/>
              <a:t> Registration</a:t>
            </a:r>
          </a:p>
          <a:p>
            <a:pPr>
              <a:buFont typeface="Wingdings" charset="2"/>
              <a:buChar char="Ø"/>
            </a:pPr>
            <a:r>
              <a:rPr lang="en-US" sz="4400" dirty="0" smtClean="0"/>
              <a:t>Keep </a:t>
            </a:r>
            <a:r>
              <a:rPr lang="en-US" sz="4400" dirty="0"/>
              <a:t>Storm Drains Clear of </a:t>
            </a:r>
            <a:r>
              <a:rPr lang="en-US" sz="4400" dirty="0" smtClean="0"/>
              <a:t>Debris and Report   Drainage problems</a:t>
            </a:r>
          </a:p>
          <a:p>
            <a:pPr>
              <a:buFont typeface="Wingdings" charset="2"/>
              <a:buChar char="Ø"/>
            </a:pPr>
            <a:r>
              <a:rPr lang="en-US" sz="4400" dirty="0" smtClean="0"/>
              <a:t>Make </a:t>
            </a:r>
            <a:r>
              <a:rPr lang="en-US" sz="4400" dirty="0"/>
              <a:t>Sure Your Flood Insurance is Current</a:t>
            </a:r>
          </a:p>
          <a:p>
            <a:pPr>
              <a:buFont typeface="Wingdings" charset="2"/>
              <a:buChar char="Ø"/>
            </a:pPr>
            <a:r>
              <a:rPr lang="en-US" sz="4400" dirty="0" smtClean="0"/>
              <a:t>Have </a:t>
            </a:r>
            <a:r>
              <a:rPr lang="en-US" sz="4400" dirty="0"/>
              <a:t>an Emergency </a:t>
            </a:r>
            <a:r>
              <a:rPr lang="en-US" sz="4400" dirty="0" smtClean="0"/>
              <a:t>Plan</a:t>
            </a:r>
          </a:p>
          <a:p>
            <a:pPr>
              <a:buFont typeface="Wingdings" charset="2"/>
              <a:buChar char="Ø"/>
            </a:pPr>
            <a:r>
              <a:rPr lang="en-US" sz="4400" dirty="0" smtClean="0"/>
              <a:t>Share Health and Climate Facts w Others</a:t>
            </a:r>
          </a:p>
          <a:p>
            <a:endParaRPr lang="en-US" sz="4400" dirty="0"/>
          </a:p>
          <a:p>
            <a:endParaRPr lang="en-US" sz="4400" dirty="0"/>
          </a:p>
        </p:txBody>
      </p:sp>
    </p:spTree>
    <p:extLst>
      <p:ext uri="{BB962C8B-B14F-4D97-AF65-F5344CB8AC3E}">
        <p14:creationId xmlns:p14="http://schemas.microsoft.com/office/powerpoint/2010/main" val="17660357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995" y="272246"/>
            <a:ext cx="10058400" cy="1450757"/>
          </a:xfrm>
        </p:spPr>
        <p:txBody>
          <a:bodyPr/>
          <a:lstStyle/>
          <a:p>
            <a:pPr algn="ctr"/>
            <a:r>
              <a:rPr lang="en-US" b="1" i="1" dirty="0" smtClean="0">
                <a:solidFill>
                  <a:srgbClr val="0070C0"/>
                </a:solidFill>
              </a:rPr>
              <a:t>Rising Together: Ft Myers </a:t>
            </a:r>
            <a:r>
              <a:rPr lang="en-US" b="1" dirty="0" smtClean="0">
                <a:solidFill>
                  <a:srgbClr val="0070C0"/>
                </a:solidFill>
              </a:rPr>
              <a:t>2017</a:t>
            </a:r>
            <a:r>
              <a:rPr lang="en-US" dirty="0" smtClean="0"/>
              <a:t/>
            </a:r>
            <a:br>
              <a:rPr lang="en-US" dirty="0" smtClean="0"/>
            </a:br>
            <a:r>
              <a:rPr lang="en-US" dirty="0" smtClean="0"/>
              <a:t>Contributors to Success</a:t>
            </a:r>
            <a:endParaRPr lang="en-US" dirty="0"/>
          </a:p>
        </p:txBody>
      </p:sp>
      <p:sp>
        <p:nvSpPr>
          <p:cNvPr id="6" name="Content Placeholder 5"/>
          <p:cNvSpPr>
            <a:spLocks noGrp="1"/>
          </p:cNvSpPr>
          <p:nvPr>
            <p:ph sz="half" idx="2"/>
          </p:nvPr>
        </p:nvSpPr>
        <p:spPr>
          <a:xfrm>
            <a:off x="132735" y="1902540"/>
            <a:ext cx="3436375" cy="4277032"/>
          </a:xfrm>
        </p:spPr>
        <p:txBody>
          <a:bodyPr>
            <a:normAutofit/>
          </a:bodyPr>
          <a:lstStyle/>
          <a:p>
            <a:pPr>
              <a:spcBef>
                <a:spcPts val="0"/>
              </a:spcBef>
              <a:spcAft>
                <a:spcPts val="0"/>
              </a:spcAft>
            </a:pPr>
            <a:r>
              <a:rPr lang="en-US" sz="1600" b="1" dirty="0" smtClean="0"/>
              <a:t>All Faiths Unitarian Congregation </a:t>
            </a:r>
          </a:p>
          <a:p>
            <a:pPr>
              <a:spcBef>
                <a:spcPts val="0"/>
              </a:spcBef>
              <a:spcAft>
                <a:spcPts val="0"/>
              </a:spcAft>
            </a:pPr>
            <a:endParaRPr lang="en-US" sz="1600" b="1" dirty="0" smtClean="0"/>
          </a:p>
          <a:p>
            <a:pPr>
              <a:spcBef>
                <a:spcPts val="0"/>
              </a:spcBef>
              <a:spcAft>
                <a:spcPts val="0"/>
              </a:spcAft>
            </a:pPr>
            <a:r>
              <a:rPr lang="en-US" sz="1600" dirty="0" smtClean="0"/>
              <a:t>Climate Leader	Joan Marshall</a:t>
            </a:r>
          </a:p>
          <a:p>
            <a:pPr>
              <a:spcBef>
                <a:spcPts val="0"/>
              </a:spcBef>
              <a:spcAft>
                <a:spcPts val="0"/>
              </a:spcAft>
            </a:pPr>
            <a:endParaRPr lang="en-US" sz="1600" dirty="0" smtClean="0"/>
          </a:p>
          <a:p>
            <a:pPr>
              <a:spcBef>
                <a:spcPts val="0"/>
              </a:spcBef>
              <a:spcAft>
                <a:spcPts val="0"/>
              </a:spcAft>
            </a:pPr>
            <a:r>
              <a:rPr lang="en-US" sz="1600" dirty="0" smtClean="0"/>
              <a:t>Project Director	Dr. Lewis Robinson</a:t>
            </a:r>
          </a:p>
          <a:p>
            <a:pPr algn="ctr"/>
            <a:endParaRPr lang="en-US" sz="1600" dirty="0"/>
          </a:p>
          <a:p>
            <a:r>
              <a:rPr lang="en-US" sz="1600" b="1" dirty="0" smtClean="0"/>
              <a:t>Special </a:t>
            </a:r>
            <a:r>
              <a:rPr lang="en-US" sz="1600" b="1" dirty="0"/>
              <a:t>Thanks to Basis Learning </a:t>
            </a:r>
            <a:r>
              <a:rPr lang="en-US" sz="1600" b="1" dirty="0" smtClean="0"/>
              <a:t>Skills</a:t>
            </a:r>
          </a:p>
          <a:p>
            <a:r>
              <a:rPr lang="en-US" sz="1600" dirty="0" smtClean="0"/>
              <a:t>For </a:t>
            </a:r>
            <a:r>
              <a:rPr lang="en-US" sz="1600" dirty="0"/>
              <a:t>use of office space and telephones</a:t>
            </a:r>
            <a:r>
              <a:rPr lang="en-US" sz="1600" dirty="0" smtClean="0"/>
              <a:t>.</a:t>
            </a:r>
            <a:endParaRPr lang="en-US" sz="1600" dirty="0"/>
          </a:p>
          <a:p>
            <a:pPr algn="ctr"/>
            <a:r>
              <a:rPr lang="en-US" sz="1600" dirty="0"/>
              <a:t> Mr. Roy </a:t>
            </a:r>
            <a:r>
              <a:rPr lang="en-US" sz="1600" dirty="0" err="1"/>
              <a:t>Kennix</a:t>
            </a:r>
            <a:r>
              <a:rPr lang="en-US" sz="1600" dirty="0"/>
              <a:t> </a:t>
            </a:r>
          </a:p>
          <a:p>
            <a:pPr algn="ctr"/>
            <a:r>
              <a:rPr lang="en-US" sz="1600" dirty="0"/>
              <a:t>Ms. Frankie Jennings </a:t>
            </a:r>
          </a:p>
          <a:p>
            <a:pPr>
              <a:spcBef>
                <a:spcPts val="0"/>
              </a:spcBef>
              <a:spcAft>
                <a:spcPts val="0"/>
              </a:spcAft>
            </a:pPr>
            <a:endParaRPr lang="en-US" dirty="0" smtClean="0"/>
          </a:p>
          <a:p>
            <a:pPr algn="ctr">
              <a:spcBef>
                <a:spcPts val="0"/>
              </a:spcBef>
              <a:spcAft>
                <a:spcPts val="0"/>
              </a:spcAft>
            </a:pPr>
            <a:endParaRPr lang="en-US" sz="1300" dirty="0" smtClean="0"/>
          </a:p>
          <a:p>
            <a:pPr algn="ctr">
              <a:spcBef>
                <a:spcPts val="0"/>
              </a:spcBef>
              <a:spcAft>
                <a:spcPts val="0"/>
              </a:spcAft>
            </a:pPr>
            <a:r>
              <a:rPr lang="en-US" sz="2400" dirty="0" smtClean="0"/>
              <a:t>	</a:t>
            </a:r>
          </a:p>
          <a:p>
            <a:pPr algn="ctr"/>
            <a:endParaRPr lang="en-US" dirty="0"/>
          </a:p>
          <a:p>
            <a:pPr algn="ctr"/>
            <a:endParaRPr lang="en-US" dirty="0"/>
          </a:p>
        </p:txBody>
      </p:sp>
      <p:sp>
        <p:nvSpPr>
          <p:cNvPr id="8" name="TextBox 7"/>
          <p:cNvSpPr txBox="1"/>
          <p:nvPr/>
        </p:nvSpPr>
        <p:spPr>
          <a:xfrm>
            <a:off x="3878827" y="1858296"/>
            <a:ext cx="4704735" cy="3847207"/>
          </a:xfrm>
          <a:prstGeom prst="rect">
            <a:avLst/>
          </a:prstGeom>
          <a:noFill/>
        </p:spPr>
        <p:txBody>
          <a:bodyPr wrap="square" rtlCol="0">
            <a:spAutoFit/>
          </a:bodyPr>
          <a:lstStyle/>
          <a:p>
            <a:pPr algn="ctr"/>
            <a:r>
              <a:rPr lang="en-US" sz="1600" b="1" dirty="0" smtClean="0"/>
              <a:t>Dr. Ann Murphy Knight STARS Complex</a:t>
            </a:r>
          </a:p>
          <a:p>
            <a:pPr algn="ctr"/>
            <a:r>
              <a:rPr lang="en-US" sz="1600" b="1" dirty="0" smtClean="0"/>
              <a:t>Community Forum</a:t>
            </a:r>
          </a:p>
          <a:p>
            <a:r>
              <a:rPr lang="en-US" sz="1600" dirty="0"/>
              <a:t>Community Committee Chair	</a:t>
            </a:r>
            <a:r>
              <a:rPr lang="en-US" sz="1600" dirty="0" smtClean="0"/>
              <a:t>Crystal </a:t>
            </a:r>
            <a:r>
              <a:rPr lang="en-US" sz="1600" dirty="0"/>
              <a:t>Johnson</a:t>
            </a:r>
          </a:p>
          <a:p>
            <a:r>
              <a:rPr lang="en-US" sz="1600" dirty="0"/>
              <a:t>Goodwill of SW Florida	</a:t>
            </a:r>
            <a:r>
              <a:rPr lang="en-US" sz="1600" dirty="0" smtClean="0"/>
              <a:t>Barbara </a:t>
            </a:r>
            <a:r>
              <a:rPr lang="en-US" sz="1600" dirty="0"/>
              <a:t>Key Ramos</a:t>
            </a:r>
          </a:p>
          <a:p>
            <a:r>
              <a:rPr lang="en-US" sz="1600" dirty="0"/>
              <a:t>Community Kids of SW Florida	</a:t>
            </a:r>
            <a:r>
              <a:rPr lang="en-US" sz="1600" dirty="0" smtClean="0"/>
              <a:t>Nicolas Resto</a:t>
            </a:r>
          </a:p>
          <a:p>
            <a:endParaRPr lang="en-US" sz="1600" dirty="0"/>
          </a:p>
          <a:p>
            <a:pPr algn="ctr"/>
            <a:r>
              <a:rPr lang="en-US" sz="1600" b="1" dirty="0"/>
              <a:t>Outreach Team</a:t>
            </a:r>
          </a:p>
          <a:p>
            <a:r>
              <a:rPr lang="en-US" sz="1600" dirty="0"/>
              <a:t>Alex			 Sophia </a:t>
            </a:r>
            <a:r>
              <a:rPr lang="en-US" sz="1600" dirty="0" err="1" smtClean="0"/>
              <a:t>Mantos</a:t>
            </a:r>
            <a:r>
              <a:rPr lang="en-US" sz="1600" dirty="0" smtClean="0"/>
              <a:t> </a:t>
            </a:r>
            <a:endParaRPr lang="en-US" sz="1600" dirty="0"/>
          </a:p>
          <a:p>
            <a:r>
              <a:rPr lang="en-US" sz="1600" dirty="0"/>
              <a:t>Marsha Curry		 Tanya </a:t>
            </a:r>
            <a:r>
              <a:rPr lang="en-US" sz="1600" dirty="0" err="1" smtClean="0"/>
              <a:t>Mantos</a:t>
            </a:r>
            <a:endParaRPr lang="en-US" sz="1600" dirty="0"/>
          </a:p>
          <a:p>
            <a:r>
              <a:rPr lang="en-US" sz="1600" dirty="0"/>
              <a:t>Yvonne Hill		 Barbara </a:t>
            </a:r>
            <a:r>
              <a:rPr lang="en-US" sz="1600" dirty="0" smtClean="0"/>
              <a:t>Key Ramos</a:t>
            </a:r>
            <a:endParaRPr lang="en-US" sz="1600" dirty="0"/>
          </a:p>
          <a:p>
            <a:pPr algn="ctr"/>
            <a:r>
              <a:rPr lang="en-US" sz="1600" b="1" dirty="0"/>
              <a:t>Outreach Team Supporters</a:t>
            </a:r>
            <a:r>
              <a:rPr lang="en-US" sz="1600" dirty="0"/>
              <a:t> </a:t>
            </a:r>
          </a:p>
          <a:p>
            <a:r>
              <a:rPr lang="en-US" sz="1600" dirty="0"/>
              <a:t>Nicholas Resto		 Bob E. </a:t>
            </a:r>
            <a:r>
              <a:rPr lang="en-US" sz="1600" dirty="0" err="1"/>
              <a:t>Stockwell</a:t>
            </a:r>
            <a:r>
              <a:rPr lang="en-US" sz="1600" dirty="0"/>
              <a:t/>
            </a:r>
            <a:br>
              <a:rPr lang="en-US" sz="1600" dirty="0"/>
            </a:br>
            <a:r>
              <a:rPr lang="en-US" sz="1600" dirty="0"/>
              <a:t>Mrs. Nicholas Resto	 </a:t>
            </a:r>
            <a:r>
              <a:rPr lang="en-US" sz="1600" dirty="0" smtClean="0"/>
              <a:t>	Carl </a:t>
            </a:r>
            <a:r>
              <a:rPr lang="en-US" sz="1600" dirty="0"/>
              <a:t>Baxter</a:t>
            </a:r>
            <a:br>
              <a:rPr lang="en-US" sz="1600" dirty="0"/>
            </a:br>
            <a:r>
              <a:rPr lang="en-US" sz="1600" dirty="0"/>
              <a:t>Luis Resto</a:t>
            </a:r>
          </a:p>
          <a:p>
            <a:endParaRPr lang="en-US" sz="2000" dirty="0"/>
          </a:p>
        </p:txBody>
      </p:sp>
      <p:sp>
        <p:nvSpPr>
          <p:cNvPr id="4" name="TextBox 3"/>
          <p:cNvSpPr txBox="1"/>
          <p:nvPr/>
        </p:nvSpPr>
        <p:spPr>
          <a:xfrm>
            <a:off x="8893279" y="1858296"/>
            <a:ext cx="3170902" cy="5078313"/>
          </a:xfrm>
          <a:prstGeom prst="rect">
            <a:avLst/>
          </a:prstGeom>
          <a:noFill/>
        </p:spPr>
        <p:txBody>
          <a:bodyPr wrap="square" rtlCol="0">
            <a:spAutoFit/>
          </a:bodyPr>
          <a:lstStyle/>
          <a:p>
            <a:r>
              <a:rPr lang="en-US" b="1" dirty="0"/>
              <a:t>Government Officials </a:t>
            </a:r>
            <a:endParaRPr lang="en-US" dirty="0"/>
          </a:p>
          <a:p>
            <a:r>
              <a:rPr lang="en-US" dirty="0"/>
              <a:t>City Manager, City of </a:t>
            </a:r>
            <a:r>
              <a:rPr lang="en-US" dirty="0" smtClean="0"/>
              <a:t>Fort Myers Saeed </a:t>
            </a:r>
            <a:r>
              <a:rPr lang="en-US" dirty="0" err="1"/>
              <a:t>Kazemi</a:t>
            </a:r>
            <a:r>
              <a:rPr lang="en-US" dirty="0"/>
              <a:t>, P.E</a:t>
            </a:r>
            <a:r>
              <a:rPr lang="en-US" dirty="0" smtClean="0"/>
              <a:t>.</a:t>
            </a:r>
          </a:p>
          <a:p>
            <a:endParaRPr lang="en-US" dirty="0"/>
          </a:p>
          <a:p>
            <a:r>
              <a:rPr lang="en-US" dirty="0" smtClean="0"/>
              <a:t>Councilwoman</a:t>
            </a:r>
            <a:r>
              <a:rPr lang="en-US" dirty="0"/>
              <a:t>, Ward 1	</a:t>
            </a:r>
          </a:p>
          <a:p>
            <a:r>
              <a:rPr lang="en-US" dirty="0" smtClean="0"/>
              <a:t>Teresa </a:t>
            </a:r>
            <a:r>
              <a:rPr lang="en-US" dirty="0"/>
              <a:t>Watkins </a:t>
            </a:r>
            <a:r>
              <a:rPr lang="en-US" dirty="0" smtClean="0"/>
              <a:t>Brown</a:t>
            </a:r>
          </a:p>
          <a:p>
            <a:endParaRPr lang="en-US" dirty="0"/>
          </a:p>
          <a:p>
            <a:r>
              <a:rPr lang="en-US" dirty="0"/>
              <a:t>Councilman, Ward 2	</a:t>
            </a:r>
          </a:p>
          <a:p>
            <a:r>
              <a:rPr lang="en-US" dirty="0" smtClean="0"/>
              <a:t>Johnny </a:t>
            </a:r>
            <a:r>
              <a:rPr lang="en-US" dirty="0"/>
              <a:t>W. Streets, Jr</a:t>
            </a:r>
            <a:r>
              <a:rPr lang="en-US" dirty="0" smtClean="0"/>
              <a:t>.</a:t>
            </a:r>
          </a:p>
          <a:p>
            <a:endParaRPr lang="en-US" dirty="0"/>
          </a:p>
          <a:p>
            <a:r>
              <a:rPr lang="en-US" dirty="0"/>
              <a:t>City Attorney, City of Fort </a:t>
            </a:r>
            <a:r>
              <a:rPr lang="en-US" dirty="0" smtClean="0"/>
              <a:t>Myers</a:t>
            </a:r>
            <a:endParaRPr lang="en-US" dirty="0"/>
          </a:p>
          <a:p>
            <a:r>
              <a:rPr lang="en-US" dirty="0" smtClean="0"/>
              <a:t>Grant </a:t>
            </a:r>
            <a:r>
              <a:rPr lang="en-US" dirty="0"/>
              <a:t>Williams </a:t>
            </a:r>
            <a:r>
              <a:rPr lang="en-US" dirty="0" smtClean="0"/>
              <a:t>Alley</a:t>
            </a:r>
          </a:p>
          <a:p>
            <a:endParaRPr lang="en-US" dirty="0"/>
          </a:p>
          <a:p>
            <a:r>
              <a:rPr lang="en-US" dirty="0"/>
              <a:t>Environmental Manager</a:t>
            </a:r>
          </a:p>
          <a:p>
            <a:r>
              <a:rPr lang="en-US" dirty="0" smtClean="0"/>
              <a:t>FL Dept. </a:t>
            </a:r>
            <a:r>
              <a:rPr lang="en-US" dirty="0"/>
              <a:t>of Health, Lee </a:t>
            </a:r>
            <a:r>
              <a:rPr lang="en-US" dirty="0" smtClean="0"/>
              <a:t>County Geordie </a:t>
            </a:r>
            <a:r>
              <a:rPr lang="en-US" dirty="0"/>
              <a:t>Smith, PhD.</a:t>
            </a:r>
          </a:p>
          <a:p>
            <a:r>
              <a:rPr lang="en-US" dirty="0"/>
              <a:t> </a:t>
            </a:r>
          </a:p>
          <a:p>
            <a:endParaRPr lang="en-US" dirty="0"/>
          </a:p>
        </p:txBody>
      </p:sp>
    </p:spTree>
    <p:extLst>
      <p:ext uri="{BB962C8B-B14F-4D97-AF65-F5344CB8AC3E}">
        <p14:creationId xmlns:p14="http://schemas.microsoft.com/office/powerpoint/2010/main" val="20521189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510" y="209863"/>
            <a:ext cx="4525967" cy="6052063"/>
          </a:xfrm>
          <a:prstGeom prst="rect">
            <a:avLst/>
          </a:prstGeom>
        </p:spPr>
      </p:pic>
      <p:sp>
        <p:nvSpPr>
          <p:cNvPr id="5" name="TextBox 4"/>
          <p:cNvSpPr txBox="1"/>
          <p:nvPr/>
        </p:nvSpPr>
        <p:spPr>
          <a:xfrm>
            <a:off x="8489331" y="3097162"/>
            <a:ext cx="3102901" cy="3046988"/>
          </a:xfrm>
          <a:prstGeom prst="rect">
            <a:avLst/>
          </a:prstGeom>
          <a:noFill/>
        </p:spPr>
        <p:txBody>
          <a:bodyPr wrap="square" rtlCol="0">
            <a:spAutoFit/>
          </a:bodyPr>
          <a:lstStyle/>
          <a:p>
            <a:r>
              <a:rPr lang="en-US" sz="1600" dirty="0"/>
              <a:t>-This project was funded in part by the Unitarian Universalist Fund for Social Responsibility.</a:t>
            </a:r>
          </a:p>
          <a:p>
            <a:r>
              <a:rPr lang="en-US" sz="1600" dirty="0"/>
              <a:t>-This project was funded in part by the UUFBR Endowment Fund.</a:t>
            </a:r>
          </a:p>
          <a:p>
            <a:r>
              <a:rPr lang="en-US" sz="1600" dirty="0"/>
              <a:t>-Development of the ReACT Tool Kit and the Pilot Project was funded by EPA Environmental Justice Grant </a:t>
            </a:r>
          </a:p>
          <a:p>
            <a:r>
              <a:rPr lang="en-US" sz="1600"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24777" y="3235894"/>
            <a:ext cx="3002280" cy="758190"/>
          </a:xfrm>
          <a:prstGeom prst="rect">
            <a:avLst/>
          </a:prstGeom>
          <a:ln w="12700" cap="flat">
            <a:noFill/>
            <a:miter lim="400000"/>
          </a:ln>
          <a:effectLst/>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424777" y="209863"/>
            <a:ext cx="3092434" cy="2664501"/>
          </a:xfrm>
          <a:prstGeom prst="rect">
            <a:avLst/>
          </a:prstGeom>
        </p:spPr>
      </p:pic>
      <p:pic>
        <p:nvPicPr>
          <p:cNvPr id="11" name="Picture 10"/>
          <p:cNvPicPr/>
          <p:nvPr/>
        </p:nvPicPr>
        <p:blipFill>
          <a:blip r:embed="rId6" cstate="print">
            <a:extLst>
              <a:ext uri="{28A0092B-C50C-407E-A947-70E740481C1C}">
                <a14:useLocalDpi xmlns:a14="http://schemas.microsoft.com/office/drawing/2010/main" val="0"/>
              </a:ext>
            </a:extLst>
          </a:blip>
          <a:stretch>
            <a:fillRect/>
          </a:stretch>
        </p:blipFill>
        <p:spPr>
          <a:xfrm>
            <a:off x="8593776" y="209864"/>
            <a:ext cx="2998456" cy="2664500"/>
          </a:xfrm>
          <a:prstGeom prst="rect">
            <a:avLst/>
          </a:prstGeom>
        </p:spPr>
      </p:pic>
    </p:spTree>
    <p:extLst>
      <p:ext uri="{BB962C8B-B14F-4D97-AF65-F5344CB8AC3E}">
        <p14:creationId xmlns:p14="http://schemas.microsoft.com/office/powerpoint/2010/main" val="1305187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916" y="271854"/>
            <a:ext cx="9896169" cy="1450757"/>
          </a:xfrm>
        </p:spPr>
        <p:txBody>
          <a:bodyPr>
            <a:normAutofit/>
          </a:bodyPr>
          <a:lstStyle/>
          <a:p>
            <a:pPr algn="ctr"/>
            <a:r>
              <a:rPr lang="en-US" dirty="0">
                <a:solidFill>
                  <a:srgbClr val="FF0000"/>
                </a:solidFill>
              </a:rPr>
              <a:t>6</a:t>
            </a:r>
            <a:r>
              <a:rPr lang="en-US" dirty="0" smtClean="0">
                <a:solidFill>
                  <a:srgbClr val="FF0000"/>
                </a:solidFill>
              </a:rPr>
              <a:t> </a:t>
            </a:r>
            <a:r>
              <a:rPr lang="en-US" dirty="0" smtClean="0">
                <a:solidFill>
                  <a:schemeClr val="tx1"/>
                </a:solidFill>
              </a:rPr>
              <a:t>Members on the Outreach Team +</a:t>
            </a:r>
            <a:br>
              <a:rPr lang="en-US" dirty="0" smtClean="0">
                <a:solidFill>
                  <a:schemeClr val="tx1"/>
                </a:solidFill>
              </a:rPr>
            </a:br>
            <a:r>
              <a:rPr lang="en-US" dirty="0" smtClean="0">
                <a:solidFill>
                  <a:srgbClr val="FF0000"/>
                </a:solidFill>
              </a:rPr>
              <a:t>5 </a:t>
            </a:r>
            <a:r>
              <a:rPr lang="en-US" dirty="0" smtClean="0">
                <a:solidFill>
                  <a:schemeClr val="tx1">
                    <a:lumMod val="85000"/>
                    <a:lumOff val="15000"/>
                  </a:schemeClr>
                </a:solidFill>
              </a:rPr>
              <a:t>Active Supporters</a:t>
            </a:r>
            <a:endParaRPr lang="en-US" dirty="0">
              <a:solidFill>
                <a:schemeClr val="tx1">
                  <a:lumMod val="85000"/>
                  <a:lumOff val="15000"/>
                </a:schemeClr>
              </a:solidFill>
            </a:endParaRPr>
          </a:p>
        </p:txBody>
      </p:sp>
      <p:sp>
        <p:nvSpPr>
          <p:cNvPr id="5" name="TextBox 4"/>
          <p:cNvSpPr txBox="1"/>
          <p:nvPr/>
        </p:nvSpPr>
        <p:spPr>
          <a:xfrm>
            <a:off x="1731461" y="1962183"/>
            <a:ext cx="8828385" cy="1200329"/>
          </a:xfrm>
          <a:prstGeom prst="rect">
            <a:avLst/>
          </a:prstGeom>
          <a:noFill/>
        </p:spPr>
        <p:txBody>
          <a:bodyPr wrap="square" rtlCol="0">
            <a:spAutoFit/>
          </a:bodyPr>
          <a:lstStyle/>
          <a:p>
            <a:r>
              <a:rPr lang="en-US" sz="3600" dirty="0" smtClean="0"/>
              <a:t>				</a:t>
            </a:r>
            <a:endParaRPr lang="en-US" sz="3200" b="1" dirty="0"/>
          </a:p>
          <a:p>
            <a:endParaRPr lang="en-US" sz="3600" dirty="0"/>
          </a:p>
        </p:txBody>
      </p:sp>
      <p:sp>
        <p:nvSpPr>
          <p:cNvPr id="3" name="TextBox 2"/>
          <p:cNvSpPr txBox="1"/>
          <p:nvPr/>
        </p:nvSpPr>
        <p:spPr>
          <a:xfrm>
            <a:off x="353962" y="1738007"/>
            <a:ext cx="6445046" cy="4678204"/>
          </a:xfrm>
          <a:prstGeom prst="rect">
            <a:avLst/>
          </a:prstGeom>
          <a:noFill/>
        </p:spPr>
        <p:txBody>
          <a:bodyPr wrap="square" rtlCol="0">
            <a:spAutoFit/>
          </a:bodyPr>
          <a:lstStyle/>
          <a:p>
            <a:r>
              <a:rPr lang="en-US" sz="2800" dirty="0" smtClean="0"/>
              <a:t>Alexis Vidal			10 Surveys</a:t>
            </a:r>
          </a:p>
          <a:p>
            <a:r>
              <a:rPr lang="en-US" sz="2800" dirty="0" smtClean="0"/>
              <a:t>Marsha Curry		48 Surveys</a:t>
            </a:r>
          </a:p>
          <a:p>
            <a:r>
              <a:rPr lang="en-US" sz="2800" dirty="0" smtClean="0">
                <a:solidFill>
                  <a:srgbClr val="FF0000"/>
                </a:solidFill>
              </a:rPr>
              <a:t>Yvonne Hill			10 Surveys &amp;</a:t>
            </a:r>
          </a:p>
          <a:p>
            <a:r>
              <a:rPr lang="en-US" sz="2800" dirty="0" smtClean="0">
                <a:solidFill>
                  <a:srgbClr val="FF0000"/>
                </a:solidFill>
              </a:rPr>
              <a:t>				58 Data 					Entries</a:t>
            </a:r>
          </a:p>
          <a:p>
            <a:r>
              <a:rPr lang="en-US" sz="2800" dirty="0" smtClean="0"/>
              <a:t>Sophia Hidalgo		10 Surveys</a:t>
            </a:r>
          </a:p>
          <a:p>
            <a:r>
              <a:rPr lang="en-US" sz="2800" dirty="0" smtClean="0">
                <a:solidFill>
                  <a:srgbClr val="FF0000"/>
                </a:solidFill>
              </a:rPr>
              <a:t>Tania Matos			10 Surveys &amp;</a:t>
            </a:r>
          </a:p>
          <a:p>
            <a:r>
              <a:rPr lang="en-US" sz="2800" dirty="0">
                <a:solidFill>
                  <a:srgbClr val="FF0000"/>
                </a:solidFill>
              </a:rPr>
              <a:t>	</a:t>
            </a:r>
            <a:r>
              <a:rPr lang="en-US" sz="2800" dirty="0" smtClean="0">
                <a:solidFill>
                  <a:srgbClr val="FF0000"/>
                </a:solidFill>
              </a:rPr>
              <a:t>			48 Data 					Entries</a:t>
            </a:r>
          </a:p>
          <a:p>
            <a:r>
              <a:rPr lang="en-US" sz="2800" dirty="0" smtClean="0"/>
              <a:t>Barbara Key Ramos	20 Surveys</a:t>
            </a:r>
          </a:p>
          <a:p>
            <a:endParaRPr lang="en-US" dirty="0"/>
          </a:p>
        </p:txBody>
      </p:sp>
      <p:sp>
        <p:nvSpPr>
          <p:cNvPr id="4" name="TextBox 3"/>
          <p:cNvSpPr txBox="1"/>
          <p:nvPr/>
        </p:nvSpPr>
        <p:spPr>
          <a:xfrm>
            <a:off x="6799008" y="1722611"/>
            <a:ext cx="4409767" cy="4678204"/>
          </a:xfrm>
          <a:prstGeom prst="rect">
            <a:avLst/>
          </a:prstGeom>
          <a:noFill/>
        </p:spPr>
        <p:txBody>
          <a:bodyPr wrap="square" rtlCol="0">
            <a:spAutoFit/>
          </a:bodyPr>
          <a:lstStyle/>
          <a:p>
            <a:r>
              <a:rPr lang="en-US" sz="2800" dirty="0" smtClean="0"/>
              <a:t>Special Thanks to</a:t>
            </a:r>
            <a:r>
              <a:rPr lang="en-US" sz="2800" dirty="0"/>
              <a:t> </a:t>
            </a:r>
            <a:r>
              <a:rPr lang="en-US" sz="2800" dirty="0" smtClean="0"/>
              <a:t>Team </a:t>
            </a:r>
            <a:r>
              <a:rPr lang="en-US" sz="2800" dirty="0"/>
              <a:t>Members who became ill or had family illness during the surveying process, but supported the teams' efforts</a:t>
            </a:r>
            <a:r>
              <a:rPr lang="en-US" sz="2800" dirty="0" smtClean="0"/>
              <a:t>:</a:t>
            </a:r>
            <a:r>
              <a:rPr lang="en-US" sz="2800" dirty="0"/>
              <a:t/>
            </a:r>
            <a:br>
              <a:rPr lang="en-US" sz="2800" dirty="0"/>
            </a:br>
            <a:r>
              <a:rPr lang="en-US" sz="2800" dirty="0" smtClean="0"/>
              <a:t>          Nicholas </a:t>
            </a:r>
            <a:r>
              <a:rPr lang="en-US" sz="2800" dirty="0"/>
              <a:t>Resto</a:t>
            </a:r>
            <a:br>
              <a:rPr lang="en-US" sz="2800" dirty="0"/>
            </a:br>
            <a:r>
              <a:rPr lang="en-US" sz="2800" dirty="0" smtClean="0"/>
              <a:t>          Mrs</a:t>
            </a:r>
            <a:r>
              <a:rPr lang="en-US" sz="2800" dirty="0"/>
              <a:t>. Nicholas Resto</a:t>
            </a:r>
            <a:br>
              <a:rPr lang="en-US" sz="2800" dirty="0"/>
            </a:br>
            <a:r>
              <a:rPr lang="en-US" sz="2800" dirty="0" smtClean="0"/>
              <a:t>          Luis </a:t>
            </a:r>
            <a:r>
              <a:rPr lang="en-US" sz="2800" dirty="0"/>
              <a:t>Resto</a:t>
            </a:r>
            <a:br>
              <a:rPr lang="en-US" sz="2800" dirty="0"/>
            </a:br>
            <a:r>
              <a:rPr lang="en-US" sz="2800" dirty="0" smtClean="0"/>
              <a:t>          Bob </a:t>
            </a:r>
            <a:r>
              <a:rPr lang="en-US" sz="2800" dirty="0"/>
              <a:t>E</a:t>
            </a:r>
            <a:r>
              <a:rPr lang="en-US" sz="2800" dirty="0" smtClean="0"/>
              <a:t>. </a:t>
            </a:r>
            <a:r>
              <a:rPr lang="en-US" sz="2800" dirty="0" err="1" smtClean="0"/>
              <a:t>Stockwell</a:t>
            </a:r>
            <a:r>
              <a:rPr lang="en-US" sz="2800" dirty="0"/>
              <a:t/>
            </a:r>
            <a:br>
              <a:rPr lang="en-US" sz="2800" dirty="0"/>
            </a:br>
            <a:r>
              <a:rPr lang="en-US" sz="2800" dirty="0" smtClean="0"/>
              <a:t>          Carl </a:t>
            </a:r>
            <a:r>
              <a:rPr lang="en-US" sz="2800" dirty="0"/>
              <a:t>Baxter</a:t>
            </a:r>
          </a:p>
          <a:p>
            <a:endParaRPr lang="en-US" dirty="0"/>
          </a:p>
        </p:txBody>
      </p:sp>
    </p:spTree>
    <p:extLst>
      <p:ext uri="{BB962C8B-B14F-4D97-AF65-F5344CB8AC3E}">
        <p14:creationId xmlns:p14="http://schemas.microsoft.com/office/powerpoint/2010/main" val="1289312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3</a:t>
            </a:r>
            <a:r>
              <a:rPr lang="en-US" sz="4400" dirty="0" smtClean="0"/>
              <a:t> Outreach Languages</a:t>
            </a:r>
            <a:br>
              <a:rPr lang="en-US" sz="4400" dirty="0" smtClean="0"/>
            </a:br>
            <a:r>
              <a:rPr lang="en-US" sz="4400" dirty="0" smtClean="0">
                <a:solidFill>
                  <a:srgbClr val="FF0000"/>
                </a:solidFill>
              </a:rPr>
              <a:t>6</a:t>
            </a:r>
            <a:r>
              <a:rPr lang="en-US" sz="4400" dirty="0" smtClean="0"/>
              <a:t> Bi-Lingual Outreach Team Members </a:t>
            </a:r>
            <a:endParaRPr lang="en-US" sz="44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717" b="86708"/>
          <a:stretch/>
        </p:blipFill>
        <p:spPr>
          <a:xfrm>
            <a:off x="5132438" y="1923301"/>
            <a:ext cx="6597934" cy="1207699"/>
          </a:xfrm>
          <a:prstGeom prst="rect">
            <a:avLst/>
          </a:prstGeom>
        </p:spPr>
      </p:pic>
      <p:pic>
        <p:nvPicPr>
          <p:cNvPr id="7" name="Content Placeholder 3"/>
          <p:cNvPicPr>
            <a:picLocks noChangeAspect="1"/>
          </p:cNvPicPr>
          <p:nvPr/>
        </p:nvPicPr>
        <p:blipFill rotWithShape="1">
          <a:blip r:embed="rId4">
            <a:extLst>
              <a:ext uri="{28A0092B-C50C-407E-A947-70E740481C1C}">
                <a14:useLocalDpi xmlns:a14="http://schemas.microsoft.com/office/drawing/2010/main" val="0"/>
              </a:ext>
            </a:extLst>
          </a:blip>
          <a:srcRect r="1751" b="86710"/>
          <a:stretch/>
        </p:blipFill>
        <p:spPr>
          <a:xfrm>
            <a:off x="5117220" y="3136547"/>
            <a:ext cx="6902715" cy="123842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6311" b="86661"/>
          <a:stretch/>
        </p:blipFill>
        <p:spPr>
          <a:xfrm>
            <a:off x="5117220" y="4374967"/>
            <a:ext cx="6613152" cy="1223040"/>
          </a:xfrm>
          <a:prstGeom prst="rect">
            <a:avLst/>
          </a:prstGeom>
        </p:spPr>
      </p:pic>
      <p:pic>
        <p:nvPicPr>
          <p:cNvPr id="10" name="Content Placeholder 9"/>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369311" y="1737360"/>
            <a:ext cx="5198072" cy="4014511"/>
          </a:xfrm>
        </p:spPr>
      </p:pic>
    </p:spTree>
    <p:extLst>
      <p:ext uri="{BB962C8B-B14F-4D97-AF65-F5344CB8AC3E}">
        <p14:creationId xmlns:p14="http://schemas.microsoft.com/office/powerpoint/2010/main" val="14748503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101 </a:t>
            </a:r>
            <a:r>
              <a:rPr lang="en-US" dirty="0" smtClean="0">
                <a:solidFill>
                  <a:schemeClr val="tx1"/>
                </a:solidFill>
              </a:rPr>
              <a:t>Residents Educated</a:t>
            </a:r>
            <a:endParaRPr lang="en-US"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smtClean="0">
                <a:solidFill>
                  <a:schemeClr val="bg1"/>
                </a:solidFill>
              </a:rPr>
              <a:t>Storm Preparedness</a:t>
            </a:r>
            <a:endParaRPr lang="en-US" sz="2400" b="1" dirty="0">
              <a:solidFill>
                <a:schemeClr val="bg1"/>
              </a:solidFill>
            </a:endParaRP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smtClean="0"/>
              <a:t>Mold</a:t>
            </a:r>
            <a:endParaRPr lang="en-US" sz="2400" b="1" dirty="0"/>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smtClean="0">
                <a:solidFill>
                  <a:schemeClr val="bg1"/>
                </a:solidFill>
              </a:rPr>
              <a:t>Water Contamination</a:t>
            </a:r>
            <a:endParaRPr lang="en-US" sz="2400" b="1" dirty="0">
              <a:solidFill>
                <a:schemeClr val="bg1"/>
              </a:solidFill>
            </a:endParaRP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smtClean="0">
                <a:solidFill>
                  <a:schemeClr val="bg1"/>
                </a:solidFill>
              </a:rPr>
              <a:t>Vector Borne Disease</a:t>
            </a:r>
            <a:endParaRPr lang="en-US" sz="2400" b="1" dirty="0">
              <a:solidFill>
                <a:schemeClr val="bg1"/>
              </a:solidFill>
            </a:endParaRP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smtClean="0">
                <a:solidFill>
                  <a:schemeClr val="bg1"/>
                </a:solidFill>
              </a:rPr>
              <a:t>Algae Blooms</a:t>
            </a:r>
            <a:endParaRPr lang="en-US" sz="2400" b="1" dirty="0">
              <a:solidFill>
                <a:schemeClr val="bg1"/>
              </a:solidFill>
            </a:endParaRP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smtClean="0">
                <a:solidFill>
                  <a:schemeClr val="bg1"/>
                </a:solidFill>
              </a:rPr>
              <a:t>Standing Water</a:t>
            </a:r>
            <a:endParaRPr lang="en-US" sz="2400" b="1" dirty="0">
              <a:solidFill>
                <a:schemeClr val="bg1"/>
              </a:solidFill>
            </a:endParaRP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smtClean="0">
                <a:solidFill>
                  <a:schemeClr val="bg1"/>
                </a:solidFill>
              </a:rPr>
              <a:t>Heat Waves and</a:t>
            </a:r>
          </a:p>
          <a:p>
            <a:r>
              <a:rPr lang="en-US" sz="2400" b="1" dirty="0" smtClean="0">
                <a:solidFill>
                  <a:schemeClr val="bg1"/>
                </a:solidFill>
              </a:rPr>
              <a:t>Poor Air Quality</a:t>
            </a:r>
            <a:endParaRPr lang="en-US" sz="2400" b="1" dirty="0">
              <a:solidFill>
                <a:schemeClr val="bg1"/>
              </a:solidFill>
            </a:endParaRPr>
          </a:p>
        </p:txBody>
      </p:sp>
    </p:spTree>
    <p:extLst>
      <p:ext uri="{BB962C8B-B14F-4D97-AF65-F5344CB8AC3E}">
        <p14:creationId xmlns:p14="http://schemas.microsoft.com/office/powerpoint/2010/main" val="499483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a:bodyPr>
          <a:lstStyle/>
          <a:p>
            <a:pPr algn="ctr"/>
            <a:r>
              <a:rPr lang="en-US" sz="4400" dirty="0" smtClean="0">
                <a:solidFill>
                  <a:srgbClr val="FF0000"/>
                </a:solidFill>
              </a:rPr>
              <a:t>98 </a:t>
            </a:r>
            <a:r>
              <a:rPr lang="en-US" sz="4400" dirty="0" smtClean="0"/>
              <a:t>Households Surveyed</a:t>
            </a:r>
            <a:endParaRPr lang="en-US" sz="4400" dirty="0">
              <a:solidFill>
                <a:srgbClr val="FF0000"/>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4405797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98</a:t>
            </a:r>
            <a:r>
              <a:rPr lang="en-US" sz="4400" dirty="0" smtClean="0"/>
              <a:t> Households in Ft. Myers</a:t>
            </a:r>
            <a:endParaRPr lang="en-US" sz="4400"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6732" y="1845734"/>
            <a:ext cx="6948948" cy="4486802"/>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108116569"/>
              </p:ext>
            </p:extLst>
          </p:nvPr>
        </p:nvGraphicFramePr>
        <p:xfrm>
          <a:off x="510426" y="1976257"/>
          <a:ext cx="3412645" cy="3892836"/>
        </p:xfrm>
        <a:graphic>
          <a:graphicData uri="http://schemas.openxmlformats.org/drawingml/2006/table">
            <a:tbl>
              <a:tblPr firstRow="1" firstCol="1" bandRow="1">
                <a:tableStyleId>{5C22544A-7EE6-4342-B048-85BDC9FD1C3A}</a:tableStyleId>
              </a:tblPr>
              <a:tblGrid>
                <a:gridCol w="1571470"/>
                <a:gridCol w="1841175"/>
              </a:tblGrid>
              <a:tr h="1415578">
                <a:tc>
                  <a:txBody>
                    <a:bodyPr/>
                    <a:lstStyle/>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 </a:t>
                      </a:r>
                    </a:p>
                    <a:p>
                      <a:pPr marL="0" marR="0" algn="ctr">
                        <a:spcBef>
                          <a:spcPts val="0"/>
                        </a:spcBef>
                        <a:spcAft>
                          <a:spcPts val="0"/>
                        </a:spcAft>
                      </a:pPr>
                      <a:r>
                        <a:rPr lang="en-US" sz="1800" dirty="0">
                          <a:effectLst/>
                        </a:rPr>
                        <a:t>Zip Code</a:t>
                      </a:r>
                    </a:p>
                    <a:p>
                      <a:pPr marL="0" marR="0" algn="ctr">
                        <a:spcBef>
                          <a:spcPts val="0"/>
                        </a:spcBef>
                        <a:spcAft>
                          <a:spcPts val="0"/>
                        </a:spcAft>
                      </a:pPr>
                      <a:r>
                        <a:rPr lang="en-US" sz="1800" dirty="0">
                          <a:effectLst/>
                        </a:rPr>
                        <a:t> </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Number of Respondents in the </a:t>
                      </a:r>
                      <a:endParaRPr lang="en-US" sz="1800" dirty="0" smtClean="0">
                        <a:effectLst/>
                      </a:endParaRPr>
                    </a:p>
                    <a:p>
                      <a:pPr marL="0" marR="0" algn="ctr">
                        <a:spcBef>
                          <a:spcPts val="0"/>
                        </a:spcBef>
                        <a:spcAft>
                          <a:spcPts val="0"/>
                        </a:spcAft>
                      </a:pPr>
                      <a:r>
                        <a:rPr lang="en-US" sz="1800" dirty="0" smtClean="0">
                          <a:effectLst/>
                        </a:rPr>
                        <a:t>Zip </a:t>
                      </a:r>
                      <a:r>
                        <a:rPr lang="en-US" sz="1800" dirty="0">
                          <a:effectLst/>
                        </a:rPr>
                        <a:t>Code </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dirty="0">
                          <a:effectLst/>
                        </a:rPr>
                        <a:t>33916</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smtClean="0">
                          <a:effectLst/>
                        </a:rPr>
                        <a:t>83</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dirty="0">
                          <a:effectLst/>
                        </a:rPr>
                        <a:t>33901</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9</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dirty="0">
                          <a:effectLst/>
                        </a:rPr>
                        <a:t>33905</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2</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dirty="0">
                          <a:effectLst/>
                        </a:rPr>
                        <a:t>33903</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1</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a:effectLst/>
                        </a:rPr>
                        <a:t>33907</a:t>
                      </a:r>
                      <a:endParaRPr lang="en-US" sz="180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1</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a:effectLst/>
                        </a:rPr>
                        <a:t>33919</a:t>
                      </a:r>
                      <a:endParaRPr lang="en-US" sz="180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1</a:t>
                      </a:r>
                      <a:endParaRPr lang="en-US" sz="1800" dirty="0">
                        <a:solidFill>
                          <a:srgbClr val="000000"/>
                        </a:solidFill>
                        <a:effectLst/>
                        <a:latin typeface="Helvetica" charset="0"/>
                        <a:ea typeface="Helvetica" charset="0"/>
                        <a:cs typeface="Helvetica" charset="0"/>
                      </a:endParaRPr>
                    </a:p>
                  </a:txBody>
                  <a:tcPr marL="68580" marR="68580" marT="0" marB="0"/>
                </a:tc>
              </a:tr>
              <a:tr h="353894">
                <a:tc>
                  <a:txBody>
                    <a:bodyPr/>
                    <a:lstStyle/>
                    <a:p>
                      <a:pPr marL="0" marR="0" algn="ctr">
                        <a:spcBef>
                          <a:spcPts val="0"/>
                        </a:spcBef>
                        <a:spcAft>
                          <a:spcPts val="0"/>
                        </a:spcAft>
                      </a:pPr>
                      <a:r>
                        <a:rPr lang="en-US" sz="1800" dirty="0">
                          <a:effectLst/>
                        </a:rPr>
                        <a:t>33936</a:t>
                      </a:r>
                      <a:endParaRPr lang="en-US" sz="1800" dirty="0">
                        <a:solidFill>
                          <a:srgbClr val="000000"/>
                        </a:solidFill>
                        <a:effectLst/>
                        <a:latin typeface="Helvetica" charset="0"/>
                        <a:ea typeface="Helvetica" charset="0"/>
                        <a:cs typeface="Helvetica" charset="0"/>
                      </a:endParaRPr>
                    </a:p>
                  </a:txBody>
                  <a:tcPr marL="68580" marR="68580" marT="0" marB="0"/>
                </a:tc>
                <a:tc>
                  <a:txBody>
                    <a:bodyPr/>
                    <a:lstStyle/>
                    <a:p>
                      <a:pPr marL="0" marR="0" algn="ctr">
                        <a:spcBef>
                          <a:spcPts val="0"/>
                        </a:spcBef>
                        <a:spcAft>
                          <a:spcPts val="0"/>
                        </a:spcAft>
                      </a:pPr>
                      <a:r>
                        <a:rPr lang="en-US" sz="1800" dirty="0">
                          <a:effectLst/>
                        </a:rPr>
                        <a:t>1</a:t>
                      </a:r>
                      <a:endParaRPr lang="en-US" sz="1800" dirty="0">
                        <a:solidFill>
                          <a:srgbClr val="000000"/>
                        </a:solidFill>
                        <a:effectLst/>
                        <a:latin typeface="Helvetica" charset="0"/>
                        <a:ea typeface="Helvetica" charset="0"/>
                        <a:cs typeface="Helvetica" charset="0"/>
                      </a:endParaRPr>
                    </a:p>
                  </a:txBody>
                  <a:tcPr marL="68580" marR="68580" marT="0" marB="0"/>
                </a:tc>
              </a:tr>
            </a:tbl>
          </a:graphicData>
        </a:graphic>
      </p:graphicFrame>
    </p:spTree>
    <p:extLst>
      <p:ext uri="{BB962C8B-B14F-4D97-AF65-F5344CB8AC3E}">
        <p14:creationId xmlns:p14="http://schemas.microsoft.com/office/powerpoint/2010/main" val="11524760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180491" y="0"/>
            <a:ext cx="8671729" cy="784225"/>
          </a:xfrm>
        </p:spPr>
        <p:txBody>
          <a:bodyPr>
            <a:normAutofit/>
          </a:bodyPr>
          <a:lstStyle/>
          <a:p>
            <a:r>
              <a:rPr lang="en-US" sz="4400" dirty="0" smtClean="0"/>
              <a:t>  </a:t>
            </a:r>
            <a:r>
              <a:rPr lang="en-US" sz="4400" dirty="0" smtClean="0">
                <a:solidFill>
                  <a:srgbClr val="FF0000"/>
                </a:solidFill>
              </a:rPr>
              <a:t>Interactive</a:t>
            </a:r>
            <a:r>
              <a:rPr lang="en-US" sz="4400" dirty="0" smtClean="0"/>
              <a:t> Mapping of Households</a:t>
            </a:r>
            <a:endParaRPr lang="en-US" sz="4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1364" y="2008445"/>
            <a:ext cx="2489200" cy="2575232"/>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2875935" y="784225"/>
            <a:ext cx="5383162" cy="5480767"/>
          </a:xfrm>
          <a:prstGeom prst="rect">
            <a:avLst/>
          </a:prstGeom>
        </p:spPr>
      </p:pic>
    </p:spTree>
    <p:extLst>
      <p:ext uri="{BB962C8B-B14F-4D97-AF65-F5344CB8AC3E}">
        <p14:creationId xmlns:p14="http://schemas.microsoft.com/office/powerpoint/2010/main" val="395681076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11979</TotalTime>
  <Words>1872</Words>
  <Application>Microsoft Macintosh PowerPoint</Application>
  <PresentationFormat>Widescreen</PresentationFormat>
  <Paragraphs>245</Paragraphs>
  <Slides>33</Slides>
  <Notes>28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 Unicode MS</vt:lpstr>
      <vt:lpstr>Calibri</vt:lpstr>
      <vt:lpstr>Calibri Light</vt:lpstr>
      <vt:lpstr>Helvetica</vt:lpstr>
      <vt:lpstr>Mangal</vt:lpstr>
      <vt:lpstr>Times New Roman</vt:lpstr>
      <vt:lpstr>Wingdings</vt:lpstr>
      <vt:lpstr>Arial</vt:lpstr>
      <vt:lpstr>Retrospect</vt:lpstr>
      <vt:lpstr>PowerPoint Presentation</vt:lpstr>
      <vt:lpstr>Building  Climate  Resilience</vt:lpstr>
      <vt:lpstr>1 Training Session 10 Trained Climate &amp; Health Communicators</vt:lpstr>
      <vt:lpstr>6 Members on the Outreach Team + 5 Active Supporters</vt:lpstr>
      <vt:lpstr>3 Outreach Languages 6 Bi-Lingual Outreach Team Members </vt:lpstr>
      <vt:lpstr>101 Residents Educated</vt:lpstr>
      <vt:lpstr>98 Households Surveyed</vt:lpstr>
      <vt:lpstr>98 Households in Ft. Myers</vt:lpstr>
      <vt:lpstr>  Interactive Mapping of Households</vt:lpstr>
      <vt:lpstr>51 People Signed up for Code Red </vt:lpstr>
      <vt:lpstr>                   What We Learned</vt:lpstr>
      <vt:lpstr>Health</vt:lpstr>
      <vt:lpstr>PowerPoint Presentation</vt:lpstr>
      <vt:lpstr>PowerPoint Presentation</vt:lpstr>
      <vt:lpstr>Comments on Water Quality</vt:lpstr>
      <vt:lpstr>PowerPoint Presentation</vt:lpstr>
      <vt:lpstr>PowerPoint Presentation</vt:lpstr>
      <vt:lpstr>Extreme Weather</vt:lpstr>
      <vt:lpstr>PowerPoint Presentation</vt:lpstr>
      <vt:lpstr>PowerPoint Presentation</vt:lpstr>
      <vt:lpstr>Mapped Reports of Flooding and Drainage Issues</vt:lpstr>
      <vt:lpstr>Sea Level Rise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Actions to  Increase Climate Resilience</vt:lpstr>
      <vt:lpstr>Rising Together: Ft Myers 2017 Contributors to Success</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Janice Booher</cp:lastModifiedBy>
  <cp:revision>139</cp:revision>
  <dcterms:created xsi:type="dcterms:W3CDTF">2016-09-02T16:12:18Z</dcterms:created>
  <dcterms:modified xsi:type="dcterms:W3CDTF">2017-06-08T02:26:00Z</dcterms:modified>
</cp:coreProperties>
</file>