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5" r:id="rId1"/>
  </p:sldMasterIdLst>
  <p:notesMasterIdLst>
    <p:notesMasterId r:id="rId26"/>
  </p:notesMasterIdLst>
  <p:sldIdLst>
    <p:sldId id="258" r:id="rId2"/>
    <p:sldId id="263" r:id="rId3"/>
    <p:sldId id="266" r:id="rId4"/>
    <p:sldId id="295" r:id="rId5"/>
    <p:sldId id="294" r:id="rId6"/>
    <p:sldId id="297" r:id="rId7"/>
    <p:sldId id="302" r:id="rId8"/>
    <p:sldId id="269" r:id="rId9"/>
    <p:sldId id="304" r:id="rId10"/>
    <p:sldId id="303" r:id="rId11"/>
    <p:sldId id="305" r:id="rId12"/>
    <p:sldId id="259" r:id="rId13"/>
    <p:sldId id="276" r:id="rId14"/>
    <p:sldId id="277" r:id="rId15"/>
    <p:sldId id="310" r:id="rId16"/>
    <p:sldId id="287" r:id="rId17"/>
    <p:sldId id="307" r:id="rId18"/>
    <p:sldId id="261" r:id="rId19"/>
    <p:sldId id="300" r:id="rId20"/>
    <p:sldId id="291" r:id="rId21"/>
    <p:sldId id="308" r:id="rId22"/>
    <p:sldId id="281" r:id="rId23"/>
    <p:sldId id="284"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301"/>
    <a:srgbClr val="CC0000"/>
    <a:srgbClr val="CC3399"/>
    <a:srgbClr val="40E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19"/>
    <p:restoredTop sz="93056" autoAdjust="0"/>
  </p:normalViewPr>
  <p:slideViewPr>
    <p:cSldViewPr snapToGrid="0" snapToObjects="1">
      <p:cViewPr>
        <p:scale>
          <a:sx n="96" d="100"/>
          <a:sy n="96" d="100"/>
        </p:scale>
        <p:origin x="66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EA352-B9FE-3349-9572-6ED2EAFB15DA}" type="datetimeFigureOut">
              <a:rPr lang="en-US" smtClean="0"/>
              <a:t>6/6/17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50AE7-B5DE-B941-A5C6-A5A50F89B92B}" type="slidenum">
              <a:rPr lang="en-US" smtClean="0"/>
              <a:t>‹#›</a:t>
            </a:fld>
            <a:endParaRPr lang="en-US"/>
          </a:p>
        </p:txBody>
      </p:sp>
    </p:spTree>
    <p:extLst>
      <p:ext uri="{BB962C8B-B14F-4D97-AF65-F5344CB8AC3E}">
        <p14:creationId xmlns:p14="http://schemas.microsoft.com/office/powerpoint/2010/main" val="43567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s://www.cdc.gov/asthma/triggers.html"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s://www.airnow.gov/"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a:t>
            </a:fld>
            <a:endParaRPr lang="en-US"/>
          </a:p>
        </p:txBody>
      </p:sp>
    </p:spTree>
    <p:extLst>
      <p:ext uri="{BB962C8B-B14F-4D97-AF65-F5344CB8AC3E}">
        <p14:creationId xmlns:p14="http://schemas.microsoft.com/office/powerpoint/2010/main" val="1665994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Three percent of residents surveyed stated that extreme weather, property value, insurance, erosion and water quality were all of concern. Residents’ individually identified strongest concerns were water quality (32%) and extreme weather (31%), followed by property value (16%), insurance (8%) and erosion (6%).  A variety of concerns were entered in the “other” category by 4% of respondents, as indicated in the figure above.</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16</a:t>
            </a:fld>
            <a:endParaRPr lang="en-US"/>
          </a:p>
        </p:txBody>
      </p:sp>
    </p:spTree>
    <p:extLst>
      <p:ext uri="{BB962C8B-B14F-4D97-AF65-F5344CB8AC3E}">
        <p14:creationId xmlns:p14="http://schemas.microsoft.com/office/powerpoint/2010/main" val="576462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a:t>
            </a:r>
            <a:r>
              <a:rPr lang="en-US" baseline="0" dirty="0" smtClean="0"/>
              <a:t> respondents’ Water Quality comments dealt with concerns for the future. These 5 comments referred to current concerns.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17</a:t>
            </a:fld>
            <a:endParaRPr lang="en-US"/>
          </a:p>
        </p:txBody>
      </p:sp>
    </p:spTree>
    <p:extLst>
      <p:ext uri="{BB962C8B-B14F-4D97-AF65-F5344CB8AC3E}">
        <p14:creationId xmlns:p14="http://schemas.microsoft.com/office/powerpoint/2010/main" val="252037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smtClean="0">
                <a:solidFill>
                  <a:schemeClr val="tx1"/>
                </a:solidFill>
                <a:effectLst/>
                <a:latin typeface="+mn-lt"/>
                <a:ea typeface="+mn-ea"/>
                <a:cs typeface="+mn-cs"/>
              </a:rPr>
              <a:t>Slightly more than a third (34%) of residents surveyed reported experiencing mold at their current address. Asthma was experienced by 18% of responding households, and 13% of households reported experience with water contamination.</a:t>
            </a:r>
            <a:r>
              <a:rPr lang="en-US" sz="1000" dirty="0" smtClean="0">
                <a:effectLst/>
              </a:rPr>
              <a:t> </a:t>
            </a:r>
            <a:r>
              <a:rPr lang="en-US" sz="1000" kern="1200" dirty="0" smtClean="0">
                <a:solidFill>
                  <a:schemeClr val="tx1"/>
                </a:solidFill>
                <a:effectLst/>
                <a:latin typeface="+mn-lt"/>
                <a:ea typeface="+mn-ea"/>
                <a:cs typeface="+mn-cs"/>
              </a:rPr>
              <a:t>Florida CHARTS reports the Sarasota County adult asthma prevalence in 2013 was 5.3%. This means that the prevalence of asthma among residents responding to the survey (18%) is more than three times the 2013 county prevalence. It is therefore important that 34% of residents sampled also experienced mold, because mold is a common asthma trigger.</a:t>
            </a:r>
          </a:p>
          <a:p>
            <a:r>
              <a:rPr lang="en-US" sz="1000" kern="1200" dirty="0" smtClean="0">
                <a:solidFill>
                  <a:schemeClr val="tx1"/>
                </a:solidFill>
                <a:effectLst/>
                <a:latin typeface="+mn-lt"/>
                <a:ea typeface="+mn-ea"/>
                <a:cs typeface="+mn-cs"/>
              </a:rPr>
              <a:t>"</a:t>
            </a:r>
            <a:r>
              <a:rPr lang="en-US" sz="1000" kern="1200" dirty="0" err="1" smtClean="0">
                <a:solidFill>
                  <a:schemeClr val="tx1"/>
                </a:solidFill>
                <a:effectLst/>
                <a:latin typeface="+mn-lt"/>
                <a:ea typeface="+mn-ea"/>
                <a:cs typeface="+mn-cs"/>
              </a:rPr>
              <a:t>FLHealthCHARTS</a:t>
            </a:r>
            <a:r>
              <a:rPr lang="en-US" sz="1000" kern="1200" dirty="0" smtClean="0">
                <a:solidFill>
                  <a:schemeClr val="tx1"/>
                </a:solidFill>
                <a:effectLst/>
                <a:latin typeface="+mn-lt"/>
                <a:ea typeface="+mn-ea"/>
                <a:cs typeface="+mn-cs"/>
              </a:rPr>
              <a:t> BRFSS Indicators </a:t>
            </a:r>
            <a:r>
              <a:rPr lang="en-US" sz="1000" kern="1200" dirty="0" err="1" smtClean="0">
                <a:solidFill>
                  <a:schemeClr val="tx1"/>
                </a:solidFill>
                <a:effectLst/>
                <a:latin typeface="+mn-lt"/>
                <a:ea typeface="+mn-ea"/>
                <a:cs typeface="+mn-cs"/>
              </a:rPr>
              <a:t>Dataview</a:t>
            </a:r>
            <a:r>
              <a:rPr lang="en-US" sz="1000" kern="1200" dirty="0" smtClean="0">
                <a:solidFill>
                  <a:schemeClr val="tx1"/>
                </a:solidFill>
                <a:effectLst/>
                <a:latin typeface="+mn-lt"/>
                <a:ea typeface="+mn-ea"/>
                <a:cs typeface="+mn-cs"/>
              </a:rPr>
              <a:t> Page."  Florida Department of Health, Division of Public Health Statistics &amp; Performance Management., </a:t>
            </a:r>
            <a:r>
              <a:rPr lang="en-US" sz="1000" kern="1200" dirty="0" err="1" smtClean="0">
                <a:solidFill>
                  <a:schemeClr val="tx1"/>
                </a:solidFill>
                <a:effectLst/>
                <a:latin typeface="+mn-lt"/>
                <a:ea typeface="+mn-ea"/>
                <a:cs typeface="+mn-cs"/>
              </a:rPr>
              <a:t>n.d.</a:t>
            </a:r>
            <a:r>
              <a:rPr lang="en-US" sz="1000" kern="1200" dirty="0" smtClean="0">
                <a:solidFill>
                  <a:schemeClr val="tx1"/>
                </a:solidFill>
                <a:effectLst/>
                <a:latin typeface="+mn-lt"/>
                <a:ea typeface="+mn-ea"/>
                <a:cs typeface="+mn-cs"/>
              </a:rPr>
              <a:t> Web. 30 Mar. 2017</a:t>
            </a:r>
          </a:p>
          <a:p>
            <a:r>
              <a:rPr lang="en-US" sz="1000" kern="1200" dirty="0" smtClean="0">
                <a:solidFill>
                  <a:schemeClr val="tx1"/>
                </a:solidFill>
                <a:effectLst/>
                <a:latin typeface="+mn-lt"/>
                <a:ea typeface="+mn-ea"/>
                <a:cs typeface="+mn-cs"/>
              </a:rPr>
              <a:t> </a:t>
            </a:r>
          </a:p>
          <a:p>
            <a:r>
              <a:rPr lang="en-US" sz="1000" kern="1200" dirty="0" smtClean="0">
                <a:solidFill>
                  <a:schemeClr val="tx1"/>
                </a:solidFill>
                <a:effectLst/>
                <a:latin typeface="+mn-lt"/>
                <a:ea typeface="+mn-ea"/>
                <a:cs typeface="+mn-cs"/>
              </a:rPr>
              <a:t>"Common Asthma Triggers." </a:t>
            </a:r>
            <a:r>
              <a:rPr lang="en-US" sz="1000" i="1" kern="1200" dirty="0" smtClean="0">
                <a:solidFill>
                  <a:schemeClr val="tx1"/>
                </a:solidFill>
                <a:effectLst/>
                <a:latin typeface="+mn-lt"/>
                <a:ea typeface="+mn-ea"/>
                <a:cs typeface="+mn-cs"/>
              </a:rPr>
              <a:t>Centers for Disease Control and Prevention</a:t>
            </a:r>
            <a:r>
              <a:rPr lang="en-US" sz="1000" kern="1200" dirty="0" smtClean="0">
                <a:solidFill>
                  <a:schemeClr val="tx1"/>
                </a:solidFill>
                <a:effectLst/>
                <a:latin typeface="+mn-lt"/>
                <a:ea typeface="+mn-ea"/>
                <a:cs typeface="+mn-cs"/>
              </a:rPr>
              <a:t>. Centers for Disease Control and Prevention, 20 Aug. 2012. Web. 16 Feb. 2017.  </a:t>
            </a:r>
            <a:r>
              <a:rPr lang="en-US" sz="1000" u="none" strike="noStrike" kern="1200" dirty="0" smtClean="0">
                <a:solidFill>
                  <a:schemeClr val="tx1"/>
                </a:solidFill>
                <a:effectLst/>
                <a:latin typeface="+mn-lt"/>
                <a:ea typeface="+mn-ea"/>
                <a:cs typeface="+mn-cs"/>
                <a:hlinkClick r:id="rId3"/>
              </a:rPr>
              <a:t>https://www.cdc.gov/asthma/triggers.html</a:t>
            </a:r>
            <a:r>
              <a:rPr lang="en-US" sz="1000" kern="1200" dirty="0" smtClean="0">
                <a:solidFill>
                  <a:schemeClr val="tx1"/>
                </a:solidFill>
                <a:effectLst/>
                <a:latin typeface="+mn-lt"/>
                <a:ea typeface="+mn-ea"/>
                <a:cs typeface="+mn-cs"/>
              </a:rPr>
              <a:t> </a:t>
            </a:r>
          </a:p>
          <a:p>
            <a:r>
              <a:rPr lang="en-US" sz="1000" kern="1200" baseline="30000" dirty="0" smtClean="0">
                <a:solidFill>
                  <a:schemeClr val="tx1"/>
                </a:solidFill>
                <a:effectLst/>
                <a:latin typeface="+mn-lt"/>
                <a:ea typeface="+mn-ea"/>
                <a:cs typeface="+mn-cs"/>
              </a:rPr>
              <a:t>"Common Asthma Triggers." </a:t>
            </a:r>
            <a:r>
              <a:rPr lang="en-US" sz="1000" i="1" kern="1200" baseline="30000" dirty="0" smtClean="0">
                <a:solidFill>
                  <a:schemeClr val="tx1"/>
                </a:solidFill>
                <a:effectLst/>
                <a:latin typeface="+mn-lt"/>
                <a:ea typeface="+mn-ea"/>
                <a:cs typeface="+mn-cs"/>
              </a:rPr>
              <a:t>Centers for Disease Control and Prevention</a:t>
            </a:r>
            <a:r>
              <a:rPr lang="en-US" sz="1000" kern="1200" baseline="30000" dirty="0" smtClean="0">
                <a:solidFill>
                  <a:schemeClr val="tx1"/>
                </a:solidFill>
                <a:effectLst/>
                <a:latin typeface="+mn-lt"/>
                <a:ea typeface="+mn-ea"/>
                <a:cs typeface="+mn-cs"/>
              </a:rPr>
              <a:t>. Centers for Disease Control and Prevention, 20 Aug. 2012. Web. 16 Feb. 2017.  </a:t>
            </a:r>
            <a:r>
              <a:rPr lang="en-US" sz="1000" u="none" strike="noStrike" kern="1200" baseline="30000" dirty="0" smtClean="0">
                <a:solidFill>
                  <a:schemeClr val="tx1"/>
                </a:solidFill>
                <a:effectLst/>
                <a:latin typeface="+mn-lt"/>
                <a:ea typeface="+mn-ea"/>
                <a:cs typeface="+mn-cs"/>
                <a:hlinkClick r:id="rId3"/>
              </a:rPr>
              <a:t>https://www.cdc.gov/asthma/triggers.html</a:t>
            </a:r>
            <a:r>
              <a:rPr lang="en-US" sz="1000" kern="1200" baseline="30000" dirty="0" smtClean="0">
                <a:solidFill>
                  <a:schemeClr val="tx1"/>
                </a:solidFill>
                <a:effectLst/>
                <a:latin typeface="+mn-lt"/>
                <a:ea typeface="+mn-ea"/>
                <a:cs typeface="+mn-cs"/>
              </a:rPr>
              <a:t>  </a:t>
            </a:r>
            <a:endParaRPr lang="en-US" sz="10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18</a:t>
            </a:fld>
            <a:endParaRPr lang="en-US"/>
          </a:p>
        </p:txBody>
      </p:sp>
    </p:spTree>
    <p:extLst>
      <p:ext uri="{BB962C8B-B14F-4D97-AF65-F5344CB8AC3E}">
        <p14:creationId xmlns:p14="http://schemas.microsoft.com/office/powerpoint/2010/main" val="645675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U.S. Environmental Protection Agency’s (EPA) Air Quality Index (AQI) measures the level of air pollution.  </a:t>
            </a:r>
          </a:p>
          <a:p>
            <a:r>
              <a:rPr lang="en-US" sz="1200" dirty="0" smtClean="0"/>
              <a:t>The AQI lets you know when the air quality may be hazardous to your health.  </a:t>
            </a:r>
          </a:p>
          <a:p>
            <a:r>
              <a:rPr lang="en-US" sz="1200" dirty="0" smtClean="0"/>
              <a:t>When the AQI is in the unhealthy range, you should stay indoors in air-conditioning as much as possible; when you go outside, avoid exertion and heavily trafficked roadways and consider wearing a mask. Check local AQI daily at </a:t>
            </a:r>
            <a:r>
              <a:rPr lang="en-US" sz="1200" u="sng" dirty="0" smtClean="0">
                <a:hlinkClick r:id="rId3"/>
              </a:rPr>
              <a:t>https://www.airnow.gov/</a:t>
            </a:r>
            <a:r>
              <a:rPr lang="en-US" sz="1200" u="sng" dirty="0" smtClean="0"/>
              <a:t> </a:t>
            </a:r>
            <a:r>
              <a:rPr lang="en-US" sz="1200" dirty="0" smtClean="0"/>
              <a:t>or Google Air Now AQI.</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20</a:t>
            </a:fld>
            <a:endParaRPr lang="en-US"/>
          </a:p>
        </p:txBody>
      </p:sp>
    </p:spTree>
    <p:extLst>
      <p:ext uri="{BB962C8B-B14F-4D97-AF65-F5344CB8AC3E}">
        <p14:creationId xmlns:p14="http://schemas.microsoft.com/office/powerpoint/2010/main" val="937527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June 5,</a:t>
            </a:r>
            <a:r>
              <a:rPr lang="en-US" baseline="0" dirty="0" smtClean="0"/>
              <a:t> 2017 here was the air quality report on </a:t>
            </a:r>
            <a:r>
              <a:rPr lang="en-US" baseline="0" dirty="0" err="1" smtClean="0"/>
              <a:t>AirNow.gov</a:t>
            </a:r>
            <a:r>
              <a:rPr lang="en-US" baseline="0" dirty="0" smtClean="0"/>
              <a:t>. The zip code 33234 was entered in Florida, and the air quality for the day was reported as “Good.” Ozone was also reported as “Good.” The Air Quality Index for the day was 26, Particles (PM10) were reported at 0 and smaller Particles (PM 2.5) were reported at 26.  Particles (PM 10) are particles in the air that have a diameter of 10 micrometers or less. </a:t>
            </a:r>
            <a:r>
              <a:rPr lang="en-US" sz="1200" b="1" i="0" kern="1200" dirty="0" smtClean="0">
                <a:solidFill>
                  <a:schemeClr val="tx1"/>
                </a:solidFill>
                <a:effectLst/>
                <a:latin typeface="+mn-lt"/>
                <a:ea typeface="+mn-ea"/>
                <a:cs typeface="+mn-cs"/>
              </a:rPr>
              <a:t>Particles</a:t>
            </a:r>
            <a:r>
              <a:rPr lang="en-US" sz="1200" b="0" i="0" kern="1200" dirty="0" smtClean="0">
                <a:solidFill>
                  <a:schemeClr val="tx1"/>
                </a:solidFill>
                <a:effectLst/>
                <a:latin typeface="+mn-lt"/>
                <a:ea typeface="+mn-ea"/>
                <a:cs typeface="+mn-cs"/>
              </a:rPr>
              <a:t> less than or equal to </a:t>
            </a:r>
            <a:r>
              <a:rPr lang="en-US" sz="1200" b="1" i="0" kern="1200" dirty="0" smtClean="0">
                <a:solidFill>
                  <a:schemeClr val="tx1"/>
                </a:solidFill>
                <a:effectLst/>
                <a:latin typeface="+mn-lt"/>
                <a:ea typeface="+mn-ea"/>
                <a:cs typeface="+mn-cs"/>
              </a:rPr>
              <a:t>10</a:t>
            </a:r>
            <a:r>
              <a:rPr lang="en-US" sz="1200" b="0" i="0" kern="1200" dirty="0" smtClean="0">
                <a:solidFill>
                  <a:schemeClr val="tx1"/>
                </a:solidFill>
                <a:effectLst/>
                <a:latin typeface="+mn-lt"/>
                <a:ea typeface="+mn-ea"/>
                <a:cs typeface="+mn-cs"/>
              </a:rPr>
              <a:t> micrometers in diameter are so small that they can get into the lungs, potentially causing serious health problems.</a:t>
            </a:r>
            <a:r>
              <a:rPr lang="en-US" baseline="0" dirty="0" smtClean="0"/>
              <a:t> Particles (PM 2.5) are particles in the air that are 2.5 micrometers in diameter or smaller. </a:t>
            </a:r>
            <a:r>
              <a:rPr lang="en-US" sz="1200" b="0" i="0" kern="1200" dirty="0" smtClean="0">
                <a:solidFill>
                  <a:schemeClr val="tx1"/>
                </a:solidFill>
                <a:effectLst/>
                <a:latin typeface="+mn-lt"/>
                <a:ea typeface="+mn-ea"/>
                <a:cs typeface="+mn-cs"/>
              </a:rPr>
              <a:t>Fine particulate matter (</a:t>
            </a:r>
            <a:r>
              <a:rPr lang="en-US" sz="1200" b="1" i="0" kern="1200" dirty="0" smtClean="0">
                <a:solidFill>
                  <a:schemeClr val="tx1"/>
                </a:solidFill>
                <a:effectLst/>
                <a:latin typeface="+mn-lt"/>
                <a:ea typeface="+mn-ea"/>
                <a:cs typeface="+mn-cs"/>
              </a:rPr>
              <a:t>PM</a:t>
            </a:r>
            <a:r>
              <a:rPr lang="en-US" sz="1200" b="1" i="0" kern="1200" baseline="-25000" dirty="0" smtClean="0">
                <a:solidFill>
                  <a:schemeClr val="tx1"/>
                </a:solidFill>
                <a:effectLst/>
                <a:latin typeface="+mn-lt"/>
                <a:ea typeface="+mn-ea"/>
                <a:cs typeface="+mn-cs"/>
              </a:rPr>
              <a:t>2.5</a:t>
            </a:r>
            <a:r>
              <a:rPr lang="en-US" sz="1200" b="0" i="0" kern="1200" dirty="0" smtClean="0">
                <a:solidFill>
                  <a:schemeClr val="tx1"/>
                </a:solidFill>
                <a:effectLst/>
                <a:latin typeface="+mn-lt"/>
                <a:ea typeface="+mn-ea"/>
                <a:cs typeface="+mn-cs"/>
              </a:rPr>
              <a:t>) is an air pollutant that is a concern for people's health when levels in air are high. </a:t>
            </a:r>
            <a:r>
              <a:rPr lang="en-US" sz="1200" b="1" i="0" kern="1200" dirty="0" smtClean="0">
                <a:solidFill>
                  <a:schemeClr val="tx1"/>
                </a:solidFill>
                <a:effectLst/>
                <a:latin typeface="+mn-lt"/>
                <a:ea typeface="+mn-ea"/>
                <a:cs typeface="+mn-cs"/>
              </a:rPr>
              <a:t>PM</a:t>
            </a:r>
            <a:r>
              <a:rPr lang="en-US" sz="1200" b="1" i="0" kern="1200" baseline="-25000" dirty="0" smtClean="0">
                <a:solidFill>
                  <a:schemeClr val="tx1"/>
                </a:solidFill>
                <a:effectLst/>
                <a:latin typeface="+mn-lt"/>
                <a:ea typeface="+mn-ea"/>
                <a:cs typeface="+mn-cs"/>
              </a:rPr>
              <a:t>2.5</a:t>
            </a:r>
            <a:r>
              <a:rPr lang="en-US" sz="1200" b="0" i="0" kern="1200" dirty="0" smtClean="0">
                <a:solidFill>
                  <a:schemeClr val="tx1"/>
                </a:solidFill>
                <a:effectLst/>
                <a:latin typeface="+mn-lt"/>
                <a:ea typeface="+mn-ea"/>
                <a:cs typeface="+mn-cs"/>
              </a:rPr>
              <a:t> are tiny </a:t>
            </a:r>
            <a:r>
              <a:rPr lang="en-US" sz="1200" b="1" i="0" kern="1200" dirty="0" smtClean="0">
                <a:solidFill>
                  <a:schemeClr val="tx1"/>
                </a:solidFill>
                <a:effectLst/>
                <a:latin typeface="+mn-lt"/>
                <a:ea typeface="+mn-ea"/>
                <a:cs typeface="+mn-cs"/>
              </a:rPr>
              <a:t>particles</a:t>
            </a:r>
            <a:r>
              <a:rPr lang="en-US" sz="1200" b="0" i="0" kern="1200" dirty="0" smtClean="0">
                <a:solidFill>
                  <a:schemeClr val="tx1"/>
                </a:solidFill>
                <a:effectLst/>
                <a:latin typeface="+mn-lt"/>
                <a:ea typeface="+mn-ea"/>
                <a:cs typeface="+mn-cs"/>
              </a:rPr>
              <a:t> in the air that reduce visibility and cause the air to appear hazy when levels are elevated.</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21</a:t>
            </a:fld>
            <a:endParaRPr lang="en-US"/>
          </a:p>
        </p:txBody>
      </p:sp>
    </p:spTree>
    <p:extLst>
      <p:ext uri="{BB962C8B-B14F-4D97-AF65-F5344CB8AC3E}">
        <p14:creationId xmlns:p14="http://schemas.microsoft.com/office/powerpoint/2010/main" val="1817080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23</a:t>
            </a:fld>
            <a:endParaRPr lang="en-US"/>
          </a:p>
        </p:txBody>
      </p:sp>
    </p:spTree>
    <p:extLst>
      <p:ext uri="{BB962C8B-B14F-4D97-AF65-F5344CB8AC3E}">
        <p14:creationId xmlns:p14="http://schemas.microsoft.com/office/powerpoint/2010/main" val="1656293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24</a:t>
            </a:fld>
            <a:endParaRPr lang="en-US"/>
          </a:p>
        </p:txBody>
      </p:sp>
    </p:spTree>
    <p:extLst>
      <p:ext uri="{BB962C8B-B14F-4D97-AF65-F5344CB8AC3E}">
        <p14:creationId xmlns:p14="http://schemas.microsoft.com/office/powerpoint/2010/main" val="1005789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a:t>
            </a:r>
            <a:r>
              <a:rPr lang="en-US" baseline="0" dirty="0" smtClean="0"/>
              <a:t> Resilience is the ability of a community to respond to climate change, so it can continue to function well as the climate changes.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a:t>
            </a:fld>
            <a:endParaRPr lang="en-US"/>
          </a:p>
        </p:txBody>
      </p:sp>
    </p:spTree>
    <p:extLst>
      <p:ext uri="{BB962C8B-B14F-4D97-AF65-F5344CB8AC3E}">
        <p14:creationId xmlns:p14="http://schemas.microsoft.com/office/powerpoint/2010/main" val="658009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3</a:t>
            </a:fld>
            <a:endParaRPr lang="en-US"/>
          </a:p>
        </p:txBody>
      </p:sp>
    </p:spTree>
    <p:extLst>
      <p:ext uri="{BB962C8B-B14F-4D97-AF65-F5344CB8AC3E}">
        <p14:creationId xmlns:p14="http://schemas.microsoft.com/office/powerpoint/2010/main" val="872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96 Residents were educated about the public health effects of climate change.</a:t>
            </a:r>
            <a:r>
              <a:rPr lang="en-US" baseline="0" dirty="0" smtClean="0"/>
              <a:t> Education included: </a:t>
            </a:r>
            <a:r>
              <a:rPr lang="en-US" dirty="0" smtClean="0"/>
              <a:t>storm preparedness, mold, water</a:t>
            </a:r>
            <a:r>
              <a:rPr lang="en-US" baseline="0" dirty="0" smtClean="0"/>
              <a:t> contamination, vector borne diseases, heat waves and poor air quality, standing water and algae blooms.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6</a:t>
            </a:fld>
            <a:endParaRPr lang="en-US"/>
          </a:p>
        </p:txBody>
      </p:sp>
    </p:spTree>
    <p:extLst>
      <p:ext uri="{BB962C8B-B14F-4D97-AF65-F5344CB8AC3E}">
        <p14:creationId xmlns:p14="http://schemas.microsoft.com/office/powerpoint/2010/main" val="515046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Outreach from Community Bible Church in Newtown reached households in 14 zip codes in Manatee and Sarasota Counties. Of the 96 households responding to the survey, 89 were in Sarasota County, and 7 were in Manatee County. There is overlap in the 34243 zip code, which has both Sarasota and Manatee County</a:t>
            </a:r>
            <a:r>
              <a:rPr lang="en-US" sz="1200" kern="1200" baseline="0" dirty="0" smtClean="0">
                <a:solidFill>
                  <a:schemeClr val="tx1"/>
                </a:solidFill>
                <a:effectLst/>
                <a:latin typeface="+mn-lt"/>
                <a:ea typeface="+mn-ea"/>
                <a:cs typeface="+mn-cs"/>
              </a:rPr>
              <a:t> addresses.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7</a:t>
            </a:fld>
            <a:endParaRPr lang="en-US"/>
          </a:p>
        </p:txBody>
      </p:sp>
    </p:spTree>
    <p:extLst>
      <p:ext uri="{BB962C8B-B14F-4D97-AF65-F5344CB8AC3E}">
        <p14:creationId xmlns:p14="http://schemas.microsoft.com/office/powerpoint/2010/main" val="585597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8</a:t>
            </a:fld>
            <a:endParaRPr lang="en-US"/>
          </a:p>
        </p:txBody>
      </p:sp>
    </p:spTree>
    <p:extLst>
      <p:ext uri="{BB962C8B-B14F-4D97-AF65-F5344CB8AC3E}">
        <p14:creationId xmlns:p14="http://schemas.microsoft.com/office/powerpoint/2010/main" val="80385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obtain a link to the Google Map with all flooding comments from surveys, together with addresses, contact Janice T. Booher at </a:t>
            </a:r>
            <a:r>
              <a:rPr lang="en-US" sz="1200" kern="1200" dirty="0" err="1" smtClean="0">
                <a:solidFill>
                  <a:schemeClr val="tx1"/>
                </a:solidFill>
                <a:effectLst/>
                <a:latin typeface="+mn-lt"/>
                <a:ea typeface="+mn-ea"/>
                <a:cs typeface="+mn-cs"/>
              </a:rPr>
              <a:t>JJLBooher@comcast.net</a:t>
            </a:r>
            <a:r>
              <a:rPr lang="en-US" sz="1200" kern="1200" dirty="0" smtClean="0">
                <a:solidFill>
                  <a:schemeClr val="tx1"/>
                </a:solidFill>
                <a:effectLst/>
                <a:latin typeface="+mn-lt"/>
                <a:ea typeface="+mn-ea"/>
                <a:cs typeface="+mn-cs"/>
              </a:rPr>
              <a:t>. Comments regarding flooding are available by clicking the icons when the password is entered.</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9</a:t>
            </a:fld>
            <a:endParaRPr lang="en-US"/>
          </a:p>
        </p:txBody>
      </p:sp>
    </p:spTree>
    <p:extLst>
      <p:ext uri="{BB962C8B-B14F-4D97-AF65-F5344CB8AC3E}">
        <p14:creationId xmlns:p14="http://schemas.microsoft.com/office/powerpoint/2010/main" val="203449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response to the question, “What flood related impacts have you experienced in your neighborhood?” 46% of respondents indicated that they had experience with flooding. All households surveyed are mapped below. To obtain a link to the Google Map with all flooding comments from surveys, together with addresses, contact Janice T. Booher at </a:t>
            </a:r>
            <a:r>
              <a:rPr lang="en-US" sz="1200" kern="1200" dirty="0" err="1" smtClean="0">
                <a:solidFill>
                  <a:schemeClr val="tx1"/>
                </a:solidFill>
                <a:effectLst/>
                <a:latin typeface="+mn-lt"/>
                <a:ea typeface="+mn-ea"/>
                <a:cs typeface="+mn-cs"/>
              </a:rPr>
              <a:t>JJLBooher@comcast.net</a:t>
            </a:r>
            <a:r>
              <a:rPr lang="en-US" sz="1200" kern="1200" dirty="0" smtClean="0">
                <a:solidFill>
                  <a:schemeClr val="tx1"/>
                </a:solidFill>
                <a:effectLst/>
                <a:latin typeface="+mn-lt"/>
                <a:ea typeface="+mn-ea"/>
                <a:cs typeface="+mn-cs"/>
              </a:rPr>
              <a:t>. Comments regarding flooding are available by clicking the icons when the password is entered.</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11</a:t>
            </a:fld>
            <a:endParaRPr lang="en-US"/>
          </a:p>
        </p:txBody>
      </p:sp>
    </p:spTree>
    <p:extLst>
      <p:ext uri="{BB962C8B-B14F-4D97-AF65-F5344CB8AC3E}">
        <p14:creationId xmlns:p14="http://schemas.microsoft.com/office/powerpoint/2010/main" val="2126649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Almost half of the respondents (47%) reported that they were somewhat familiar with sea level rise, and an additional 6% reported that they were extremely familiar with sea level rise.   17% reported that they were very familiar with sea level rise. However, 30% of residents reported that they were not at all familiar with sea level rise, indicating a need for further outreach and education.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14</a:t>
            </a:fld>
            <a:endParaRPr lang="en-US"/>
          </a:p>
        </p:txBody>
      </p:sp>
    </p:spTree>
    <p:extLst>
      <p:ext uri="{BB962C8B-B14F-4D97-AF65-F5344CB8AC3E}">
        <p14:creationId xmlns:p14="http://schemas.microsoft.com/office/powerpoint/2010/main" val="741976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6/6/17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9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6/6/17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00163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6/6/17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18021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6/6/17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23687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20C6D-7DBF-9A41-8E6B-4DC0702CEAED}" type="datetimeFigureOut">
              <a:rPr lang="en-US" smtClean="0"/>
              <a:t>6/6/17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13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E20C6D-7DBF-9A41-8E6B-4DC0702CEAED}" type="datetimeFigureOut">
              <a:rPr lang="en-US" smtClean="0"/>
              <a:t>6/6/17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1141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E20C6D-7DBF-9A41-8E6B-4DC0702CEAED}" type="datetimeFigureOut">
              <a:rPr lang="en-US" smtClean="0"/>
              <a:t>6/6/17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6469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5E20C6D-7DBF-9A41-8E6B-4DC0702CEAED}" type="datetimeFigureOut">
              <a:rPr lang="en-US" smtClean="0"/>
              <a:t>6/6/17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27562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5E20C6D-7DBF-9A41-8E6B-4DC0702CEAED}" type="datetimeFigureOut">
              <a:rPr lang="en-US" smtClean="0"/>
              <a:t>6/6/17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13004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5E20C6D-7DBF-9A41-8E6B-4DC0702CEAED}" type="datetimeFigureOut">
              <a:rPr lang="en-US" smtClean="0"/>
              <a:t>6/6/17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4985E39-D036-BC41-A964-386EABBA8AAE}" type="slidenum">
              <a:rPr lang="en-US" smtClean="0"/>
              <a:t>‹#›</a:t>
            </a:fld>
            <a:endParaRPr lang="en-US"/>
          </a:p>
        </p:txBody>
      </p:sp>
    </p:spTree>
    <p:extLst>
      <p:ext uri="{BB962C8B-B14F-4D97-AF65-F5344CB8AC3E}">
        <p14:creationId xmlns:p14="http://schemas.microsoft.com/office/powerpoint/2010/main" val="29504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20C6D-7DBF-9A41-8E6B-4DC0702CEAED}" type="datetimeFigureOut">
              <a:rPr lang="en-US" smtClean="0"/>
              <a:t>6/6/17</a:t>
            </a:fld>
            <a:endParaRPr lang="en-US"/>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201444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5E20C6D-7DBF-9A41-8E6B-4DC0702CEAED}" type="datetimeFigureOut">
              <a:rPr lang="en-US" smtClean="0"/>
              <a:t>6/6/17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4985E39-D036-BC41-A964-386EABBA8AA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9601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510" y="209863"/>
            <a:ext cx="4525967" cy="6052063"/>
          </a:xfrm>
          <a:prstGeom prst="rect">
            <a:avLst/>
          </a:prstGeom>
        </p:spPr>
      </p:pic>
      <p:sp>
        <p:nvSpPr>
          <p:cNvPr id="5" name="TextBox 4"/>
          <p:cNvSpPr txBox="1"/>
          <p:nvPr/>
        </p:nvSpPr>
        <p:spPr>
          <a:xfrm>
            <a:off x="8666311" y="1873045"/>
            <a:ext cx="3102901" cy="4247317"/>
          </a:xfrm>
          <a:prstGeom prst="rect">
            <a:avLst/>
          </a:prstGeom>
          <a:noFill/>
        </p:spPr>
        <p:txBody>
          <a:bodyPr wrap="square" rtlCol="0">
            <a:spAutoFit/>
          </a:bodyPr>
          <a:lstStyle/>
          <a:p>
            <a:r>
              <a:rPr lang="en-US" dirty="0"/>
              <a:t>-This project was funded in part by the Unitarian Universalist Fund for Social Responsibility.</a:t>
            </a:r>
          </a:p>
          <a:p>
            <a:r>
              <a:rPr lang="en-US" dirty="0"/>
              <a:t>-This project was funded in part by the UUFBR Endowment Fund.</a:t>
            </a:r>
          </a:p>
          <a:p>
            <a:r>
              <a:rPr lang="en-US" dirty="0"/>
              <a:t>-Development of the ReACT Tool Kit and the Pilot Project was funded by EPA Environmental Justice Grant </a:t>
            </a:r>
          </a:p>
          <a:p>
            <a:r>
              <a:rPr lang="en-US" dirty="0"/>
              <a:t>#EQ-00D35415-0 awarded to the Green Sanctuary Committee of the UU Fellowship of Boca Raton.</a:t>
            </a:r>
          </a:p>
        </p:txBody>
      </p:sp>
      <p:pic>
        <p:nvPicPr>
          <p:cNvPr id="8" name="officeArt object"/>
          <p:cNvPicPr/>
          <p:nvPr/>
        </p:nvPicPr>
        <p:blipFill>
          <a:blip r:embed="rId4">
            <a:extLst/>
          </a:blip>
          <a:stretch>
            <a:fillRect/>
          </a:stretch>
        </p:blipFill>
        <p:spPr>
          <a:xfrm>
            <a:off x="424777" y="2874364"/>
            <a:ext cx="3002280" cy="758190"/>
          </a:xfrm>
          <a:prstGeom prst="rect">
            <a:avLst/>
          </a:prstGeom>
          <a:ln w="12700" cap="flat">
            <a:noFill/>
            <a:miter lim="400000"/>
          </a:ln>
          <a:effectLst/>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265043" y="413773"/>
            <a:ext cx="2817369" cy="1459271"/>
          </a:xfrm>
          <a:prstGeom prst="rect">
            <a:avLst/>
          </a:prstGeom>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8822098" y="413773"/>
            <a:ext cx="2447729" cy="1471453"/>
          </a:xfrm>
          <a:prstGeom prst="rect">
            <a:avLst/>
          </a:prstGeom>
        </p:spPr>
      </p:pic>
      <p:sp>
        <p:nvSpPr>
          <p:cNvPr id="12" name="Text Box 15"/>
          <p:cNvSpPr txBox="1"/>
          <p:nvPr/>
        </p:nvSpPr>
        <p:spPr>
          <a:xfrm>
            <a:off x="8822098" y="413773"/>
            <a:ext cx="2055495" cy="46164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b="1" dirty="0">
                <a:solidFill>
                  <a:schemeClr val="bg1"/>
                </a:solidFill>
                <a:effectLst/>
                <a:latin typeface="Arial" charset="0"/>
                <a:ea typeface="Arial Unicode MS" charset="0"/>
              </a:rPr>
              <a:t>Community Bible Church</a:t>
            </a:r>
            <a:endParaRPr lang="en-US" sz="1200" b="1" dirty="0">
              <a:solidFill>
                <a:schemeClr val="bg1"/>
              </a:solidFill>
              <a:effectLst/>
              <a:latin typeface="Times New Roman" charset="0"/>
              <a:ea typeface="Arial Unicode MS" charset="0"/>
            </a:endParaRPr>
          </a:p>
          <a:p>
            <a:pPr marL="0" marR="0">
              <a:spcBef>
                <a:spcPts val="0"/>
              </a:spcBef>
              <a:spcAft>
                <a:spcPts val="0"/>
              </a:spcAft>
            </a:pPr>
            <a:r>
              <a:rPr lang="en-US" sz="800" b="1" dirty="0">
                <a:solidFill>
                  <a:schemeClr val="bg1"/>
                </a:solidFill>
                <a:effectLst/>
                <a:latin typeface="Arial" charset="0"/>
                <a:ea typeface="Arial Unicode MS" charset="0"/>
              </a:rPr>
              <a:t>1959 Dr. Martin Luther King Way</a:t>
            </a:r>
            <a:endParaRPr lang="en-US" sz="1200" b="1" dirty="0">
              <a:solidFill>
                <a:schemeClr val="bg1"/>
              </a:solidFill>
              <a:effectLst/>
              <a:latin typeface="Times New Roman" charset="0"/>
              <a:ea typeface="Arial Unicode MS" charset="0"/>
            </a:endParaRPr>
          </a:p>
          <a:p>
            <a:pPr marL="0" marR="0">
              <a:spcBef>
                <a:spcPts val="0"/>
              </a:spcBef>
              <a:spcAft>
                <a:spcPts val="0"/>
              </a:spcAft>
            </a:pPr>
            <a:r>
              <a:rPr lang="en-US" sz="800" b="1" dirty="0">
                <a:solidFill>
                  <a:schemeClr val="bg1"/>
                </a:solidFill>
                <a:effectLst/>
                <a:latin typeface="Arial" charset="0"/>
                <a:ea typeface="Arial Unicode MS" charset="0"/>
              </a:rPr>
              <a:t>Sarasota, FL 34234</a:t>
            </a:r>
            <a:endParaRPr lang="en-US" sz="1200" b="1" dirty="0">
              <a:solidFill>
                <a:schemeClr val="bg1"/>
              </a:solidFill>
              <a:effectLst/>
              <a:latin typeface="Times New Roman" charset="0"/>
              <a:ea typeface="Arial Unicode MS" charset="0"/>
            </a:endParaRPr>
          </a:p>
          <a:p>
            <a:pPr marL="0" marR="0">
              <a:spcBef>
                <a:spcPts val="0"/>
              </a:spcBef>
              <a:spcAft>
                <a:spcPts val="0"/>
              </a:spcAft>
            </a:pPr>
            <a:r>
              <a:rPr lang="en-US" sz="800" dirty="0">
                <a:effectLst/>
                <a:latin typeface="Arial" charset="0"/>
                <a:ea typeface="Arial Unicode MS" charset="0"/>
              </a:rPr>
              <a:t> </a:t>
            </a:r>
            <a:endParaRPr lang="en-US" sz="1200" dirty="0">
              <a:effectLst/>
              <a:latin typeface="Times New Roman" charset="0"/>
              <a:ea typeface="Arial Unicode MS" charset="0"/>
            </a:endParaRPr>
          </a:p>
        </p:txBody>
      </p:sp>
    </p:spTree>
    <p:extLst>
      <p:ext uri="{BB962C8B-B14F-4D97-AF65-F5344CB8AC3E}">
        <p14:creationId xmlns:p14="http://schemas.microsoft.com/office/powerpoint/2010/main" val="662611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0"/>
            <a:ext cx="10058400" cy="6282813"/>
          </a:xfrm>
          <a:prstGeom prst="rect">
            <a:avLst/>
          </a:prstGeom>
        </p:spPr>
      </p:pic>
    </p:spTree>
    <p:extLst>
      <p:ext uri="{BB962C8B-B14F-4D97-AF65-F5344CB8AC3E}">
        <p14:creationId xmlns:p14="http://schemas.microsoft.com/office/powerpoint/2010/main" val="1170892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1520"/>
            <a:ext cx="3200400" cy="1774573"/>
          </a:xfrm>
          <a:solidFill>
            <a:schemeClr val="bg1"/>
          </a:solidFill>
        </p:spPr>
        <p:txBody>
          <a:bodyPr>
            <a:normAutofit/>
          </a:bodyPr>
          <a:lstStyle/>
          <a:p>
            <a:pPr algn="ctr"/>
            <a:r>
              <a:rPr lang="en-US" sz="4400" dirty="0" smtClean="0">
                <a:solidFill>
                  <a:srgbClr val="FF0000"/>
                </a:solidFill>
                <a:latin typeface="+mn-lt"/>
              </a:rPr>
              <a:t>46% </a:t>
            </a:r>
            <a:r>
              <a:rPr lang="en-US" sz="4400" dirty="0" smtClean="0">
                <a:solidFill>
                  <a:schemeClr val="tx1">
                    <a:lumMod val="65000"/>
                    <a:lumOff val="35000"/>
                  </a:schemeClr>
                </a:solidFill>
                <a:latin typeface="+mn-lt"/>
              </a:rPr>
              <a:t>of Households</a:t>
            </a:r>
            <a:endParaRPr lang="en-US" sz="4400" dirty="0">
              <a:solidFill>
                <a:schemeClr val="tx1">
                  <a:lumMod val="65000"/>
                  <a:lumOff val="35000"/>
                </a:schemeClr>
              </a:solidFill>
              <a:latin typeface="+mn-lt"/>
            </a:endParaRPr>
          </a:p>
        </p:txBody>
      </p:sp>
      <p:sp>
        <p:nvSpPr>
          <p:cNvPr id="4" name="Text Placeholder 3"/>
          <p:cNvSpPr>
            <a:spLocks noGrp="1"/>
          </p:cNvSpPr>
          <p:nvPr>
            <p:ph type="body" sz="half" idx="2"/>
          </p:nvPr>
        </p:nvSpPr>
        <p:spPr>
          <a:solidFill>
            <a:schemeClr val="bg1"/>
          </a:solidFill>
        </p:spPr>
        <p:txBody>
          <a:bodyPr>
            <a:normAutofit/>
          </a:bodyPr>
          <a:lstStyle/>
          <a:p>
            <a:pPr algn="ctr"/>
            <a:endParaRPr lang="en-US" sz="3200" dirty="0">
              <a:solidFill>
                <a:schemeClr val="tx1">
                  <a:lumMod val="65000"/>
                  <a:lumOff val="35000"/>
                </a:schemeClr>
              </a:solidFill>
            </a:endParaRPr>
          </a:p>
          <a:p>
            <a:pPr algn="ctr"/>
            <a:r>
              <a:rPr lang="en-US" sz="3200" dirty="0" smtClean="0">
                <a:solidFill>
                  <a:schemeClr val="tx1">
                    <a:lumMod val="65000"/>
                    <a:lumOff val="35000"/>
                  </a:schemeClr>
                </a:solidFill>
              </a:rPr>
              <a:t>Reported </a:t>
            </a:r>
            <a:r>
              <a:rPr lang="en-US" sz="3200" dirty="0">
                <a:solidFill>
                  <a:schemeClr val="tx1">
                    <a:lumMod val="65000"/>
                    <a:lumOff val="35000"/>
                  </a:schemeClr>
                </a:solidFill>
              </a:rPr>
              <a:t>Experience with </a:t>
            </a:r>
            <a:r>
              <a:rPr lang="en-US" sz="3200" dirty="0" smtClean="0">
                <a:solidFill>
                  <a:schemeClr val="tx1">
                    <a:lumMod val="65000"/>
                    <a:lumOff val="35000"/>
                  </a:schemeClr>
                </a:solidFill>
              </a:rPr>
              <a:t>Flooding and Made Specific Comments</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92105" y="12028"/>
            <a:ext cx="8199895" cy="6845972"/>
          </a:xfrm>
        </p:spPr>
      </p:pic>
    </p:spTree>
    <p:extLst>
      <p:ext uri="{BB962C8B-B14F-4D97-AF65-F5344CB8AC3E}">
        <p14:creationId xmlns:p14="http://schemas.microsoft.com/office/powerpoint/2010/main" val="16717139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8013" y="286603"/>
            <a:ext cx="7787149" cy="1450757"/>
          </a:xfrm>
        </p:spPr>
        <p:txBody>
          <a:bodyPr>
            <a:normAutofit/>
          </a:bodyPr>
          <a:lstStyle/>
          <a:p>
            <a:pPr algn="ctr"/>
            <a:r>
              <a:rPr lang="en-US" sz="4400" dirty="0" smtClean="0">
                <a:solidFill>
                  <a:srgbClr val="FF0000"/>
                </a:solidFill>
              </a:rPr>
              <a:t>41 </a:t>
            </a:r>
            <a:r>
              <a:rPr lang="en-US" sz="4400" dirty="0" smtClean="0"/>
              <a:t>People Signed up for Code </a:t>
            </a:r>
            <a:r>
              <a:rPr lang="en-US" sz="4400" smtClean="0"/>
              <a:t>Red </a:t>
            </a:r>
            <a:endParaRPr lang="en-US" sz="4400" b="1" dirty="0" smtClean="0">
              <a:solidFill>
                <a:srgbClr val="FF0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702" y="2398427"/>
            <a:ext cx="9935978" cy="3072982"/>
          </a:xfrm>
        </p:spPr>
      </p:pic>
    </p:spTree>
    <p:extLst>
      <p:ext uri="{BB962C8B-B14F-4D97-AF65-F5344CB8AC3E}">
        <p14:creationId xmlns:p14="http://schemas.microsoft.com/office/powerpoint/2010/main" val="5189973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What We </a:t>
            </a:r>
            <a:r>
              <a:rPr lang="en-US" dirty="0" smtClean="0">
                <a:solidFill>
                  <a:srgbClr val="FF0000"/>
                </a:solidFill>
              </a:rPr>
              <a:t>Learned</a:t>
            </a:r>
            <a:endParaRPr lang="en-US" dirty="0">
              <a:solidFill>
                <a:srgbClr val="FF0000"/>
              </a:solidFill>
            </a:endParaRPr>
          </a:p>
        </p:txBody>
      </p:sp>
      <p:sp>
        <p:nvSpPr>
          <p:cNvPr id="3" name="Content Placeholder 2"/>
          <p:cNvSpPr>
            <a:spLocks noGrp="1"/>
          </p:cNvSpPr>
          <p:nvPr>
            <p:ph idx="1"/>
          </p:nvPr>
        </p:nvSpPr>
        <p:spPr>
          <a:xfrm>
            <a:off x="1838848" y="1966314"/>
            <a:ext cx="9316832" cy="4023360"/>
          </a:xfrm>
        </p:spPr>
        <p:txBody>
          <a:bodyPr>
            <a:normAutofit/>
          </a:bodyPr>
          <a:lstStyle/>
          <a:p>
            <a:pPr>
              <a:buFont typeface="Wingdings" charset="2"/>
              <a:buChar char="Ø"/>
            </a:pPr>
            <a:r>
              <a:rPr lang="en-US" sz="4000" dirty="0" smtClean="0"/>
              <a:t>Familiarity with Sea Level Rise</a:t>
            </a:r>
          </a:p>
          <a:p>
            <a:pPr>
              <a:buFont typeface="Wingdings" charset="2"/>
              <a:buChar char="Ø"/>
            </a:pPr>
            <a:r>
              <a:rPr lang="en-US" sz="4000" dirty="0" smtClean="0"/>
              <a:t>Primary Concerns</a:t>
            </a:r>
          </a:p>
          <a:p>
            <a:pPr>
              <a:buFont typeface="Wingdings" charset="2"/>
              <a:buChar char="Ø"/>
            </a:pPr>
            <a:r>
              <a:rPr lang="en-US" sz="4000" dirty="0" smtClean="0">
                <a:solidFill>
                  <a:schemeClr val="tx1"/>
                </a:solidFill>
              </a:rPr>
              <a:t>Incidence </a:t>
            </a:r>
            <a:r>
              <a:rPr lang="en-US" sz="4000" dirty="0">
                <a:solidFill>
                  <a:schemeClr val="tx1"/>
                </a:solidFill>
              </a:rPr>
              <a:t>of Mold, Asthma and Water </a:t>
            </a:r>
            <a:r>
              <a:rPr lang="en-US" sz="4000" dirty="0" smtClean="0">
                <a:solidFill>
                  <a:schemeClr val="tx1"/>
                </a:solidFill>
              </a:rPr>
              <a:t>Contamination</a:t>
            </a:r>
          </a:p>
          <a:p>
            <a:pPr>
              <a:buFont typeface="Wingdings" charset="2"/>
              <a:buChar char="Ø"/>
            </a:pPr>
            <a:r>
              <a:rPr lang="en-US" sz="4000" dirty="0"/>
              <a:t>Experience with </a:t>
            </a:r>
            <a:r>
              <a:rPr lang="en-US" sz="4000" dirty="0" smtClean="0"/>
              <a:t>Flooding</a:t>
            </a:r>
            <a:endParaRPr lang="en-US" sz="4000" dirty="0">
              <a:solidFill>
                <a:schemeClr val="tx1"/>
              </a:solidFill>
            </a:endParaRPr>
          </a:p>
          <a:p>
            <a:pPr marL="0" indent="0">
              <a:buNone/>
            </a:pPr>
            <a:endParaRPr lang="en-US" sz="4000" dirty="0" smtClean="0"/>
          </a:p>
          <a:p>
            <a:pPr marL="0" indent="0">
              <a:buNone/>
            </a:pPr>
            <a:endParaRPr lang="en-US" sz="3200" dirty="0" smtClean="0"/>
          </a:p>
          <a:p>
            <a:pPr marL="0" indent="0">
              <a:buNone/>
            </a:pPr>
            <a:endParaRPr lang="en-US" sz="3200" dirty="0" smtClean="0"/>
          </a:p>
          <a:p>
            <a:pPr marL="0" indent="0">
              <a:buNone/>
            </a:pPr>
            <a:endParaRPr lang="en-US" sz="3200" dirty="0"/>
          </a:p>
        </p:txBody>
      </p:sp>
    </p:spTree>
    <p:extLst>
      <p:ext uri="{BB962C8B-B14F-4D97-AF65-F5344CB8AC3E}">
        <p14:creationId xmlns:p14="http://schemas.microsoft.com/office/powerpoint/2010/main" val="179153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2466753" y="0"/>
            <a:ext cx="6433407" cy="6230679"/>
          </a:xfrm>
          <a:prstGeom prst="rect">
            <a:avLst/>
          </a:prstGeom>
        </p:spPr>
      </p:pic>
    </p:spTree>
    <p:extLst>
      <p:ext uri="{BB962C8B-B14F-4D97-AF65-F5344CB8AC3E}">
        <p14:creationId xmlns:p14="http://schemas.microsoft.com/office/powerpoint/2010/main" val="10479155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Respondents Underestimated their </a:t>
            </a:r>
            <a:r>
              <a:rPr lang="en-US" dirty="0"/>
              <a:t>E</a:t>
            </a:r>
            <a:r>
              <a:rPr lang="en-US" dirty="0" smtClean="0"/>
              <a:t>levation</a:t>
            </a:r>
            <a:endParaRPr lang="en-US" dirty="0"/>
          </a:p>
        </p:txBody>
      </p:sp>
      <p:sp>
        <p:nvSpPr>
          <p:cNvPr id="4" name="Text Placeholder 3"/>
          <p:cNvSpPr>
            <a:spLocks noGrp="1"/>
          </p:cNvSpPr>
          <p:nvPr>
            <p:ph type="body" sz="half" idx="2"/>
          </p:nvPr>
        </p:nvSpPr>
        <p:spPr/>
        <p:txBody>
          <a:bodyPr>
            <a:normAutofit fontScale="92500" lnSpcReduction="20000"/>
          </a:bodyPr>
          <a:lstStyle/>
          <a:p>
            <a:pPr algn="ctr"/>
            <a:r>
              <a:rPr lang="en-US" sz="2000" b="1" dirty="0" smtClean="0"/>
              <a:t>Estimated Elevations</a:t>
            </a:r>
          </a:p>
          <a:p>
            <a:pPr algn="ctr"/>
            <a:r>
              <a:rPr lang="en-US" sz="2000" b="1" dirty="0" smtClean="0"/>
              <a:t>-10 ft. </a:t>
            </a:r>
            <a:r>
              <a:rPr lang="mr-IN" sz="2000" b="1" dirty="0" smtClean="0"/>
              <a:t>–</a:t>
            </a:r>
            <a:r>
              <a:rPr lang="en-US" sz="2000" b="1" dirty="0" smtClean="0"/>
              <a:t> 1,000 ft.</a:t>
            </a:r>
            <a:endParaRPr lang="en-US" sz="2000" b="1" dirty="0"/>
          </a:p>
          <a:p>
            <a:pPr algn="ctr"/>
            <a:r>
              <a:rPr lang="en-US" sz="2000" b="1" dirty="0" smtClean="0"/>
              <a:t>__________________</a:t>
            </a:r>
          </a:p>
          <a:p>
            <a:pPr algn="ctr"/>
            <a:r>
              <a:rPr lang="en-US" sz="2000" b="1" dirty="0" smtClean="0"/>
              <a:t>Actual Elevations</a:t>
            </a:r>
          </a:p>
          <a:p>
            <a:pPr algn="ctr"/>
            <a:r>
              <a:rPr lang="en-US" sz="2000" b="1" dirty="0" smtClean="0"/>
              <a:t>6.8 ft. </a:t>
            </a:r>
            <a:r>
              <a:rPr lang="mr-IN" sz="2000" b="1" dirty="0" smtClean="0"/>
              <a:t>–</a:t>
            </a:r>
            <a:r>
              <a:rPr lang="en-US" sz="2000" b="1" dirty="0" smtClean="0"/>
              <a:t> 33.59  ft.</a:t>
            </a:r>
          </a:p>
          <a:p>
            <a:pPr algn="ctr"/>
            <a:r>
              <a:rPr lang="en-US" sz="2000" b="1" dirty="0" smtClean="0"/>
              <a:t>__________________</a:t>
            </a:r>
          </a:p>
          <a:p>
            <a:pPr algn="ctr"/>
            <a:r>
              <a:rPr lang="en-US" sz="2000" b="1" dirty="0" smtClean="0"/>
              <a:t>Elevation at Community Bible Church is  28.99 ft.</a:t>
            </a:r>
          </a:p>
          <a:p>
            <a:pPr algn="ctr"/>
            <a:r>
              <a:rPr lang="en-US" sz="1700" b="1" dirty="0" smtClean="0">
                <a:solidFill>
                  <a:schemeClr val="tx1">
                    <a:lumMod val="85000"/>
                    <a:lumOff val="15000"/>
                  </a:schemeClr>
                </a:solidFill>
              </a:rPr>
              <a:t>Source: Eyes </a:t>
            </a:r>
            <a:r>
              <a:rPr lang="en-US" sz="1700" b="1" dirty="0">
                <a:solidFill>
                  <a:schemeClr val="tx1">
                    <a:lumMod val="85000"/>
                    <a:lumOff val="15000"/>
                  </a:schemeClr>
                </a:solidFill>
              </a:rPr>
              <a:t>on the Rise &lt;http://</a:t>
            </a:r>
            <a:r>
              <a:rPr lang="en-US" sz="1700" b="1" dirty="0" err="1">
                <a:solidFill>
                  <a:schemeClr val="tx1">
                    <a:lumMod val="85000"/>
                    <a:lumOff val="15000"/>
                  </a:schemeClr>
                </a:solidFill>
              </a:rPr>
              <a:t>citizeneyes.org</a:t>
            </a:r>
            <a:r>
              <a:rPr lang="en-US" sz="1700" b="1" dirty="0">
                <a:solidFill>
                  <a:schemeClr val="tx1">
                    <a:lumMod val="85000"/>
                    <a:lumOff val="15000"/>
                  </a:schemeClr>
                </a:solidFill>
              </a:rPr>
              <a:t>/app</a:t>
            </a:r>
            <a:r>
              <a:rPr lang="en-US" sz="1700" b="1" dirty="0" smtClean="0">
                <a:solidFill>
                  <a:schemeClr val="tx1">
                    <a:lumMod val="85000"/>
                    <a:lumOff val="15000"/>
                  </a:schemeClr>
                </a:solidFill>
              </a:rPr>
              <a:t>/&gt;</a:t>
            </a:r>
            <a:endParaRPr lang="en-US" sz="1700" b="1" dirty="0">
              <a:solidFill>
                <a:schemeClr val="tx1">
                  <a:lumMod val="85000"/>
                  <a:lumOff val="15000"/>
                </a:schemeClr>
              </a:solidFill>
            </a:endParaRPr>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00576" y="0"/>
            <a:ext cx="7172324" cy="6515100"/>
          </a:xfrm>
          <a:prstGeom prst="rect">
            <a:avLst/>
          </a:prstGeom>
        </p:spPr>
      </p:pic>
    </p:spTree>
    <p:extLst>
      <p:ext uri="{BB962C8B-B14F-4D97-AF65-F5344CB8AC3E}">
        <p14:creationId xmlns:p14="http://schemas.microsoft.com/office/powerpoint/2010/main" val="933676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9219" y="884903"/>
            <a:ext cx="2700669" cy="3477875"/>
          </a:xfrm>
          <a:prstGeom prst="rect">
            <a:avLst/>
          </a:prstGeom>
          <a:solidFill>
            <a:schemeClr val="accent5">
              <a:lumMod val="20000"/>
              <a:lumOff val="80000"/>
            </a:schemeClr>
          </a:solidFill>
        </p:spPr>
        <p:txBody>
          <a:bodyPr wrap="square" rtlCol="0">
            <a:spAutoFit/>
          </a:bodyPr>
          <a:lstStyle/>
          <a:p>
            <a:pPr algn="ctr"/>
            <a:r>
              <a:rPr lang="en-US" sz="4400" b="1" dirty="0" smtClean="0"/>
              <a:t>Residents’ Strongest Concerns for Lee</a:t>
            </a:r>
          </a:p>
          <a:p>
            <a:pPr algn="ctr"/>
            <a:r>
              <a:rPr lang="en-US" sz="4400" b="1" dirty="0" smtClean="0"/>
              <a:t>County</a:t>
            </a:r>
            <a:endParaRPr lang="en-US" sz="4400" b="1" dirty="0"/>
          </a:p>
        </p:txBody>
      </p:sp>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5018565" y="1"/>
            <a:ext cx="5443871" cy="6294474"/>
          </a:xfrm>
          <a:prstGeom prst="rect">
            <a:avLst/>
          </a:prstGeom>
        </p:spPr>
      </p:pic>
    </p:spTree>
    <p:extLst>
      <p:ext uri="{BB962C8B-B14F-4D97-AF65-F5344CB8AC3E}">
        <p14:creationId xmlns:p14="http://schemas.microsoft.com/office/powerpoint/2010/main" val="17486010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70C0"/>
                </a:solidFill>
              </a:rPr>
              <a:t>Residents’ Water Quality Concerns</a:t>
            </a:r>
            <a:endParaRPr lang="en-US" b="1" dirty="0">
              <a:solidFill>
                <a:srgbClr val="0070C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2622101"/>
              </p:ext>
            </p:extLst>
          </p:nvPr>
        </p:nvGraphicFramePr>
        <p:xfrm>
          <a:off x="0" y="1737360"/>
          <a:ext cx="12192000" cy="4518620"/>
        </p:xfrm>
        <a:graphic>
          <a:graphicData uri="http://schemas.openxmlformats.org/drawingml/2006/table">
            <a:tbl>
              <a:tblPr/>
              <a:tblGrid>
                <a:gridCol w="2566860"/>
                <a:gridCol w="9625140"/>
              </a:tblGrid>
              <a:tr h="275987">
                <a:tc>
                  <a:txBody>
                    <a:bodyPr/>
                    <a:lstStyle/>
                    <a:p>
                      <a:pPr algn="r"/>
                      <a:r>
                        <a:rPr lang="en-US" sz="2800" b="1" dirty="0">
                          <a:effectLst/>
                          <a:latin typeface="Helvetica" charset="0"/>
                          <a:ea typeface="Helvetica" charset="0"/>
                          <a:cs typeface="Helvetica" charset="0"/>
                        </a:rPr>
                        <a:t>Leon Ave. </a:t>
                      </a:r>
                      <a:endParaRPr lang="en-US" sz="2800" dirty="0">
                        <a:effectLst/>
                        <a:latin typeface="Helvetica" charset="0"/>
                        <a:ea typeface="Helvetica" charset="0"/>
                        <a:cs typeface="Helvetica" charset="0"/>
                      </a:endParaRP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2800" dirty="0">
                          <a:effectLst/>
                          <a:latin typeface="Helvetica" charset="0"/>
                          <a:ea typeface="Helvetica" charset="0"/>
                          <a:cs typeface="Helvetica" charset="0"/>
                        </a:rPr>
                        <a:t>Water pollution is already bad in the neighborhood. Rain makes it worse. </a:t>
                      </a: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275987">
                <a:tc>
                  <a:txBody>
                    <a:bodyPr/>
                    <a:lstStyle/>
                    <a:p>
                      <a:pPr algn="r"/>
                      <a:r>
                        <a:rPr lang="en-US" sz="2800" b="1" dirty="0">
                          <a:effectLst/>
                          <a:latin typeface="Helvetica" charset="0"/>
                          <a:ea typeface="Helvetica" charset="0"/>
                          <a:cs typeface="Helvetica" charset="0"/>
                        </a:rPr>
                        <a:t>Mango Ave. </a:t>
                      </a:r>
                      <a:endParaRPr lang="en-US" sz="2800" dirty="0">
                        <a:effectLst/>
                        <a:latin typeface="Helvetica" charset="0"/>
                        <a:ea typeface="Helvetica" charset="0"/>
                        <a:cs typeface="Helvetica" charset="0"/>
                      </a:endParaRP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2800">
                          <a:effectLst/>
                          <a:latin typeface="Helvetica" charset="0"/>
                          <a:ea typeface="Helvetica" charset="0"/>
                          <a:cs typeface="Helvetica" charset="0"/>
                        </a:rPr>
                        <a:t>Our water supplies sometimes force us to buy water. </a:t>
                      </a: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618894">
                <a:tc>
                  <a:txBody>
                    <a:bodyPr/>
                    <a:lstStyle/>
                    <a:p>
                      <a:pPr algn="r"/>
                      <a:r>
                        <a:rPr lang="en-US" sz="2800" b="1" dirty="0">
                          <a:effectLst/>
                          <a:latin typeface="Helvetica" charset="0"/>
                          <a:ea typeface="Helvetica" charset="0"/>
                          <a:cs typeface="Helvetica" charset="0"/>
                        </a:rPr>
                        <a:t>N. </a:t>
                      </a:r>
                      <a:r>
                        <a:rPr lang="en-US" sz="2800" b="1" dirty="0" err="1">
                          <a:effectLst/>
                          <a:latin typeface="Helvetica" charset="0"/>
                          <a:ea typeface="Helvetica" charset="0"/>
                          <a:cs typeface="Helvetica" charset="0"/>
                        </a:rPr>
                        <a:t>Tamiami</a:t>
                      </a:r>
                      <a:r>
                        <a:rPr lang="en-US" sz="2800" b="1" dirty="0">
                          <a:effectLst/>
                          <a:latin typeface="Helvetica" charset="0"/>
                          <a:ea typeface="Helvetica" charset="0"/>
                          <a:cs typeface="Helvetica" charset="0"/>
                        </a:rPr>
                        <a:t> Trail </a:t>
                      </a:r>
                      <a:endParaRPr lang="en-US" sz="2800" dirty="0">
                        <a:effectLst/>
                        <a:latin typeface="Helvetica" charset="0"/>
                        <a:ea typeface="Helvetica" charset="0"/>
                        <a:cs typeface="Helvetica" charset="0"/>
                      </a:endParaRP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2800">
                          <a:effectLst/>
                          <a:latin typeface="Helvetica" charset="0"/>
                          <a:ea typeface="Helvetica" charset="0"/>
                          <a:cs typeface="Helvetica" charset="0"/>
                        </a:rPr>
                        <a:t>The water quality I am thinking of is the Gulf. Last summer there was a "bacteria" closure at Lido because of that heavy rain -- I forgot what month. Tampa/St. Petersburg had a similar incident during a storm last summer. </a:t>
                      </a: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442067">
                <a:tc>
                  <a:txBody>
                    <a:bodyPr/>
                    <a:lstStyle/>
                    <a:p>
                      <a:pPr algn="r"/>
                      <a:r>
                        <a:rPr lang="en-US" sz="2800" b="1" dirty="0">
                          <a:effectLst/>
                          <a:latin typeface="Helvetica" charset="0"/>
                          <a:ea typeface="Helvetica" charset="0"/>
                          <a:cs typeface="Helvetica" charset="0"/>
                        </a:rPr>
                        <a:t>20th St. </a:t>
                      </a:r>
                      <a:endParaRPr lang="en-US" sz="2800" dirty="0">
                        <a:effectLst/>
                        <a:latin typeface="Helvetica" charset="0"/>
                        <a:ea typeface="Helvetica" charset="0"/>
                        <a:cs typeface="Helvetica" charset="0"/>
                      </a:endParaRP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2800" dirty="0">
                          <a:effectLst/>
                          <a:latin typeface="Helvetica" charset="0"/>
                          <a:ea typeface="Helvetica" charset="0"/>
                          <a:cs typeface="Helvetica" charset="0"/>
                        </a:rPr>
                        <a:t>In flood situation, the people in my neighborhood have water impacts. They all just drink out of the tap. </a:t>
                      </a: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r h="275987">
                <a:tc>
                  <a:txBody>
                    <a:bodyPr/>
                    <a:lstStyle/>
                    <a:p>
                      <a:pPr algn="r"/>
                      <a:r>
                        <a:rPr lang="en-US" sz="2800" b="1" dirty="0">
                          <a:effectLst/>
                          <a:latin typeface="Helvetica" charset="0"/>
                          <a:ea typeface="Helvetica" charset="0"/>
                          <a:cs typeface="Helvetica" charset="0"/>
                        </a:rPr>
                        <a:t>29th St</a:t>
                      </a:r>
                      <a:r>
                        <a:rPr lang="en-US" sz="2800" dirty="0">
                          <a:effectLst/>
                          <a:latin typeface="Helvetica" charset="0"/>
                          <a:ea typeface="Helvetica" charset="0"/>
                          <a:cs typeface="Helvetica" charset="0"/>
                        </a:rPr>
                        <a:t>. </a:t>
                      </a: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c>
                  <a:txBody>
                    <a:bodyPr/>
                    <a:lstStyle/>
                    <a:p>
                      <a:r>
                        <a:rPr lang="en-US" sz="2800" dirty="0">
                          <a:effectLst/>
                          <a:latin typeface="Helvetica" charset="0"/>
                          <a:ea typeface="Helvetica" charset="0"/>
                          <a:cs typeface="Helvetica" charset="0"/>
                        </a:rPr>
                        <a:t>I know some areas with well water, and people can't drink it. </a:t>
                      </a:r>
                    </a:p>
                  </a:txBody>
                  <a:tcPr marL="50284" marR="50284" marT="25142" marB="25142"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2676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75" y="337298"/>
            <a:ext cx="8164988" cy="5764590"/>
          </a:xfrm>
          <a:prstGeom prst="rect">
            <a:avLst/>
          </a:prstGeom>
        </p:spPr>
      </p:pic>
    </p:spTree>
    <p:extLst>
      <p:ext uri="{BB962C8B-B14F-4D97-AF65-F5344CB8AC3E}">
        <p14:creationId xmlns:p14="http://schemas.microsoft.com/office/powerpoint/2010/main" val="351023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dirty="0" smtClean="0">
                <a:solidFill>
                  <a:srgbClr val="FF0000"/>
                </a:solidFill>
              </a:rPr>
              <a:t>Air Pollution </a:t>
            </a:r>
            <a:r>
              <a:rPr lang="en-US" sz="6000" b="1" dirty="0" smtClean="0">
                <a:solidFill>
                  <a:schemeClr val="tx1"/>
                </a:solidFill>
              </a:rPr>
              <a:t>and Climate Change</a:t>
            </a:r>
            <a:endParaRPr lang="en-US" sz="6000" b="1" dirty="0"/>
          </a:p>
        </p:txBody>
      </p:sp>
      <p:sp>
        <p:nvSpPr>
          <p:cNvPr id="3" name="Content Placeholder 2"/>
          <p:cNvSpPr>
            <a:spLocks noGrp="1"/>
          </p:cNvSpPr>
          <p:nvPr>
            <p:ph idx="1"/>
          </p:nvPr>
        </p:nvSpPr>
        <p:spPr>
          <a:xfrm>
            <a:off x="1627834" y="1845734"/>
            <a:ext cx="8829486" cy="4023360"/>
          </a:xfrm>
        </p:spPr>
        <p:txBody>
          <a:bodyPr>
            <a:normAutofit lnSpcReduction="10000"/>
          </a:bodyPr>
          <a:lstStyle/>
          <a:p>
            <a:pPr marL="0" indent="0">
              <a:buNone/>
            </a:pPr>
            <a:r>
              <a:rPr lang="en-US" sz="3200" b="1" dirty="0" smtClean="0"/>
              <a:t>Increased temperature </a:t>
            </a:r>
          </a:p>
          <a:p>
            <a:pPr>
              <a:buFont typeface="Wingdings" charset="2"/>
              <a:buChar char="Ø"/>
            </a:pPr>
            <a:r>
              <a:rPr lang="en-US" sz="3200" dirty="0" smtClean="0"/>
              <a:t>raises the </a:t>
            </a:r>
            <a:r>
              <a:rPr lang="en-US" sz="3200" dirty="0"/>
              <a:t>concentration of ground-level </a:t>
            </a:r>
            <a:r>
              <a:rPr lang="en-US" sz="3200" dirty="0" smtClean="0"/>
              <a:t>ozone</a:t>
            </a:r>
          </a:p>
          <a:p>
            <a:pPr>
              <a:buFont typeface="Wingdings" charset="2"/>
              <a:buChar char="Ø"/>
            </a:pPr>
            <a:r>
              <a:rPr lang="en-US" sz="3200" dirty="0" smtClean="0"/>
              <a:t>pollutes </a:t>
            </a:r>
            <a:r>
              <a:rPr lang="en-US" sz="3200" dirty="0"/>
              <a:t>the </a:t>
            </a:r>
            <a:r>
              <a:rPr lang="en-US" sz="3200" dirty="0" smtClean="0"/>
              <a:t>air  </a:t>
            </a:r>
          </a:p>
          <a:p>
            <a:pPr marL="0" indent="0">
              <a:buNone/>
            </a:pPr>
            <a:r>
              <a:rPr lang="en-US" sz="3200" b="1" dirty="0" smtClean="0"/>
              <a:t>G</a:t>
            </a:r>
            <a:r>
              <a:rPr lang="en-US" sz="3200" dirty="0" smtClean="0"/>
              <a:t>r</a:t>
            </a:r>
            <a:r>
              <a:rPr lang="en-US" sz="3200" b="1" dirty="0" smtClean="0"/>
              <a:t>ound level ozone creates smog</a:t>
            </a:r>
            <a:endParaRPr lang="en-US" sz="3200" dirty="0" smtClean="0"/>
          </a:p>
          <a:p>
            <a:pPr>
              <a:buFont typeface="Wingdings" charset="2"/>
              <a:buChar char="Ø"/>
            </a:pPr>
            <a:r>
              <a:rPr lang="en-US" sz="3200" dirty="0" smtClean="0"/>
              <a:t>Can cause </a:t>
            </a:r>
            <a:r>
              <a:rPr lang="en-US" sz="3200" dirty="0"/>
              <a:t>breathing </a:t>
            </a:r>
            <a:r>
              <a:rPr lang="en-US" sz="3200" dirty="0" smtClean="0"/>
              <a:t>problems</a:t>
            </a:r>
          </a:p>
          <a:p>
            <a:pPr>
              <a:buFont typeface="Wingdings" charset="2"/>
              <a:buChar char="Ø"/>
            </a:pPr>
            <a:r>
              <a:rPr lang="en-US" sz="3200" dirty="0" smtClean="0"/>
              <a:t>Can damage </a:t>
            </a:r>
            <a:r>
              <a:rPr lang="en-US" sz="3200" dirty="0"/>
              <a:t>lung tissue, </a:t>
            </a:r>
            <a:r>
              <a:rPr lang="en-US" sz="3200" dirty="0" smtClean="0"/>
              <a:t>reduce </a:t>
            </a:r>
            <a:r>
              <a:rPr lang="en-US" sz="3200" dirty="0"/>
              <a:t>lung function, and </a:t>
            </a:r>
            <a:r>
              <a:rPr lang="en-US" sz="3200" dirty="0" smtClean="0"/>
              <a:t>inflame airways</a:t>
            </a:r>
          </a:p>
        </p:txBody>
      </p:sp>
    </p:spTree>
    <p:extLst>
      <p:ext uri="{BB962C8B-B14F-4D97-AF65-F5344CB8AC3E}">
        <p14:creationId xmlns:p14="http://schemas.microsoft.com/office/powerpoint/2010/main" val="1435940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Building </a:t>
            </a:r>
            <a:br>
              <a:rPr lang="en-US" dirty="0" smtClean="0"/>
            </a:br>
            <a:r>
              <a:rPr lang="en-US" dirty="0" smtClean="0"/>
              <a:t>Climate </a:t>
            </a:r>
            <a:br>
              <a:rPr lang="en-US" dirty="0" smtClean="0"/>
            </a:br>
            <a:r>
              <a:rPr lang="en-US" dirty="0" smtClean="0"/>
              <a:t>Resilience</a:t>
            </a:r>
            <a:endParaRPr lang="en-US" dirty="0"/>
          </a:p>
        </p:txBody>
      </p:sp>
      <p:sp>
        <p:nvSpPr>
          <p:cNvPr id="3" name="Subtitle 2"/>
          <p:cNvSpPr>
            <a:spLocks noGrp="1"/>
          </p:cNvSpPr>
          <p:nvPr>
            <p:ph type="subTitle" idx="1"/>
          </p:nvPr>
        </p:nvSpPr>
        <p:spPr/>
        <p:txBody>
          <a:bodyPr>
            <a:normAutofit/>
          </a:bodyPr>
          <a:lstStyle/>
          <a:p>
            <a:r>
              <a:rPr lang="en-US" sz="4000" dirty="0" smtClean="0"/>
              <a:t>By the Numbers</a:t>
            </a:r>
            <a:endParaRPr lang="en-US" sz="4000" dirty="0"/>
          </a:p>
        </p:txBody>
      </p:sp>
    </p:spTree>
    <p:extLst>
      <p:ext uri="{BB962C8B-B14F-4D97-AF65-F5344CB8AC3E}">
        <p14:creationId xmlns:p14="http://schemas.microsoft.com/office/powerpoint/2010/main" val="958139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064052850"/>
              </p:ext>
            </p:extLst>
          </p:nvPr>
        </p:nvGraphicFramePr>
        <p:xfrm>
          <a:off x="1145512" y="261257"/>
          <a:ext cx="9957917" cy="5733118"/>
        </p:xfrm>
        <a:graphic>
          <a:graphicData uri="http://schemas.openxmlformats.org/drawingml/2006/table">
            <a:tbl>
              <a:tblPr firstRow="1" firstCol="1" bandRow="1">
                <a:tableStyleId>{5C22544A-7EE6-4342-B048-85BDC9FD1C3A}</a:tableStyleId>
              </a:tblPr>
              <a:tblGrid>
                <a:gridCol w="1527350"/>
                <a:gridCol w="1818751"/>
                <a:gridCol w="6611816"/>
              </a:tblGrid>
              <a:tr h="673240">
                <a:tc>
                  <a:txBody>
                    <a:bodyPr/>
                    <a:lstStyle/>
                    <a:p>
                      <a:pPr marL="0" marR="0" algn="ctr">
                        <a:lnSpc>
                          <a:spcPct val="107000"/>
                        </a:lnSpc>
                        <a:spcBef>
                          <a:spcPts val="0"/>
                        </a:spcBef>
                        <a:spcAft>
                          <a:spcPts val="800"/>
                        </a:spcAft>
                      </a:pPr>
                      <a:r>
                        <a:rPr lang="en-US" sz="1800" b="1" dirty="0">
                          <a:solidFill>
                            <a:schemeClr val="tx1"/>
                          </a:solidFill>
                          <a:effectLst/>
                        </a:rPr>
                        <a:t>AQI Values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chemeClr val="bg2">
                        <a:lumMod val="90000"/>
                      </a:schemeClr>
                    </a:solidFill>
                  </a:tcPr>
                </a:tc>
                <a:tc>
                  <a:txBody>
                    <a:bodyPr/>
                    <a:lstStyle/>
                    <a:p>
                      <a:pPr marL="0" marR="0" algn="ctr">
                        <a:lnSpc>
                          <a:spcPct val="107000"/>
                        </a:lnSpc>
                        <a:spcBef>
                          <a:spcPts val="0"/>
                        </a:spcBef>
                        <a:spcAft>
                          <a:spcPts val="800"/>
                        </a:spcAft>
                      </a:pPr>
                      <a:r>
                        <a:rPr lang="en-US" sz="1800" b="1" dirty="0" smtClean="0">
                          <a:solidFill>
                            <a:schemeClr val="tx1"/>
                          </a:solidFill>
                          <a:effectLst/>
                        </a:rPr>
                        <a:t>Health Status</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chemeClr val="bg2">
                        <a:lumMod val="90000"/>
                      </a:schemeClr>
                    </a:solidFill>
                  </a:tcPr>
                </a:tc>
                <a:tc>
                  <a:txBody>
                    <a:bodyPr/>
                    <a:lstStyle/>
                    <a:p>
                      <a:pPr marL="0" marR="0" algn="ctr">
                        <a:lnSpc>
                          <a:spcPct val="107000"/>
                        </a:lnSpc>
                        <a:spcBef>
                          <a:spcPts val="0"/>
                        </a:spcBef>
                        <a:spcAft>
                          <a:spcPts val="800"/>
                        </a:spcAft>
                      </a:pPr>
                      <a:r>
                        <a:rPr lang="en-US" sz="1800" b="1" dirty="0">
                          <a:solidFill>
                            <a:schemeClr val="tx1"/>
                          </a:solidFill>
                          <a:effectLst/>
                        </a:rPr>
                        <a:t>Colors and Meaning</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chemeClr val="bg2">
                        <a:lumMod val="90000"/>
                      </a:schemeClr>
                    </a:solidFill>
                  </a:tcPr>
                </a:tc>
              </a:tr>
              <a:tr h="462224">
                <a:tc>
                  <a:txBody>
                    <a:bodyPr/>
                    <a:lstStyle/>
                    <a:p>
                      <a:pPr marL="0" marR="0" algn="ctr">
                        <a:lnSpc>
                          <a:spcPct val="107000"/>
                        </a:lnSpc>
                        <a:spcBef>
                          <a:spcPts val="0"/>
                        </a:spcBef>
                        <a:spcAft>
                          <a:spcPts val="800"/>
                        </a:spcAft>
                      </a:pPr>
                      <a:r>
                        <a:rPr lang="en-US" sz="1800" b="1" dirty="0">
                          <a:solidFill>
                            <a:schemeClr val="tx1"/>
                          </a:solidFill>
                          <a:effectLst/>
                        </a:rPr>
                        <a:t>0 to 50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40E04B"/>
                    </a:solidFill>
                  </a:tcPr>
                </a:tc>
                <a:tc>
                  <a:txBody>
                    <a:bodyPr/>
                    <a:lstStyle/>
                    <a:p>
                      <a:pPr marL="0" marR="0" algn="ctr">
                        <a:lnSpc>
                          <a:spcPct val="107000"/>
                        </a:lnSpc>
                        <a:spcBef>
                          <a:spcPts val="0"/>
                        </a:spcBef>
                        <a:spcAft>
                          <a:spcPts val="800"/>
                        </a:spcAft>
                      </a:pPr>
                      <a:r>
                        <a:rPr lang="en-US" sz="1800" b="1" dirty="0">
                          <a:solidFill>
                            <a:schemeClr val="tx1"/>
                          </a:solidFill>
                          <a:effectLst/>
                        </a:rPr>
                        <a:t>Good</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40E04B"/>
                    </a:solidFill>
                  </a:tcPr>
                </a:tc>
                <a:tc>
                  <a:txBody>
                    <a:bodyPr/>
                    <a:lstStyle/>
                    <a:p>
                      <a:pPr marL="0" marR="0">
                        <a:lnSpc>
                          <a:spcPct val="107000"/>
                        </a:lnSpc>
                        <a:spcBef>
                          <a:spcPts val="0"/>
                        </a:spcBef>
                        <a:spcAft>
                          <a:spcPts val="800"/>
                        </a:spcAft>
                      </a:pPr>
                      <a:r>
                        <a:rPr lang="en-US" sz="1800" dirty="0">
                          <a:effectLst/>
                        </a:rPr>
                        <a:t>Green: Satisfactory air quality; air pollution poses little or no risk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40E04B"/>
                    </a:solidFill>
                  </a:tcPr>
                </a:tc>
              </a:tr>
              <a:tr h="723481">
                <a:tc>
                  <a:txBody>
                    <a:bodyPr/>
                    <a:lstStyle/>
                    <a:p>
                      <a:pPr marL="0" marR="0" algn="ctr">
                        <a:lnSpc>
                          <a:spcPct val="107000"/>
                        </a:lnSpc>
                        <a:spcBef>
                          <a:spcPts val="0"/>
                        </a:spcBef>
                        <a:spcAft>
                          <a:spcPts val="800"/>
                        </a:spcAft>
                      </a:pPr>
                      <a:r>
                        <a:rPr lang="en-US" sz="1800" b="1" dirty="0">
                          <a:solidFill>
                            <a:schemeClr val="tx1"/>
                          </a:solidFill>
                          <a:effectLst/>
                        </a:rPr>
                        <a:t>51 to 100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FF00"/>
                    </a:solidFill>
                  </a:tcPr>
                </a:tc>
                <a:tc>
                  <a:txBody>
                    <a:bodyPr/>
                    <a:lstStyle/>
                    <a:p>
                      <a:pPr marL="0" marR="0" algn="ctr">
                        <a:lnSpc>
                          <a:spcPct val="107000"/>
                        </a:lnSpc>
                        <a:spcBef>
                          <a:spcPts val="0"/>
                        </a:spcBef>
                        <a:spcAft>
                          <a:spcPts val="800"/>
                        </a:spcAft>
                      </a:pPr>
                      <a:r>
                        <a:rPr lang="en-US" sz="1800" b="1" dirty="0">
                          <a:solidFill>
                            <a:schemeClr val="tx1"/>
                          </a:solidFill>
                          <a:effectLst/>
                        </a:rPr>
                        <a:t>Moderate</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FF00"/>
                    </a:solidFill>
                  </a:tcPr>
                </a:tc>
                <a:tc>
                  <a:txBody>
                    <a:bodyPr/>
                    <a:lstStyle/>
                    <a:p>
                      <a:pPr marL="0" marR="0">
                        <a:lnSpc>
                          <a:spcPct val="107000"/>
                        </a:lnSpc>
                        <a:spcBef>
                          <a:spcPts val="0"/>
                        </a:spcBef>
                        <a:spcAft>
                          <a:spcPts val="800"/>
                        </a:spcAft>
                      </a:pPr>
                      <a:r>
                        <a:rPr lang="en-US" sz="1800" dirty="0">
                          <a:effectLst/>
                        </a:rPr>
                        <a:t>Yellow: Acceptable air quality; moderate health concern for a few people who are unusually sensitive to air pollution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FF00"/>
                    </a:solidFill>
                  </a:tcPr>
                </a:tc>
              </a:tr>
              <a:tr h="971542">
                <a:tc>
                  <a:txBody>
                    <a:bodyPr/>
                    <a:lstStyle/>
                    <a:p>
                      <a:pPr marL="0" marR="0" algn="ctr">
                        <a:lnSpc>
                          <a:spcPct val="107000"/>
                        </a:lnSpc>
                        <a:spcBef>
                          <a:spcPts val="0"/>
                        </a:spcBef>
                        <a:spcAft>
                          <a:spcPts val="800"/>
                        </a:spcAft>
                      </a:pPr>
                      <a:r>
                        <a:rPr lang="en-US" sz="1800" b="1" dirty="0">
                          <a:solidFill>
                            <a:schemeClr val="tx1"/>
                          </a:solidFill>
                          <a:effectLst/>
                        </a:rPr>
                        <a:t>101 to 150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C301"/>
                    </a:solidFill>
                  </a:tcPr>
                </a:tc>
                <a:tc>
                  <a:txBody>
                    <a:bodyPr/>
                    <a:lstStyle/>
                    <a:p>
                      <a:pPr marL="0" marR="0" algn="ctr">
                        <a:lnSpc>
                          <a:spcPct val="107000"/>
                        </a:lnSpc>
                        <a:spcBef>
                          <a:spcPts val="0"/>
                        </a:spcBef>
                        <a:spcAft>
                          <a:spcPts val="800"/>
                        </a:spcAft>
                      </a:pPr>
                      <a:r>
                        <a:rPr lang="en-US" sz="1800" b="1" dirty="0">
                          <a:solidFill>
                            <a:schemeClr val="tx1"/>
                          </a:solidFill>
                          <a:effectLst/>
                        </a:rPr>
                        <a:t>Unhealthy for Sensitive Groups </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C301"/>
                    </a:solidFill>
                  </a:tcPr>
                </a:tc>
                <a:tc>
                  <a:txBody>
                    <a:bodyPr/>
                    <a:lstStyle/>
                    <a:p>
                      <a:pPr marL="0" marR="0">
                        <a:lnSpc>
                          <a:spcPct val="107000"/>
                        </a:lnSpc>
                        <a:spcBef>
                          <a:spcPts val="0"/>
                        </a:spcBef>
                        <a:spcAft>
                          <a:spcPts val="800"/>
                        </a:spcAft>
                      </a:pPr>
                      <a:r>
                        <a:rPr lang="en-US" sz="1800" dirty="0">
                          <a:effectLst/>
                        </a:rPr>
                        <a:t>Orange: Health effects for members of sensitive groups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C301"/>
                    </a:solidFill>
                  </a:tcPr>
                </a:tc>
              </a:tr>
              <a:tr h="668451">
                <a:tc>
                  <a:txBody>
                    <a:bodyPr/>
                    <a:lstStyle/>
                    <a:p>
                      <a:pPr marL="0" marR="0" algn="ctr">
                        <a:lnSpc>
                          <a:spcPct val="107000"/>
                        </a:lnSpc>
                        <a:spcBef>
                          <a:spcPts val="0"/>
                        </a:spcBef>
                        <a:spcAft>
                          <a:spcPts val="800"/>
                        </a:spcAft>
                      </a:pPr>
                      <a:r>
                        <a:rPr lang="en-US" sz="1800" b="1" dirty="0">
                          <a:effectLst/>
                        </a:rPr>
                        <a:t>151 to 200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0000"/>
                    </a:solidFill>
                  </a:tcPr>
                </a:tc>
                <a:tc>
                  <a:txBody>
                    <a:bodyPr/>
                    <a:lstStyle/>
                    <a:p>
                      <a:pPr marL="0" marR="0" algn="ctr">
                        <a:lnSpc>
                          <a:spcPct val="107000"/>
                        </a:lnSpc>
                        <a:spcBef>
                          <a:spcPts val="0"/>
                        </a:spcBef>
                        <a:spcAft>
                          <a:spcPts val="800"/>
                        </a:spcAft>
                      </a:pPr>
                      <a:r>
                        <a:rPr lang="en-US" sz="1800" b="1" dirty="0">
                          <a:solidFill>
                            <a:schemeClr val="bg1"/>
                          </a:solidFill>
                          <a:effectLst/>
                        </a:rPr>
                        <a:t>Unhealthy </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0000"/>
                    </a:solidFill>
                  </a:tcPr>
                </a:tc>
                <a:tc>
                  <a:txBody>
                    <a:bodyPr/>
                    <a:lstStyle/>
                    <a:p>
                      <a:pPr marL="0" marR="0">
                        <a:lnSpc>
                          <a:spcPct val="107000"/>
                        </a:lnSpc>
                        <a:spcBef>
                          <a:spcPts val="0"/>
                        </a:spcBef>
                        <a:spcAft>
                          <a:spcPts val="800"/>
                        </a:spcAft>
                      </a:pPr>
                      <a:r>
                        <a:rPr lang="en-US" sz="1800" dirty="0">
                          <a:solidFill>
                            <a:schemeClr val="bg1"/>
                          </a:solidFill>
                          <a:effectLst/>
                        </a:rPr>
                        <a:t>Red: Health effects for all; more serious health effects for members of sensitive groups.</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FF0000"/>
                    </a:solidFill>
                  </a:tcPr>
                </a:tc>
              </a:tr>
              <a:tr h="732787">
                <a:tc>
                  <a:txBody>
                    <a:bodyPr/>
                    <a:lstStyle/>
                    <a:p>
                      <a:pPr marL="0" marR="0" algn="ctr">
                        <a:lnSpc>
                          <a:spcPct val="107000"/>
                        </a:lnSpc>
                        <a:spcBef>
                          <a:spcPts val="0"/>
                        </a:spcBef>
                        <a:spcAft>
                          <a:spcPts val="800"/>
                        </a:spcAft>
                      </a:pPr>
                      <a:r>
                        <a:rPr lang="en-US" sz="1800" b="1" dirty="0">
                          <a:effectLst/>
                        </a:rPr>
                        <a:t>201 to 300</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3399"/>
                    </a:solidFill>
                  </a:tcPr>
                </a:tc>
                <a:tc>
                  <a:txBody>
                    <a:bodyPr/>
                    <a:lstStyle/>
                    <a:p>
                      <a:pPr marL="0" marR="0" algn="ctr">
                        <a:lnSpc>
                          <a:spcPct val="107000"/>
                        </a:lnSpc>
                        <a:spcBef>
                          <a:spcPts val="0"/>
                        </a:spcBef>
                        <a:spcAft>
                          <a:spcPts val="800"/>
                        </a:spcAft>
                      </a:pPr>
                      <a:r>
                        <a:rPr lang="en-US" sz="1800" b="1" dirty="0">
                          <a:solidFill>
                            <a:schemeClr val="bg1"/>
                          </a:solidFill>
                          <a:effectLst/>
                        </a:rPr>
                        <a:t>Very Unhealthy</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3399"/>
                    </a:solidFill>
                  </a:tcPr>
                </a:tc>
                <a:tc>
                  <a:txBody>
                    <a:bodyPr/>
                    <a:lstStyle/>
                    <a:p>
                      <a:pPr marL="0" marR="0">
                        <a:lnSpc>
                          <a:spcPct val="107000"/>
                        </a:lnSpc>
                        <a:spcBef>
                          <a:spcPts val="0"/>
                        </a:spcBef>
                        <a:spcAft>
                          <a:spcPts val="750"/>
                        </a:spcAft>
                      </a:pPr>
                      <a:r>
                        <a:rPr lang="en-US" sz="1800" dirty="0">
                          <a:solidFill>
                            <a:schemeClr val="bg1"/>
                          </a:solidFill>
                          <a:effectLst/>
                        </a:rPr>
                        <a:t>Purple: Health alert! More serious health effects for all.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3399"/>
                    </a:solidFill>
                  </a:tcPr>
                </a:tc>
              </a:tr>
              <a:tr h="590918">
                <a:tc>
                  <a:txBody>
                    <a:bodyPr/>
                    <a:lstStyle/>
                    <a:p>
                      <a:pPr marL="0" marR="0" algn="ctr">
                        <a:lnSpc>
                          <a:spcPct val="107000"/>
                        </a:lnSpc>
                        <a:spcBef>
                          <a:spcPts val="0"/>
                        </a:spcBef>
                        <a:spcAft>
                          <a:spcPts val="800"/>
                        </a:spcAft>
                      </a:pPr>
                      <a:r>
                        <a:rPr lang="en-US" sz="1800" dirty="0">
                          <a:effectLst/>
                        </a:rPr>
                        <a:t>301 to 500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0000"/>
                    </a:solidFill>
                  </a:tcPr>
                </a:tc>
                <a:tc>
                  <a:txBody>
                    <a:bodyPr/>
                    <a:lstStyle/>
                    <a:p>
                      <a:pPr marL="0" marR="0" algn="ctr">
                        <a:lnSpc>
                          <a:spcPct val="107000"/>
                        </a:lnSpc>
                        <a:spcBef>
                          <a:spcPts val="0"/>
                        </a:spcBef>
                        <a:spcAft>
                          <a:spcPts val="800"/>
                        </a:spcAft>
                      </a:pPr>
                      <a:r>
                        <a:rPr lang="en-US" sz="1800" b="1" dirty="0">
                          <a:solidFill>
                            <a:schemeClr val="bg1"/>
                          </a:solidFill>
                          <a:effectLst/>
                        </a:rPr>
                        <a:t>Hazardous</a:t>
                      </a:r>
                      <a:endParaRPr lang="en-US"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0000"/>
                    </a:solidFill>
                  </a:tcPr>
                </a:tc>
                <a:tc>
                  <a:txBody>
                    <a:bodyPr/>
                    <a:lstStyle/>
                    <a:p>
                      <a:pPr marL="0" marR="0">
                        <a:lnSpc>
                          <a:spcPct val="107000"/>
                        </a:lnSpc>
                        <a:spcBef>
                          <a:spcPts val="0"/>
                        </a:spcBef>
                        <a:spcAft>
                          <a:spcPts val="750"/>
                        </a:spcAft>
                      </a:pPr>
                      <a:r>
                        <a:rPr lang="en-US" sz="1800" dirty="0">
                          <a:solidFill>
                            <a:schemeClr val="bg1"/>
                          </a:solidFill>
                          <a:effectLst/>
                        </a:rPr>
                        <a:t>Maroon: Health alert! Serious health effects for all.</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88769" marR="88769" marT="88769" marB="88769" anchor="ctr">
                    <a:solidFill>
                      <a:srgbClr val="CC0000"/>
                    </a:solidFill>
                  </a:tcPr>
                </a:tc>
              </a:tr>
              <a:tr h="598568">
                <a:tc gridSpan="3">
                  <a:txBody>
                    <a:bodyPr/>
                    <a:lstStyle/>
                    <a:p>
                      <a:pPr marL="0" marR="0">
                        <a:lnSpc>
                          <a:spcPct val="107000"/>
                        </a:lnSpc>
                      </a:pPr>
                      <a:r>
                        <a:rPr lang="en-US" sz="1800" dirty="0">
                          <a:effectLst/>
                        </a:rPr>
                        <a:t>Source: US Environmental Protection Agency. (2016). Air Quality Index: Air Now.  Available at: https://airnow.gov/index.cfm?action=aqibasics.aqi.  </a:t>
                      </a:r>
                      <a:endParaRPr lang="en-US" sz="1800" dirty="0">
                        <a:effectLst/>
                        <a:latin typeface="Calibri" panose="020F0502020204030204" pitchFamily="34" charset="0"/>
                        <a:ea typeface="Times New Roman" panose="02020603050405020304" pitchFamily="18" charset="0"/>
                      </a:endParaRPr>
                    </a:p>
                  </a:txBody>
                  <a:tcPr marL="88769" marR="88769" marT="88769" marB="88769" anchor="ctr"/>
                </a:tc>
                <a:tc hMerge="1">
                  <a:txBody>
                    <a:bodyPr/>
                    <a:lstStyle/>
                    <a:p>
                      <a:endParaRPr lang="en-US"/>
                    </a:p>
                  </a:txBody>
                  <a:tcPr/>
                </a:tc>
                <a:tc hMerge="1">
                  <a:txBody>
                    <a:bodyPr/>
                    <a:lstStyle/>
                    <a:p>
                      <a:endParaRPr lang="en-US"/>
                    </a:p>
                  </a:txBody>
                  <a:tcPr/>
                </a:tc>
              </a:tr>
            </a:tbl>
          </a:graphicData>
        </a:graphic>
      </p:graphicFrame>
    </p:spTree>
    <p:extLst>
      <p:ext uri="{BB962C8B-B14F-4D97-AF65-F5344CB8AC3E}">
        <p14:creationId xmlns:p14="http://schemas.microsoft.com/office/powerpoint/2010/main" val="1308492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212" y="0"/>
            <a:ext cx="6298314" cy="6282877"/>
          </a:xfrm>
          <a:prstGeom prst="rect">
            <a:avLst/>
          </a:prstGeom>
        </p:spPr>
      </p:pic>
      <p:sp>
        <p:nvSpPr>
          <p:cNvPr id="3" name="TextBox 2"/>
          <p:cNvSpPr txBox="1"/>
          <p:nvPr/>
        </p:nvSpPr>
        <p:spPr>
          <a:xfrm>
            <a:off x="616688" y="1020726"/>
            <a:ext cx="4231759" cy="1938992"/>
          </a:xfrm>
          <a:prstGeom prst="rect">
            <a:avLst/>
          </a:prstGeom>
          <a:solidFill>
            <a:srgbClr val="92D050"/>
          </a:solidFill>
        </p:spPr>
        <p:txBody>
          <a:bodyPr wrap="square" rtlCol="0">
            <a:spAutoFit/>
          </a:bodyPr>
          <a:lstStyle/>
          <a:p>
            <a:pPr algn="ctr"/>
            <a:r>
              <a:rPr lang="en-US" sz="4000" b="1" dirty="0" err="1" smtClean="0">
                <a:solidFill>
                  <a:srgbClr val="0070C0"/>
                </a:solidFill>
              </a:rPr>
              <a:t>AirNow.gov</a:t>
            </a:r>
            <a:endParaRPr lang="en-US" sz="4000" b="1" dirty="0" smtClean="0">
              <a:solidFill>
                <a:srgbClr val="0070C0"/>
              </a:solidFill>
            </a:endParaRPr>
          </a:p>
          <a:p>
            <a:pPr algn="ctr"/>
            <a:endParaRPr lang="en-US" sz="4000" b="1" dirty="0">
              <a:solidFill>
                <a:srgbClr val="0070C0"/>
              </a:solidFill>
            </a:endParaRPr>
          </a:p>
          <a:p>
            <a:pPr algn="ctr"/>
            <a:r>
              <a:rPr lang="en-US" sz="4000" b="1" dirty="0" smtClean="0">
                <a:solidFill>
                  <a:srgbClr val="0070C0"/>
                </a:solidFill>
              </a:rPr>
              <a:t>June 5, 2017</a:t>
            </a:r>
            <a:endParaRPr lang="en-US" sz="4000" b="1" dirty="0">
              <a:solidFill>
                <a:srgbClr val="0070C0"/>
              </a:solidFill>
            </a:endParaRPr>
          </a:p>
        </p:txBody>
      </p:sp>
    </p:spTree>
    <p:extLst>
      <p:ext uri="{BB962C8B-B14F-4D97-AF65-F5344CB8AC3E}">
        <p14:creationId xmlns:p14="http://schemas.microsoft.com/office/powerpoint/2010/main" val="689872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286603"/>
            <a:ext cx="12049760" cy="1450757"/>
          </a:xfrm>
        </p:spPr>
        <p:txBody>
          <a:bodyPr>
            <a:noAutofit/>
          </a:bodyPr>
          <a:lstStyle/>
          <a:p>
            <a:pPr algn="ctr"/>
            <a:r>
              <a:rPr lang="en-US" sz="5400" b="1" dirty="0" smtClean="0">
                <a:solidFill>
                  <a:srgbClr val="FF0000"/>
                </a:solidFill>
              </a:rPr>
              <a:t>Key Actions </a:t>
            </a:r>
            <a:r>
              <a:rPr lang="en-US" sz="5400" b="1" dirty="0" smtClean="0">
                <a:solidFill>
                  <a:schemeClr val="tx1"/>
                </a:solidFill>
              </a:rPr>
              <a:t>to </a:t>
            </a:r>
            <a:br>
              <a:rPr lang="en-US" sz="5400" b="1" dirty="0" smtClean="0">
                <a:solidFill>
                  <a:schemeClr val="tx1"/>
                </a:solidFill>
              </a:rPr>
            </a:br>
            <a:r>
              <a:rPr lang="en-US" sz="5400" b="1" dirty="0" smtClean="0">
                <a:solidFill>
                  <a:schemeClr val="tx1"/>
                </a:solidFill>
              </a:rPr>
              <a:t>Increase Climate Resilience</a:t>
            </a:r>
            <a:endParaRPr lang="en-US" sz="5400" b="1" dirty="0"/>
          </a:p>
        </p:txBody>
      </p:sp>
      <p:sp>
        <p:nvSpPr>
          <p:cNvPr id="3" name="Content Placeholder 2"/>
          <p:cNvSpPr>
            <a:spLocks noGrp="1"/>
          </p:cNvSpPr>
          <p:nvPr>
            <p:ph idx="1"/>
          </p:nvPr>
        </p:nvSpPr>
        <p:spPr>
          <a:xfrm>
            <a:off x="1136608" y="2054505"/>
            <a:ext cx="10721095" cy="4023360"/>
          </a:xfrm>
        </p:spPr>
        <p:txBody>
          <a:bodyPr>
            <a:noAutofit/>
          </a:bodyPr>
          <a:lstStyle/>
          <a:p>
            <a:r>
              <a:rPr lang="en-US" sz="4400" dirty="0" smtClean="0"/>
              <a:t>-Encourage </a:t>
            </a:r>
            <a:r>
              <a:rPr lang="en-US" sz="4400" dirty="0" err="1" smtClean="0"/>
              <a:t>CodeRed</a:t>
            </a:r>
            <a:r>
              <a:rPr lang="en-US" sz="4400" dirty="0" smtClean="0"/>
              <a:t> Registration</a:t>
            </a:r>
          </a:p>
          <a:p>
            <a:r>
              <a:rPr lang="en-US" sz="4400" dirty="0"/>
              <a:t>-</a:t>
            </a:r>
            <a:r>
              <a:rPr lang="en-US" sz="4400" dirty="0" smtClean="0"/>
              <a:t>Keep </a:t>
            </a:r>
            <a:r>
              <a:rPr lang="en-US" sz="4400" dirty="0"/>
              <a:t>Storm Drains Clear of </a:t>
            </a:r>
            <a:r>
              <a:rPr lang="en-US" sz="4400" dirty="0" smtClean="0"/>
              <a:t>Debris </a:t>
            </a:r>
          </a:p>
          <a:p>
            <a:r>
              <a:rPr lang="en-US" sz="4400" dirty="0" smtClean="0"/>
              <a:t>-</a:t>
            </a:r>
            <a:r>
              <a:rPr lang="en-US" sz="4400" dirty="0"/>
              <a:t>Make Sure Your Flood Insurance is Current</a:t>
            </a:r>
          </a:p>
          <a:p>
            <a:r>
              <a:rPr lang="en-US" sz="4400" dirty="0"/>
              <a:t>-Have an Emergency </a:t>
            </a:r>
            <a:r>
              <a:rPr lang="en-US" sz="4400" dirty="0" smtClean="0"/>
              <a:t>Plan</a:t>
            </a:r>
          </a:p>
          <a:p>
            <a:r>
              <a:rPr lang="en-US" sz="4400" dirty="0" smtClean="0"/>
              <a:t>-Share Health and Climate Tips</a:t>
            </a:r>
            <a:endParaRPr lang="en-US" sz="4400" dirty="0"/>
          </a:p>
          <a:p>
            <a:endParaRPr lang="en-US" sz="4400" dirty="0"/>
          </a:p>
        </p:txBody>
      </p:sp>
    </p:spTree>
    <p:extLst>
      <p:ext uri="{BB962C8B-B14F-4D97-AF65-F5344CB8AC3E}">
        <p14:creationId xmlns:p14="http://schemas.microsoft.com/office/powerpoint/2010/main" val="2016069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smtClean="0">
                <a:solidFill>
                  <a:srgbClr val="0070C0"/>
                </a:solidFill>
              </a:rPr>
              <a:t>Rising Together: Sarasota 2017</a:t>
            </a:r>
            <a:r>
              <a:rPr lang="en-US" b="1" dirty="0" smtClean="0">
                <a:solidFill>
                  <a:srgbClr val="0070C0"/>
                </a:solidFill>
              </a:rPr>
              <a:t/>
            </a:r>
            <a:br>
              <a:rPr lang="en-US" b="1" dirty="0" smtClean="0">
                <a:solidFill>
                  <a:srgbClr val="0070C0"/>
                </a:solidFill>
              </a:rPr>
            </a:br>
            <a:r>
              <a:rPr lang="en-US" dirty="0" smtClean="0"/>
              <a:t>Contributors to Success</a:t>
            </a:r>
            <a:endParaRPr lang="en-US" dirty="0"/>
          </a:p>
        </p:txBody>
      </p:sp>
      <p:sp>
        <p:nvSpPr>
          <p:cNvPr id="6" name="Content Placeholder 5"/>
          <p:cNvSpPr>
            <a:spLocks noGrp="1"/>
          </p:cNvSpPr>
          <p:nvPr>
            <p:ph sz="half" idx="2"/>
          </p:nvPr>
        </p:nvSpPr>
        <p:spPr>
          <a:xfrm>
            <a:off x="671543" y="2451183"/>
            <a:ext cx="3059209" cy="2134070"/>
          </a:xfrm>
        </p:spPr>
        <p:txBody>
          <a:bodyPr>
            <a:normAutofit/>
          </a:bodyPr>
          <a:lstStyle/>
          <a:p>
            <a:pPr algn="ctr"/>
            <a:r>
              <a:rPr lang="en-US" sz="1800" b="1" dirty="0"/>
              <a:t>Unitarian Universalist </a:t>
            </a:r>
            <a:endParaRPr lang="en-US" sz="1800" b="1" dirty="0" smtClean="0"/>
          </a:p>
          <a:p>
            <a:pPr algn="ctr"/>
            <a:r>
              <a:rPr lang="en-US" sz="1800" b="1" dirty="0" smtClean="0"/>
              <a:t>Church </a:t>
            </a:r>
            <a:r>
              <a:rPr lang="en-US" sz="1800" b="1" dirty="0"/>
              <a:t>of </a:t>
            </a:r>
            <a:r>
              <a:rPr lang="en-US" sz="1800" b="1" dirty="0" smtClean="0"/>
              <a:t>Sarasota</a:t>
            </a:r>
            <a:endParaRPr lang="en-US" sz="1800" dirty="0"/>
          </a:p>
          <a:p>
            <a:r>
              <a:rPr lang="en-US" sz="1800" dirty="0"/>
              <a:t>Climate </a:t>
            </a:r>
            <a:r>
              <a:rPr lang="en-US" sz="1800" dirty="0" smtClean="0"/>
              <a:t>Leader - Diane </a:t>
            </a:r>
            <a:r>
              <a:rPr lang="en-US" sz="1800" dirty="0" err="1" smtClean="0"/>
              <a:t>Cirksena</a:t>
            </a:r>
            <a:endParaRPr lang="en-US" sz="1800" dirty="0" smtClean="0"/>
          </a:p>
          <a:p>
            <a:r>
              <a:rPr lang="en-US" sz="1800" dirty="0" smtClean="0"/>
              <a:t> Graphic Design</a:t>
            </a:r>
            <a:r>
              <a:rPr lang="en-US" sz="1800" dirty="0"/>
              <a:t> </a:t>
            </a:r>
            <a:r>
              <a:rPr lang="en-US" sz="1800" dirty="0" smtClean="0"/>
              <a:t>- Ann </a:t>
            </a:r>
            <a:r>
              <a:rPr lang="en-US" sz="1800" dirty="0" err="1"/>
              <a:t>Urick</a:t>
            </a:r>
            <a:endParaRPr lang="en-US" sz="1800" dirty="0"/>
          </a:p>
          <a:p>
            <a:r>
              <a:rPr lang="en-US" dirty="0" smtClean="0"/>
              <a:t>President </a:t>
            </a:r>
            <a:r>
              <a:rPr lang="mr-IN" dirty="0" smtClean="0"/>
              <a:t>–</a:t>
            </a:r>
            <a:r>
              <a:rPr lang="en-US" dirty="0" smtClean="0"/>
              <a:t> Ward </a:t>
            </a:r>
            <a:r>
              <a:rPr lang="en-US" dirty="0" err="1" smtClean="0"/>
              <a:t>Pallota</a:t>
            </a:r>
            <a:endParaRPr lang="en-US" dirty="0"/>
          </a:p>
          <a:p>
            <a:endParaRPr lang="en-US" dirty="0"/>
          </a:p>
        </p:txBody>
      </p:sp>
      <p:sp>
        <p:nvSpPr>
          <p:cNvPr id="8" name="TextBox 7"/>
          <p:cNvSpPr txBox="1"/>
          <p:nvPr/>
        </p:nvSpPr>
        <p:spPr>
          <a:xfrm>
            <a:off x="3304032" y="2427044"/>
            <a:ext cx="4846799" cy="2031325"/>
          </a:xfrm>
          <a:prstGeom prst="rect">
            <a:avLst/>
          </a:prstGeom>
          <a:noFill/>
        </p:spPr>
        <p:txBody>
          <a:bodyPr wrap="square" rtlCol="0">
            <a:spAutoFit/>
          </a:bodyPr>
          <a:lstStyle/>
          <a:p>
            <a:pPr algn="ctr"/>
            <a:r>
              <a:rPr lang="en-US" b="1" dirty="0"/>
              <a:t>Community Bible Church Outreach Team</a:t>
            </a:r>
            <a:endParaRPr lang="en-US" dirty="0"/>
          </a:p>
          <a:p>
            <a:pPr algn="ctr"/>
            <a:r>
              <a:rPr lang="en-US" b="1" dirty="0"/>
              <a:t> </a:t>
            </a:r>
            <a:endParaRPr lang="en-US" dirty="0"/>
          </a:p>
          <a:p>
            <a:pPr algn="ctr"/>
            <a:r>
              <a:rPr lang="en-US" dirty="0"/>
              <a:t>Pastor Jo Thomas</a:t>
            </a:r>
          </a:p>
          <a:p>
            <a:pPr algn="ctr"/>
            <a:r>
              <a:rPr lang="en-US" dirty="0" err="1"/>
              <a:t>Vivianna</a:t>
            </a:r>
            <a:r>
              <a:rPr lang="en-US" dirty="0"/>
              <a:t> Martin</a:t>
            </a:r>
          </a:p>
          <a:p>
            <a:pPr algn="ctr"/>
            <a:r>
              <a:rPr lang="en-US" dirty="0"/>
              <a:t>Phillip Felder</a:t>
            </a:r>
          </a:p>
          <a:p>
            <a:pPr algn="ctr"/>
            <a:r>
              <a:rPr lang="en-US" dirty="0"/>
              <a:t>Barbara </a:t>
            </a:r>
            <a:r>
              <a:rPr lang="en-US" dirty="0" err="1"/>
              <a:t>Sallee</a:t>
            </a:r>
            <a:endParaRPr lang="en-US" dirty="0"/>
          </a:p>
          <a:p>
            <a:pPr algn="ctr"/>
            <a:r>
              <a:rPr lang="en-US" dirty="0"/>
              <a:t>Peg Tams</a:t>
            </a:r>
          </a:p>
        </p:txBody>
      </p:sp>
      <p:sp>
        <p:nvSpPr>
          <p:cNvPr id="3" name="TextBox 2"/>
          <p:cNvSpPr txBox="1"/>
          <p:nvPr/>
        </p:nvSpPr>
        <p:spPr>
          <a:xfrm>
            <a:off x="8034529" y="2427044"/>
            <a:ext cx="3913632" cy="2031325"/>
          </a:xfrm>
          <a:prstGeom prst="rect">
            <a:avLst/>
          </a:prstGeom>
          <a:noFill/>
        </p:spPr>
        <p:txBody>
          <a:bodyPr wrap="square" rtlCol="0">
            <a:spAutoFit/>
          </a:bodyPr>
          <a:lstStyle/>
          <a:p>
            <a:r>
              <a:rPr lang="en-US" b="1" dirty="0" smtClean="0"/>
              <a:t>Government Officials</a:t>
            </a:r>
          </a:p>
          <a:p>
            <a:endParaRPr lang="en-US" b="1" dirty="0"/>
          </a:p>
          <a:p>
            <a:r>
              <a:rPr lang="en-US" dirty="0" smtClean="0"/>
              <a:t>Sarasota </a:t>
            </a:r>
            <a:r>
              <a:rPr lang="en-US" dirty="0"/>
              <a:t>Sustainability Manager</a:t>
            </a:r>
          </a:p>
          <a:p>
            <a:r>
              <a:rPr lang="en-US" dirty="0" smtClean="0"/>
              <a:t>Stevie</a:t>
            </a:r>
            <a:r>
              <a:rPr lang="en-US" dirty="0"/>
              <a:t> </a:t>
            </a:r>
            <a:r>
              <a:rPr lang="en-US" dirty="0" smtClean="0"/>
              <a:t>Freeman-Montes, PMP</a:t>
            </a:r>
          </a:p>
          <a:p>
            <a:endParaRPr lang="en-US" dirty="0"/>
          </a:p>
          <a:p>
            <a:r>
              <a:rPr lang="en-US" dirty="0" smtClean="0"/>
              <a:t>Sarasota County </a:t>
            </a:r>
            <a:r>
              <a:rPr lang="en-US" dirty="0" err="1" smtClean="0"/>
              <a:t>Stormwater</a:t>
            </a:r>
            <a:r>
              <a:rPr lang="en-US" dirty="0" smtClean="0"/>
              <a:t> Engineer</a:t>
            </a:r>
          </a:p>
          <a:p>
            <a:r>
              <a:rPr lang="en-US" dirty="0" smtClean="0"/>
              <a:t>Ben </a:t>
            </a:r>
            <a:r>
              <a:rPr lang="en-US" dirty="0" err="1" smtClean="0"/>
              <a:t>Quartermine</a:t>
            </a:r>
            <a:r>
              <a:rPr lang="en-US" dirty="0" smtClean="0"/>
              <a:t>, P.E. </a:t>
            </a:r>
            <a:endParaRPr lang="en-US" dirty="0"/>
          </a:p>
        </p:txBody>
      </p:sp>
      <p:sp>
        <p:nvSpPr>
          <p:cNvPr id="4" name="TextBox 3"/>
          <p:cNvSpPr txBox="1"/>
          <p:nvPr/>
        </p:nvSpPr>
        <p:spPr>
          <a:xfrm>
            <a:off x="3140764" y="4949271"/>
            <a:ext cx="7186390" cy="923330"/>
          </a:xfrm>
          <a:prstGeom prst="rect">
            <a:avLst/>
          </a:prstGeom>
          <a:noFill/>
        </p:spPr>
        <p:txBody>
          <a:bodyPr wrap="square" rtlCol="0">
            <a:spAutoFit/>
          </a:bodyPr>
          <a:lstStyle/>
          <a:p>
            <a:r>
              <a:rPr lang="en-US" b="1" dirty="0" smtClean="0"/>
              <a:t>Community Support</a:t>
            </a:r>
          </a:p>
          <a:p>
            <a:r>
              <a:rPr lang="en-US" dirty="0" smtClean="0"/>
              <a:t>Newtown Women’s Group		Helen James</a:t>
            </a:r>
          </a:p>
          <a:p>
            <a:r>
              <a:rPr lang="en-US" dirty="0" smtClean="0"/>
              <a:t>Former Sarasota Mayor		Richard Martin</a:t>
            </a:r>
            <a:endParaRPr lang="en-US" dirty="0"/>
          </a:p>
        </p:txBody>
      </p:sp>
    </p:spTree>
    <p:extLst>
      <p:ext uri="{BB962C8B-B14F-4D97-AF65-F5344CB8AC3E}">
        <p14:creationId xmlns:p14="http://schemas.microsoft.com/office/powerpoint/2010/main" val="20521189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510" y="209863"/>
            <a:ext cx="4525967" cy="6052063"/>
          </a:xfrm>
          <a:prstGeom prst="rect">
            <a:avLst/>
          </a:prstGeom>
        </p:spPr>
      </p:pic>
      <p:sp>
        <p:nvSpPr>
          <p:cNvPr id="5" name="TextBox 4"/>
          <p:cNvSpPr txBox="1"/>
          <p:nvPr/>
        </p:nvSpPr>
        <p:spPr>
          <a:xfrm>
            <a:off x="8666311" y="1873045"/>
            <a:ext cx="3102901" cy="4247317"/>
          </a:xfrm>
          <a:prstGeom prst="rect">
            <a:avLst/>
          </a:prstGeom>
          <a:noFill/>
        </p:spPr>
        <p:txBody>
          <a:bodyPr wrap="square" rtlCol="0">
            <a:spAutoFit/>
          </a:bodyPr>
          <a:lstStyle/>
          <a:p>
            <a:r>
              <a:rPr lang="en-US" dirty="0"/>
              <a:t>-This project was funded in part by the Unitarian Universalist Fund for Social Responsibility.</a:t>
            </a:r>
          </a:p>
          <a:p>
            <a:r>
              <a:rPr lang="en-US" dirty="0"/>
              <a:t>-This project was funded in part by the UUFBR Endowment Fund.</a:t>
            </a:r>
          </a:p>
          <a:p>
            <a:r>
              <a:rPr lang="en-US" dirty="0"/>
              <a:t>-Development of the ReACT Tool Kit and the Pilot Project was funded by EPA Environmental Justice Grant </a:t>
            </a:r>
          </a:p>
          <a:p>
            <a:r>
              <a:rPr lang="en-US" dirty="0"/>
              <a:t>#EQ-00D35415-0 awarded to the Green Sanctuary Committee of the UU Fellowship of Boca Raton.</a:t>
            </a:r>
          </a:p>
        </p:txBody>
      </p:sp>
      <p:pic>
        <p:nvPicPr>
          <p:cNvPr id="8" name="officeArt object"/>
          <p:cNvPicPr/>
          <p:nvPr/>
        </p:nvPicPr>
        <p:blipFill>
          <a:blip r:embed="rId4">
            <a:extLst/>
          </a:blip>
          <a:stretch>
            <a:fillRect/>
          </a:stretch>
        </p:blipFill>
        <p:spPr>
          <a:xfrm>
            <a:off x="424777" y="2874364"/>
            <a:ext cx="3002280" cy="758190"/>
          </a:xfrm>
          <a:prstGeom prst="rect">
            <a:avLst/>
          </a:prstGeom>
          <a:ln w="12700" cap="flat">
            <a:noFill/>
            <a:miter lim="400000"/>
          </a:ln>
          <a:effectLst/>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424777" y="413773"/>
            <a:ext cx="2657635" cy="1459271"/>
          </a:xfrm>
          <a:prstGeom prst="rect">
            <a:avLst/>
          </a:prstGeom>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8822098" y="413773"/>
            <a:ext cx="2447729" cy="1471453"/>
          </a:xfrm>
          <a:prstGeom prst="rect">
            <a:avLst/>
          </a:prstGeom>
        </p:spPr>
      </p:pic>
      <p:sp>
        <p:nvSpPr>
          <p:cNvPr id="12" name="Text Box 15"/>
          <p:cNvSpPr txBox="1"/>
          <p:nvPr/>
        </p:nvSpPr>
        <p:spPr>
          <a:xfrm>
            <a:off x="8822098" y="413773"/>
            <a:ext cx="2055495" cy="46164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800" b="1" dirty="0">
                <a:solidFill>
                  <a:schemeClr val="bg1"/>
                </a:solidFill>
                <a:effectLst/>
                <a:latin typeface="Arial" charset="0"/>
                <a:ea typeface="Arial Unicode MS" charset="0"/>
              </a:rPr>
              <a:t>Community Bible Church</a:t>
            </a:r>
            <a:endParaRPr lang="en-US" sz="1200" b="1" dirty="0">
              <a:solidFill>
                <a:schemeClr val="bg1"/>
              </a:solidFill>
              <a:effectLst/>
              <a:latin typeface="Times New Roman" charset="0"/>
              <a:ea typeface="Arial Unicode MS" charset="0"/>
            </a:endParaRPr>
          </a:p>
          <a:p>
            <a:pPr marL="0" marR="0">
              <a:spcBef>
                <a:spcPts val="0"/>
              </a:spcBef>
              <a:spcAft>
                <a:spcPts val="0"/>
              </a:spcAft>
            </a:pPr>
            <a:r>
              <a:rPr lang="en-US" sz="800" b="1" dirty="0">
                <a:solidFill>
                  <a:schemeClr val="bg1"/>
                </a:solidFill>
                <a:effectLst/>
                <a:latin typeface="Arial" charset="0"/>
                <a:ea typeface="Arial Unicode MS" charset="0"/>
              </a:rPr>
              <a:t>1959 Dr. Martin Luther King Way</a:t>
            </a:r>
            <a:endParaRPr lang="en-US" sz="1200" b="1" dirty="0">
              <a:solidFill>
                <a:schemeClr val="bg1"/>
              </a:solidFill>
              <a:effectLst/>
              <a:latin typeface="Times New Roman" charset="0"/>
              <a:ea typeface="Arial Unicode MS" charset="0"/>
            </a:endParaRPr>
          </a:p>
          <a:p>
            <a:pPr marL="0" marR="0">
              <a:spcBef>
                <a:spcPts val="0"/>
              </a:spcBef>
              <a:spcAft>
                <a:spcPts val="0"/>
              </a:spcAft>
            </a:pPr>
            <a:r>
              <a:rPr lang="en-US" sz="800" b="1" dirty="0">
                <a:solidFill>
                  <a:schemeClr val="bg1"/>
                </a:solidFill>
                <a:effectLst/>
                <a:latin typeface="Arial" charset="0"/>
                <a:ea typeface="Arial Unicode MS" charset="0"/>
              </a:rPr>
              <a:t>Sarasota, FL 34234</a:t>
            </a:r>
            <a:endParaRPr lang="en-US" sz="1200" b="1" dirty="0">
              <a:solidFill>
                <a:schemeClr val="bg1"/>
              </a:solidFill>
              <a:effectLst/>
              <a:latin typeface="Times New Roman" charset="0"/>
              <a:ea typeface="Arial Unicode MS" charset="0"/>
            </a:endParaRPr>
          </a:p>
          <a:p>
            <a:pPr marL="0" marR="0">
              <a:spcBef>
                <a:spcPts val="0"/>
              </a:spcBef>
              <a:spcAft>
                <a:spcPts val="0"/>
              </a:spcAft>
            </a:pPr>
            <a:r>
              <a:rPr lang="en-US" sz="800" dirty="0">
                <a:effectLst/>
                <a:latin typeface="Arial" charset="0"/>
                <a:ea typeface="Arial Unicode MS" charset="0"/>
              </a:rPr>
              <a:t> </a:t>
            </a:r>
            <a:endParaRPr lang="en-US" sz="1200" dirty="0">
              <a:effectLst/>
              <a:latin typeface="Times New Roman" charset="0"/>
              <a:ea typeface="Arial Unicode MS" charset="0"/>
            </a:endParaRPr>
          </a:p>
        </p:txBody>
      </p:sp>
    </p:spTree>
    <p:extLst>
      <p:ext uri="{BB962C8B-B14F-4D97-AF65-F5344CB8AC3E}">
        <p14:creationId xmlns:p14="http://schemas.microsoft.com/office/powerpoint/2010/main" val="380568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FF0000"/>
                </a:solidFill>
              </a:rPr>
              <a:t>One</a:t>
            </a:r>
            <a:r>
              <a:rPr lang="en-US" sz="4400" dirty="0" smtClean="0"/>
              <a:t> Training Session</a:t>
            </a:r>
            <a:endParaRPr lang="en-US" sz="44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6212" y="1737360"/>
            <a:ext cx="10855258" cy="3809365"/>
          </a:xfrm>
        </p:spPr>
      </p:pic>
    </p:spTree>
    <p:extLst>
      <p:ext uri="{BB962C8B-B14F-4D97-AF65-F5344CB8AC3E}">
        <p14:creationId xmlns:p14="http://schemas.microsoft.com/office/powerpoint/2010/main" val="711684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445" y="286603"/>
            <a:ext cx="11385755" cy="1450757"/>
          </a:xfrm>
        </p:spPr>
        <p:txBody>
          <a:bodyPr/>
          <a:lstStyle/>
          <a:p>
            <a:r>
              <a:rPr lang="en-US" dirty="0" smtClean="0">
                <a:solidFill>
                  <a:srgbClr val="FF0000"/>
                </a:solidFill>
              </a:rPr>
              <a:t>  13</a:t>
            </a:r>
            <a:r>
              <a:rPr lang="en-US" dirty="0" smtClean="0"/>
              <a:t> Trained Climate &amp; Health Communicators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001" y="2182761"/>
            <a:ext cx="10820364" cy="2625213"/>
          </a:xfrm>
          <a:prstGeom prst="rect">
            <a:avLst/>
          </a:prstGeom>
        </p:spPr>
      </p:pic>
    </p:spTree>
    <p:extLst>
      <p:ext uri="{BB962C8B-B14F-4D97-AF65-F5344CB8AC3E}">
        <p14:creationId xmlns:p14="http://schemas.microsoft.com/office/powerpoint/2010/main" val="2032667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5626" y="271854"/>
            <a:ext cx="9984657" cy="1450757"/>
          </a:xfrm>
        </p:spPr>
        <p:txBody>
          <a:bodyPr/>
          <a:lstStyle/>
          <a:p>
            <a:r>
              <a:rPr lang="en-US" smtClean="0">
                <a:solidFill>
                  <a:srgbClr val="FF0000"/>
                </a:solidFill>
              </a:rPr>
              <a:t>Five </a:t>
            </a:r>
            <a:r>
              <a:rPr lang="en-US" dirty="0" smtClean="0">
                <a:solidFill>
                  <a:schemeClr val="tx1"/>
                </a:solidFill>
              </a:rPr>
              <a:t>Members on the Outreach Team</a:t>
            </a:r>
            <a:endParaRPr lang="en-US" dirty="0">
              <a:solidFill>
                <a:srgbClr val="FF0000"/>
              </a:solidFill>
            </a:endParaRPr>
          </a:p>
        </p:txBody>
      </p:sp>
      <p:sp>
        <p:nvSpPr>
          <p:cNvPr id="5" name="TextBox 4"/>
          <p:cNvSpPr txBox="1"/>
          <p:nvPr/>
        </p:nvSpPr>
        <p:spPr>
          <a:xfrm>
            <a:off x="3839741" y="2198157"/>
            <a:ext cx="4576426" cy="4524315"/>
          </a:xfrm>
          <a:prstGeom prst="rect">
            <a:avLst/>
          </a:prstGeom>
          <a:noFill/>
        </p:spPr>
        <p:txBody>
          <a:bodyPr wrap="square" rtlCol="0">
            <a:spAutoFit/>
          </a:bodyPr>
          <a:lstStyle/>
          <a:p>
            <a:r>
              <a:rPr lang="en-US" sz="4400" dirty="0"/>
              <a:t>Pastor Jo Thomas</a:t>
            </a:r>
          </a:p>
          <a:p>
            <a:r>
              <a:rPr lang="en-US" sz="4400" dirty="0" smtClean="0"/>
              <a:t>Phillip Felder</a:t>
            </a:r>
          </a:p>
          <a:p>
            <a:r>
              <a:rPr lang="en-US" sz="4400" dirty="0" err="1"/>
              <a:t>Vivianna</a:t>
            </a:r>
            <a:r>
              <a:rPr lang="en-US" sz="4400" dirty="0"/>
              <a:t> </a:t>
            </a:r>
            <a:r>
              <a:rPr lang="en-US" sz="4400" dirty="0" smtClean="0"/>
              <a:t>Martin</a:t>
            </a:r>
            <a:endParaRPr lang="en-US" sz="4400" dirty="0"/>
          </a:p>
          <a:p>
            <a:r>
              <a:rPr lang="en-US" sz="4400" dirty="0"/>
              <a:t>Barbara </a:t>
            </a:r>
            <a:r>
              <a:rPr lang="en-US" sz="4400" dirty="0" err="1"/>
              <a:t>Sallee</a:t>
            </a:r>
            <a:endParaRPr lang="en-US" sz="4400" dirty="0"/>
          </a:p>
          <a:p>
            <a:r>
              <a:rPr lang="en-US" sz="4400" dirty="0"/>
              <a:t>Peg Tams</a:t>
            </a:r>
          </a:p>
          <a:p>
            <a:endParaRPr lang="en-US" sz="3200" b="1" dirty="0"/>
          </a:p>
          <a:p>
            <a:endParaRPr lang="en-US" sz="3600" dirty="0"/>
          </a:p>
        </p:txBody>
      </p:sp>
    </p:spTree>
    <p:extLst>
      <p:ext uri="{BB962C8B-B14F-4D97-AF65-F5344CB8AC3E}">
        <p14:creationId xmlns:p14="http://schemas.microsoft.com/office/powerpoint/2010/main" val="12893129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96 </a:t>
            </a:r>
            <a:r>
              <a:rPr lang="en-US" dirty="0" smtClean="0">
                <a:solidFill>
                  <a:schemeClr val="tx1"/>
                </a:solidFill>
              </a:rPr>
              <a:t>Households Educated</a:t>
            </a:r>
            <a:endParaRPr lang="en-US" dirty="0">
              <a:solidFill>
                <a:schemeClr val="tx1"/>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30147" y="3980706"/>
            <a:ext cx="4125643" cy="2369022"/>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311" b="13842"/>
          <a:stretch/>
        </p:blipFill>
        <p:spPr>
          <a:xfrm>
            <a:off x="3843073" y="3980706"/>
            <a:ext cx="3987073" cy="238477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570" y="1767918"/>
            <a:ext cx="2820220" cy="221278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984"/>
            <a:ext cx="2980273" cy="229341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0273" y="1753048"/>
            <a:ext cx="3040128" cy="224252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801" y="1737360"/>
            <a:ext cx="3077551" cy="229331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0" y="4027016"/>
            <a:ext cx="3837524" cy="2322712"/>
          </a:xfrm>
          <a:prstGeom prst="rect">
            <a:avLst/>
          </a:prstGeom>
        </p:spPr>
      </p:pic>
      <p:sp>
        <p:nvSpPr>
          <p:cNvPr id="16" name="TextBox 15"/>
          <p:cNvSpPr txBox="1"/>
          <p:nvPr/>
        </p:nvSpPr>
        <p:spPr>
          <a:xfrm>
            <a:off x="0" y="2861187"/>
            <a:ext cx="1932039" cy="830997"/>
          </a:xfrm>
          <a:prstGeom prst="rect">
            <a:avLst/>
          </a:prstGeom>
          <a:noFill/>
        </p:spPr>
        <p:txBody>
          <a:bodyPr wrap="square" rtlCol="0">
            <a:spAutoFit/>
          </a:bodyPr>
          <a:lstStyle/>
          <a:p>
            <a:r>
              <a:rPr lang="en-US" sz="2400" b="1" dirty="0" smtClean="0">
                <a:solidFill>
                  <a:schemeClr val="bg1"/>
                </a:solidFill>
              </a:rPr>
              <a:t>Storm Preparedness</a:t>
            </a:r>
            <a:endParaRPr lang="en-US" sz="2400" b="1" dirty="0">
              <a:solidFill>
                <a:schemeClr val="bg1"/>
              </a:solidFill>
            </a:endParaRPr>
          </a:p>
        </p:txBody>
      </p:sp>
      <p:sp>
        <p:nvSpPr>
          <p:cNvPr id="17" name="TextBox 16"/>
          <p:cNvSpPr txBox="1"/>
          <p:nvPr/>
        </p:nvSpPr>
        <p:spPr>
          <a:xfrm>
            <a:off x="3050919" y="1841359"/>
            <a:ext cx="1093166" cy="461665"/>
          </a:xfrm>
          <a:prstGeom prst="rect">
            <a:avLst/>
          </a:prstGeom>
          <a:noFill/>
        </p:spPr>
        <p:txBody>
          <a:bodyPr wrap="square" rtlCol="0">
            <a:spAutoFit/>
          </a:bodyPr>
          <a:lstStyle/>
          <a:p>
            <a:r>
              <a:rPr lang="en-US" sz="2400" b="1" dirty="0" smtClean="0"/>
              <a:t>Mold</a:t>
            </a:r>
            <a:endParaRPr lang="en-US" sz="2400" b="1" dirty="0"/>
          </a:p>
        </p:txBody>
      </p:sp>
      <p:sp>
        <p:nvSpPr>
          <p:cNvPr id="18" name="TextBox 17"/>
          <p:cNvSpPr txBox="1"/>
          <p:nvPr/>
        </p:nvSpPr>
        <p:spPr>
          <a:xfrm>
            <a:off x="6049936" y="1767918"/>
            <a:ext cx="2402403" cy="830997"/>
          </a:xfrm>
          <a:prstGeom prst="rect">
            <a:avLst/>
          </a:prstGeom>
          <a:noFill/>
        </p:spPr>
        <p:txBody>
          <a:bodyPr wrap="square" rtlCol="0">
            <a:spAutoFit/>
          </a:bodyPr>
          <a:lstStyle/>
          <a:p>
            <a:r>
              <a:rPr lang="en-US" sz="2400" b="1" dirty="0" smtClean="0">
                <a:solidFill>
                  <a:schemeClr val="bg1"/>
                </a:solidFill>
              </a:rPr>
              <a:t>Water Contamination</a:t>
            </a:r>
            <a:endParaRPr lang="en-US" sz="2400" b="1" dirty="0">
              <a:solidFill>
                <a:schemeClr val="bg1"/>
              </a:solidFill>
            </a:endParaRPr>
          </a:p>
        </p:txBody>
      </p:sp>
      <p:sp>
        <p:nvSpPr>
          <p:cNvPr id="19" name="TextBox 18"/>
          <p:cNvSpPr txBox="1"/>
          <p:nvPr/>
        </p:nvSpPr>
        <p:spPr>
          <a:xfrm>
            <a:off x="9148752" y="1767918"/>
            <a:ext cx="2807038" cy="830997"/>
          </a:xfrm>
          <a:prstGeom prst="rect">
            <a:avLst/>
          </a:prstGeom>
          <a:noFill/>
        </p:spPr>
        <p:txBody>
          <a:bodyPr wrap="square" rtlCol="0">
            <a:spAutoFit/>
          </a:bodyPr>
          <a:lstStyle/>
          <a:p>
            <a:r>
              <a:rPr lang="en-US" sz="2400" b="1" dirty="0" smtClean="0">
                <a:solidFill>
                  <a:schemeClr val="bg1"/>
                </a:solidFill>
              </a:rPr>
              <a:t>Vector Borne Disease</a:t>
            </a:r>
            <a:endParaRPr lang="en-US" sz="2400" b="1" dirty="0">
              <a:solidFill>
                <a:schemeClr val="bg1"/>
              </a:solidFill>
            </a:endParaRPr>
          </a:p>
        </p:txBody>
      </p:sp>
      <p:sp>
        <p:nvSpPr>
          <p:cNvPr id="20" name="TextBox 19"/>
          <p:cNvSpPr txBox="1"/>
          <p:nvPr/>
        </p:nvSpPr>
        <p:spPr>
          <a:xfrm>
            <a:off x="8028130" y="4284882"/>
            <a:ext cx="3524864" cy="461665"/>
          </a:xfrm>
          <a:prstGeom prst="rect">
            <a:avLst/>
          </a:prstGeom>
          <a:noFill/>
        </p:spPr>
        <p:txBody>
          <a:bodyPr wrap="square" rtlCol="0">
            <a:spAutoFit/>
          </a:bodyPr>
          <a:lstStyle/>
          <a:p>
            <a:r>
              <a:rPr lang="en-US" sz="2400" b="1" dirty="0" smtClean="0">
                <a:solidFill>
                  <a:schemeClr val="bg1"/>
                </a:solidFill>
              </a:rPr>
              <a:t>Algae Blooms</a:t>
            </a:r>
            <a:endParaRPr lang="en-US" sz="2400" b="1" dirty="0">
              <a:solidFill>
                <a:schemeClr val="bg1"/>
              </a:solidFill>
            </a:endParaRPr>
          </a:p>
        </p:txBody>
      </p:sp>
      <p:sp>
        <p:nvSpPr>
          <p:cNvPr id="21" name="TextBox 20"/>
          <p:cNvSpPr txBox="1"/>
          <p:nvPr/>
        </p:nvSpPr>
        <p:spPr>
          <a:xfrm>
            <a:off x="4041058" y="4262284"/>
            <a:ext cx="3215148" cy="461665"/>
          </a:xfrm>
          <a:prstGeom prst="rect">
            <a:avLst/>
          </a:prstGeom>
          <a:noFill/>
        </p:spPr>
        <p:txBody>
          <a:bodyPr wrap="square" rtlCol="0">
            <a:spAutoFit/>
          </a:bodyPr>
          <a:lstStyle/>
          <a:p>
            <a:r>
              <a:rPr lang="en-US" sz="2400" b="1" dirty="0" smtClean="0">
                <a:solidFill>
                  <a:schemeClr val="bg1"/>
                </a:solidFill>
              </a:rPr>
              <a:t>Standing Water</a:t>
            </a:r>
            <a:endParaRPr lang="en-US" sz="2400" b="1" dirty="0">
              <a:solidFill>
                <a:schemeClr val="bg1"/>
              </a:solidFill>
            </a:endParaRPr>
          </a:p>
        </p:txBody>
      </p:sp>
      <p:sp>
        <p:nvSpPr>
          <p:cNvPr id="22" name="TextBox 21"/>
          <p:cNvSpPr txBox="1"/>
          <p:nvPr/>
        </p:nvSpPr>
        <p:spPr>
          <a:xfrm>
            <a:off x="206477" y="4262284"/>
            <a:ext cx="3391025" cy="830997"/>
          </a:xfrm>
          <a:prstGeom prst="rect">
            <a:avLst/>
          </a:prstGeom>
          <a:noFill/>
        </p:spPr>
        <p:txBody>
          <a:bodyPr wrap="square" rtlCol="0">
            <a:spAutoFit/>
          </a:bodyPr>
          <a:lstStyle/>
          <a:p>
            <a:r>
              <a:rPr lang="en-US" sz="2400" b="1" dirty="0" smtClean="0">
                <a:solidFill>
                  <a:schemeClr val="bg1"/>
                </a:solidFill>
              </a:rPr>
              <a:t>Heat Waves and</a:t>
            </a:r>
          </a:p>
          <a:p>
            <a:r>
              <a:rPr lang="en-US" sz="2400" b="1" dirty="0" smtClean="0">
                <a:solidFill>
                  <a:schemeClr val="bg1"/>
                </a:solidFill>
              </a:rPr>
              <a:t>Poor Air Quality</a:t>
            </a:r>
            <a:endParaRPr lang="en-US" sz="2400" b="1" dirty="0">
              <a:solidFill>
                <a:schemeClr val="bg1"/>
              </a:solidFill>
            </a:endParaRPr>
          </a:p>
        </p:txBody>
      </p:sp>
    </p:spTree>
    <p:extLst>
      <p:ext uri="{BB962C8B-B14F-4D97-AF65-F5344CB8AC3E}">
        <p14:creationId xmlns:p14="http://schemas.microsoft.com/office/powerpoint/2010/main" val="4994830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2218" y="379770"/>
            <a:ext cx="7339781" cy="5715000"/>
          </a:xfrm>
          <a:prstGeom prst="rect">
            <a:avLst/>
          </a:prstGeom>
        </p:spPr>
      </p:pic>
      <p:sp>
        <p:nvSpPr>
          <p:cNvPr id="3" name="TextBox 2"/>
          <p:cNvSpPr txBox="1"/>
          <p:nvPr/>
        </p:nvSpPr>
        <p:spPr>
          <a:xfrm>
            <a:off x="0" y="272844"/>
            <a:ext cx="5043948" cy="5016758"/>
          </a:xfrm>
          <a:prstGeom prst="rect">
            <a:avLst/>
          </a:prstGeom>
          <a:noFill/>
        </p:spPr>
        <p:txBody>
          <a:bodyPr wrap="square" rtlCol="0">
            <a:spAutoFit/>
          </a:bodyPr>
          <a:lstStyle/>
          <a:p>
            <a:endParaRPr lang="en-US" sz="3200" dirty="0" smtClean="0">
              <a:solidFill>
                <a:srgbClr val="FF0000"/>
              </a:solidFill>
            </a:endParaRPr>
          </a:p>
          <a:p>
            <a:endParaRPr lang="en-US" sz="3200" dirty="0">
              <a:solidFill>
                <a:srgbClr val="FF0000"/>
              </a:solidFill>
            </a:endParaRPr>
          </a:p>
          <a:p>
            <a:pPr algn="ctr"/>
            <a:r>
              <a:rPr lang="en-US" sz="3200" dirty="0" smtClean="0">
                <a:solidFill>
                  <a:srgbClr val="FF0000"/>
                </a:solidFill>
              </a:rPr>
              <a:t>89</a:t>
            </a:r>
            <a:r>
              <a:rPr lang="en-US" sz="3200" dirty="0" smtClean="0"/>
              <a:t> Sarasota Residents </a:t>
            </a:r>
          </a:p>
          <a:p>
            <a:pPr algn="ctr"/>
            <a:r>
              <a:rPr lang="en-US" sz="3200" dirty="0" smtClean="0"/>
              <a:t>in</a:t>
            </a:r>
            <a:endParaRPr lang="en-US" sz="3200" dirty="0"/>
          </a:p>
          <a:p>
            <a:pPr algn="ctr"/>
            <a:r>
              <a:rPr lang="en-US" sz="3200" dirty="0" smtClean="0">
                <a:solidFill>
                  <a:srgbClr val="FF0000"/>
                </a:solidFill>
              </a:rPr>
              <a:t>10</a:t>
            </a:r>
            <a:r>
              <a:rPr lang="en-US" sz="3200" dirty="0" smtClean="0"/>
              <a:t> Zip Codes</a:t>
            </a:r>
          </a:p>
          <a:p>
            <a:pPr algn="ctr"/>
            <a:endParaRPr lang="en-US" sz="3200" dirty="0" smtClean="0"/>
          </a:p>
          <a:p>
            <a:pPr algn="ctr"/>
            <a:endParaRPr lang="en-US" sz="3200" dirty="0" smtClean="0"/>
          </a:p>
          <a:p>
            <a:pPr algn="ctr"/>
            <a:r>
              <a:rPr lang="en-US" sz="3200" dirty="0" smtClean="0">
                <a:solidFill>
                  <a:srgbClr val="FF0000"/>
                </a:solidFill>
              </a:rPr>
              <a:t>7 </a:t>
            </a:r>
            <a:r>
              <a:rPr lang="en-US" sz="3200" dirty="0" smtClean="0"/>
              <a:t>Manatee County Residents in</a:t>
            </a:r>
            <a:endParaRPr lang="en-US" sz="3200" dirty="0"/>
          </a:p>
          <a:p>
            <a:pPr algn="ctr"/>
            <a:r>
              <a:rPr lang="en-US" sz="3200" dirty="0" smtClean="0">
                <a:solidFill>
                  <a:srgbClr val="FF0000"/>
                </a:solidFill>
              </a:rPr>
              <a:t>5 </a:t>
            </a:r>
            <a:r>
              <a:rPr lang="en-US" sz="3200" dirty="0" smtClean="0"/>
              <a:t>Zip Codes</a:t>
            </a:r>
            <a:endParaRPr lang="en-US" sz="3200" dirty="0"/>
          </a:p>
        </p:txBody>
      </p:sp>
    </p:spTree>
    <p:extLst>
      <p:ext uri="{BB962C8B-B14F-4D97-AF65-F5344CB8AC3E}">
        <p14:creationId xmlns:p14="http://schemas.microsoft.com/office/powerpoint/2010/main" val="1089937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864" y="287338"/>
            <a:ext cx="8309986" cy="717550"/>
          </a:xfrm>
        </p:spPr>
        <p:txBody>
          <a:bodyPr>
            <a:normAutofit/>
          </a:bodyPr>
          <a:lstStyle/>
          <a:p>
            <a:pPr algn="ctr"/>
            <a:r>
              <a:rPr lang="en-US" sz="4400" dirty="0" smtClean="0">
                <a:solidFill>
                  <a:srgbClr val="FF0000"/>
                </a:solidFill>
              </a:rPr>
              <a:t>96 </a:t>
            </a:r>
            <a:r>
              <a:rPr lang="en-US" sz="4400" dirty="0" smtClean="0"/>
              <a:t>Households Surveyed</a:t>
            </a:r>
            <a:endParaRPr lang="en-US" sz="4400" dirty="0">
              <a:solidFill>
                <a:srgbClr val="FF0000"/>
              </a:solidFill>
            </a:endParaRPr>
          </a:p>
        </p:txBody>
      </p:sp>
      <p:pic>
        <p:nvPicPr>
          <p:cNvPr id="4"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72567" y="1103675"/>
            <a:ext cx="4632290" cy="522678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954" y="1103676"/>
            <a:ext cx="4592096" cy="5226783"/>
          </a:xfrm>
          <a:prstGeom prst="rect">
            <a:avLst/>
          </a:prstGeom>
        </p:spPr>
      </p:pic>
    </p:spTree>
    <p:extLst>
      <p:ext uri="{BB962C8B-B14F-4D97-AF65-F5344CB8AC3E}">
        <p14:creationId xmlns:p14="http://schemas.microsoft.com/office/powerpoint/2010/main" val="8757421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82902" y="0"/>
            <a:ext cx="8109097" cy="6856091"/>
          </a:xfrm>
          <a:prstGeom prst="rect">
            <a:avLst/>
          </a:prstGeom>
        </p:spPr>
      </p:pic>
      <p:sp>
        <p:nvSpPr>
          <p:cNvPr id="6" name="Title 4"/>
          <p:cNvSpPr>
            <a:spLocks noGrp="1"/>
          </p:cNvSpPr>
          <p:nvPr>
            <p:ph type="title"/>
          </p:nvPr>
        </p:nvSpPr>
        <p:spPr>
          <a:solidFill>
            <a:schemeClr val="bg1"/>
          </a:solidFill>
        </p:spPr>
        <p:txBody>
          <a:bodyPr>
            <a:normAutofit/>
          </a:bodyPr>
          <a:lstStyle/>
          <a:p>
            <a:pPr algn="ctr"/>
            <a:r>
              <a:rPr lang="en-US" dirty="0" smtClean="0"/>
              <a:t>  </a:t>
            </a:r>
            <a:r>
              <a:rPr lang="en-US" sz="4400" dirty="0" smtClean="0">
                <a:solidFill>
                  <a:srgbClr val="FF0000"/>
                </a:solidFill>
              </a:rPr>
              <a:t>Interactive</a:t>
            </a:r>
            <a:r>
              <a:rPr lang="en-US" sz="4400" dirty="0" smtClean="0"/>
              <a:t> </a:t>
            </a:r>
            <a:r>
              <a:rPr lang="en-US" sz="4400" dirty="0" smtClean="0">
                <a:solidFill>
                  <a:schemeClr val="tx1">
                    <a:lumMod val="65000"/>
                    <a:lumOff val="35000"/>
                  </a:schemeClr>
                </a:solidFill>
              </a:rPr>
              <a:t>Mapping of Households</a:t>
            </a:r>
            <a:endParaRPr lang="en-US" sz="4400" dirty="0">
              <a:solidFill>
                <a:schemeClr val="tx1">
                  <a:lumMod val="65000"/>
                  <a:lumOff val="35000"/>
                </a:scheme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2960135"/>
            <a:ext cx="3200400" cy="3345069"/>
          </a:xfrm>
          <a:prstGeom prst="rect">
            <a:avLst/>
          </a:prstGeom>
        </p:spPr>
      </p:pic>
    </p:spTree>
    <p:extLst>
      <p:ext uri="{BB962C8B-B14F-4D97-AF65-F5344CB8AC3E}">
        <p14:creationId xmlns:p14="http://schemas.microsoft.com/office/powerpoint/2010/main" val="69022173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10495</TotalTime>
  <Words>1435</Words>
  <Application>Microsoft Macintosh PowerPoint</Application>
  <PresentationFormat>Widescreen</PresentationFormat>
  <Paragraphs>177</Paragraphs>
  <Slides>24</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 Unicode MS</vt:lpstr>
      <vt:lpstr>Calibri</vt:lpstr>
      <vt:lpstr>Calibri Light</vt:lpstr>
      <vt:lpstr>Helvetica</vt:lpstr>
      <vt:lpstr>Mangal</vt:lpstr>
      <vt:lpstr>Times New Roman</vt:lpstr>
      <vt:lpstr>Wingdings</vt:lpstr>
      <vt:lpstr>Arial</vt:lpstr>
      <vt:lpstr>Retrospect</vt:lpstr>
      <vt:lpstr>PowerPoint Presentation</vt:lpstr>
      <vt:lpstr>Building  Climate  Resilience</vt:lpstr>
      <vt:lpstr>One Training Session</vt:lpstr>
      <vt:lpstr>  13 Trained Climate &amp; Health Communicators</vt:lpstr>
      <vt:lpstr>Five Members on the Outreach Team</vt:lpstr>
      <vt:lpstr>96 Households Educated</vt:lpstr>
      <vt:lpstr>PowerPoint Presentation</vt:lpstr>
      <vt:lpstr>96 Households Surveyed</vt:lpstr>
      <vt:lpstr>  Interactive Mapping of Households</vt:lpstr>
      <vt:lpstr>PowerPoint Presentation</vt:lpstr>
      <vt:lpstr>46% of Households</vt:lpstr>
      <vt:lpstr>41 People Signed up for Code Red </vt:lpstr>
      <vt:lpstr>                   What We Learned</vt:lpstr>
      <vt:lpstr>PowerPoint Presentation</vt:lpstr>
      <vt:lpstr>Most Respondents Underestimated their Elevation</vt:lpstr>
      <vt:lpstr>PowerPoint Presentation</vt:lpstr>
      <vt:lpstr>Residents’ Water Quality Concerns</vt:lpstr>
      <vt:lpstr>PowerPoint Presentation</vt:lpstr>
      <vt:lpstr>Air Pollution and Climate Change</vt:lpstr>
      <vt:lpstr>PowerPoint Presentation</vt:lpstr>
      <vt:lpstr>PowerPoint Presentation</vt:lpstr>
      <vt:lpstr>Key Actions to  Increase Climate Resilience</vt:lpstr>
      <vt:lpstr>Rising Together: Sarasota 2017 Contributors to Success</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Booher</dc:creator>
  <cp:lastModifiedBy>Janice Booher</cp:lastModifiedBy>
  <cp:revision>116</cp:revision>
  <dcterms:created xsi:type="dcterms:W3CDTF">2016-09-02T16:12:18Z</dcterms:created>
  <dcterms:modified xsi:type="dcterms:W3CDTF">2017-06-07T17:27:36Z</dcterms:modified>
</cp:coreProperties>
</file>