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5" r:id="rId1"/>
  </p:sldMasterIdLst>
  <p:notesMasterIdLst>
    <p:notesMasterId r:id="rId25"/>
  </p:notesMasterIdLst>
  <p:sldIdLst>
    <p:sldId id="258" r:id="rId2"/>
    <p:sldId id="263" r:id="rId3"/>
    <p:sldId id="266" r:id="rId4"/>
    <p:sldId id="295" r:id="rId5"/>
    <p:sldId id="294" r:id="rId6"/>
    <p:sldId id="297" r:id="rId7"/>
    <p:sldId id="272" r:id="rId8"/>
    <p:sldId id="269" r:id="rId9"/>
    <p:sldId id="286" r:id="rId10"/>
    <p:sldId id="259" r:id="rId11"/>
    <p:sldId id="301" r:id="rId12"/>
    <p:sldId id="302" r:id="rId13"/>
    <p:sldId id="303" r:id="rId14"/>
    <p:sldId id="276" r:id="rId15"/>
    <p:sldId id="277" r:id="rId16"/>
    <p:sldId id="287" r:id="rId17"/>
    <p:sldId id="261" r:id="rId18"/>
    <p:sldId id="300" r:id="rId19"/>
    <p:sldId id="291" r:id="rId20"/>
    <p:sldId id="298" r:id="rId21"/>
    <p:sldId id="281" r:id="rId22"/>
    <p:sldId id="299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301"/>
    <a:srgbClr val="CC0000"/>
    <a:srgbClr val="CC3399"/>
    <a:srgbClr val="40E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52"/>
    <p:restoredTop sz="91435" autoAdjust="0"/>
  </p:normalViewPr>
  <p:slideViewPr>
    <p:cSldViewPr snapToGrid="0" snapToObjects="1">
      <p:cViewPr>
        <p:scale>
          <a:sx n="87" d="100"/>
          <a:sy n="87" d="100"/>
        </p:scale>
        <p:origin x="640" y="5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EA352-B9FE-3349-9572-6ED2EAFB15DA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50AE7-B5DE-B941-A5C6-A5A50F89B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70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Relationship Id="rId3" Type="http://schemas.openxmlformats.org/officeDocument/2006/relationships/hyperlink" Target="https://www.airnow.gov/" TargetMode="Externa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94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83% of respondents were concerned about sea level rise, fully 39% said they were not at all familiar with it. More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than half of residents surveyed reported that they were some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familiar with sea level rise, and an additional 2% reported that they were extremely familiar. 5% reported that they were very familiar with sea level rise. However, 39% of residents reported that they were not at all familiar with sea level rise, so there is a need for further outreach and education.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76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Residents’ strongest concern for Palm Beach County was property value (35%), followed by insurance (24%) and water quality (18%). Extreme weather was identified as the strongest concern by 11% of respondents, and Erosion was identified by 8%. Crime, Trump and Gentrification were listed as “Other” as residents’ strongest concerns for Palm Beach County.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62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Asthma was experienced by 26% of respondents, which is approximately two and a half times the county lifetime asthma prevalence. Slightly more than a quarter (28%) of residents surveyed in West Palm Beach reported experiencing mold at their current address. Water contamination was experienced by 25% of responding households. Florida CHARTS 2015 reports the Palm Beach County lifetime asthma prevalence is 10.4%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6756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The U.S. Environmental Protection Agency’s (EPA) Air Quality Index (AQI) measures the level of air pollution.  </a:t>
            </a:r>
          </a:p>
          <a:p>
            <a:r>
              <a:rPr lang="en-US" sz="1200" dirty="0" smtClean="0"/>
              <a:t>The AQI lets you know when the air quality may be hazardous to your health.  </a:t>
            </a:r>
          </a:p>
          <a:p>
            <a:r>
              <a:rPr lang="en-US" sz="1200" dirty="0" smtClean="0"/>
              <a:t>When the AQI is in the unhealthy range, you should stay indoors in air-conditioning as much as possible; when you go outside, avoid exertion and heavily trafficked roadways and consider wearing a mask. Check local AQI daily at </a:t>
            </a:r>
            <a:r>
              <a:rPr lang="en-US" sz="1200" u="sng" dirty="0" smtClean="0">
                <a:hlinkClick r:id="rId3"/>
              </a:rPr>
              <a:t>https://www.airnow.gov/</a:t>
            </a:r>
            <a:r>
              <a:rPr lang="en-US" sz="1200" u="sng" dirty="0" smtClean="0"/>
              <a:t> </a:t>
            </a:r>
            <a:r>
              <a:rPr lang="en-US" sz="1200" dirty="0" smtClean="0"/>
              <a:t>or Google Air Now AQI.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27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Canterbury Dr. S: 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 tide flooding - poor draining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Snead Cir: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Draining problems in low land areas.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</a:t>
            </a:r>
            <a:r>
              <a:rPr lang="en-US" sz="1200" b="1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</a:t>
            </a:r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St: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High tide flooding, with or without severe rain, due to low land and poor drainage system.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  <a:r>
              <a:rPr lang="en-US" sz="1200" b="1" u="none" strike="noStrike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St: 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Drainage.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Palm Beach Lakes Blvd:</a:t>
            </a:r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It rains and floods and the drainage is backed up.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3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023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293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Climate</a:t>
            </a:r>
            <a:r>
              <a:rPr lang="en-US" baseline="0" dirty="0" smtClean="0"/>
              <a:t> Resilience is the ability of a community to respond to climate change, so it can continue to function well as the climate changes. This project identified 4 key areas this community can address to increase its climate resilience.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09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5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102 Residents were educated about the public health effects of climate change.</a:t>
            </a:r>
            <a:r>
              <a:rPr lang="en-US" baseline="0" dirty="0" smtClean="0"/>
              <a:t> Education included: </a:t>
            </a:r>
            <a:r>
              <a:rPr lang="en-US" dirty="0" smtClean="0"/>
              <a:t>storm preparedness, mold, water</a:t>
            </a:r>
            <a:r>
              <a:rPr lang="en-US" baseline="0" dirty="0" smtClean="0"/>
              <a:t> contamination, vector borne diseases, heat waves and poor air quality, standing water and algae blooms.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46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zip codes in which most of the respondents resided are indicated in the map.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42 respondents resided in 33407. 17 respondents resided in 33401. 10 respondents resided in 33409. </a:t>
            </a:r>
            <a:endParaRPr lang="en-US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respondents were in 33417, and 6 respondents were in 33405. Zip codes with one or two respondents are not included in this graphic.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7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still shot of an interactive Google map that documents survey responses related to flooding. 24% of residents reported experience with flooding in West Palm Beach and environs, with 5 respondents east of I-95 specifically citing drainage issues.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11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Google </a:t>
            </a:r>
            <a:r>
              <a:rPr lang="en-US" dirty="0" err="1" smtClean="0"/>
              <a:t>CodeRed</a:t>
            </a:r>
            <a:r>
              <a:rPr lang="en-US" dirty="0" smtClean="0"/>
              <a:t> as one word with no spaces.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5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on Resident Enrollment.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42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</a:t>
            </a:r>
            <a:r>
              <a:rPr lang="en-US" baseline="0" dirty="0" smtClean="0"/>
              <a:t> your information and s</a:t>
            </a:r>
            <a:r>
              <a:rPr lang="en-US" dirty="0" smtClean="0"/>
              <a:t>elect the Communications methods you</a:t>
            </a:r>
            <a:r>
              <a:rPr lang="en-US" baseline="0" dirty="0" smtClean="0"/>
              <a:t> want used to contact you.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B50AE7-B5DE-B941-A5C6-A5A50F89B9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4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09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3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1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7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13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15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4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26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04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1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4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5E20C6D-7DBF-9A41-8E6B-4DC0702CEAED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34985E39-D036-BC41-A964-386EABBA8AAE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896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10" y="209863"/>
            <a:ext cx="4525967" cy="6052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6311" y="1873045"/>
            <a:ext cx="31029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-This project was funded in part by the Unitarian Universalist Fund for Social Responsibility.</a:t>
            </a:r>
          </a:p>
          <a:p>
            <a:r>
              <a:rPr lang="en-US" dirty="0"/>
              <a:t>-This project was funded in part by the UUFBR Endowment Fund.</a:t>
            </a:r>
          </a:p>
          <a:p>
            <a:r>
              <a:rPr lang="en-US" dirty="0"/>
              <a:t>-Development of the ReACT Tool Kit and the Pilot Project was funded by EPA Environmental Justice Grant </a:t>
            </a:r>
          </a:p>
          <a:p>
            <a:r>
              <a:rPr lang="en-US" dirty="0"/>
              <a:t>#EQ-00D35415-0 awarded to the Green Sanctuary Committee of the UU Fellowship of Boca Raton.</a:t>
            </a:r>
          </a:p>
        </p:txBody>
      </p:sp>
      <p:pic>
        <p:nvPicPr>
          <p:cNvPr id="7" name="Picture 6" descr="../../Desktop/Screen%20Shot%202017-03-22%20at%203.31.48%20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2" y="209863"/>
            <a:ext cx="3065459" cy="185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fficeArt object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777" y="2874364"/>
            <a:ext cx="3002280" cy="7581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officeArt object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93776" y="209863"/>
            <a:ext cx="3175437" cy="1663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66261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8190" y="286603"/>
            <a:ext cx="7480998" cy="1450757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0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smtClean="0"/>
              <a:t>People Signed up for Code Red </a:t>
            </a:r>
            <a:br>
              <a:rPr lang="en-US" sz="4400" dirty="0" smtClean="0"/>
            </a:br>
            <a:r>
              <a:rPr lang="en-US" sz="4400" dirty="0" smtClean="0"/>
              <a:t>But You Can Sign Up </a:t>
            </a:r>
            <a:r>
              <a:rPr lang="en-US" sz="4400" b="1" dirty="0" smtClean="0">
                <a:solidFill>
                  <a:srgbClr val="FF0000"/>
                </a:solidFill>
              </a:rPr>
              <a:t>NOW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02" y="2398427"/>
            <a:ext cx="9935978" cy="3072982"/>
          </a:xfrm>
        </p:spPr>
      </p:pic>
    </p:spTree>
    <p:extLst>
      <p:ext uri="{BB962C8B-B14F-4D97-AF65-F5344CB8AC3E}">
        <p14:creationId xmlns:p14="http://schemas.microsoft.com/office/powerpoint/2010/main" val="5189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9" y="1324403"/>
            <a:ext cx="12156282" cy="4058758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7418439" y="501443"/>
            <a:ext cx="0" cy="8229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316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666" y="0"/>
            <a:ext cx="7502012" cy="626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0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405" y="108186"/>
            <a:ext cx="5855111" cy="61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876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                  What We </a:t>
            </a:r>
            <a:r>
              <a:rPr lang="en-US" dirty="0" smtClean="0">
                <a:solidFill>
                  <a:srgbClr val="FF0000"/>
                </a:solidFill>
              </a:rPr>
              <a:t>Learned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8848" y="1966314"/>
            <a:ext cx="9316832" cy="402336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Ø"/>
            </a:pPr>
            <a:r>
              <a:rPr lang="en-US" sz="4000" dirty="0" smtClean="0"/>
              <a:t>Familiarity with Sea Level Rise</a:t>
            </a:r>
          </a:p>
          <a:p>
            <a:pPr>
              <a:buFont typeface="Wingdings" charset="2"/>
              <a:buChar char="Ø"/>
            </a:pPr>
            <a:r>
              <a:rPr lang="en-US" sz="4000" dirty="0" smtClean="0"/>
              <a:t>Primary Concerns</a:t>
            </a:r>
          </a:p>
          <a:p>
            <a:pPr>
              <a:buFont typeface="Wingdings" charset="2"/>
              <a:buChar char="Ø"/>
            </a:pPr>
            <a:r>
              <a:rPr lang="en-US" sz="4000" dirty="0" smtClean="0">
                <a:solidFill>
                  <a:schemeClr val="tx1"/>
                </a:solidFill>
              </a:rPr>
              <a:t>Incidence </a:t>
            </a:r>
            <a:r>
              <a:rPr lang="en-US" sz="4000" dirty="0">
                <a:solidFill>
                  <a:schemeClr val="tx1"/>
                </a:solidFill>
              </a:rPr>
              <a:t>of Mold, Asthma and Water </a:t>
            </a:r>
            <a:r>
              <a:rPr lang="en-US" sz="4000" dirty="0" smtClean="0">
                <a:solidFill>
                  <a:schemeClr val="tx1"/>
                </a:solidFill>
              </a:rPr>
              <a:t>Contamination</a:t>
            </a:r>
          </a:p>
          <a:p>
            <a:pPr>
              <a:buFont typeface="Wingdings" charset="2"/>
              <a:buChar char="Ø"/>
            </a:pPr>
            <a:r>
              <a:rPr lang="en-US" sz="4000" dirty="0"/>
              <a:t>Experience with </a:t>
            </a:r>
            <a:r>
              <a:rPr lang="en-US" sz="4000" dirty="0" smtClean="0"/>
              <a:t>Flooding</a:t>
            </a:r>
            <a:endParaRPr lang="en-US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40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915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727" y="353961"/>
            <a:ext cx="9015121" cy="56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928" y="1563329"/>
            <a:ext cx="8743256" cy="429178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50417" y="884903"/>
            <a:ext cx="675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Residents Strongest Concern for Palm Beach County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48601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106" y="282595"/>
            <a:ext cx="7751088" cy="541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</a:rPr>
              <a:t>Air Pollution </a:t>
            </a:r>
            <a:r>
              <a:rPr lang="en-US" sz="6000" b="1" dirty="0" smtClean="0">
                <a:solidFill>
                  <a:schemeClr val="tx1"/>
                </a:solidFill>
              </a:rPr>
              <a:t>and Climate Change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7834" y="1845734"/>
            <a:ext cx="8829486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dirty="0" smtClean="0"/>
              <a:t>Increased temperature </a:t>
            </a:r>
          </a:p>
          <a:p>
            <a:pPr>
              <a:buFont typeface="Wingdings" charset="2"/>
              <a:buChar char="Ø"/>
            </a:pPr>
            <a:r>
              <a:rPr lang="en-US" sz="3200" dirty="0" smtClean="0"/>
              <a:t>raises the </a:t>
            </a:r>
            <a:r>
              <a:rPr lang="en-US" sz="3200" dirty="0"/>
              <a:t>concentration of ground-level </a:t>
            </a:r>
            <a:r>
              <a:rPr lang="en-US" sz="3200" dirty="0" smtClean="0"/>
              <a:t>ozone</a:t>
            </a:r>
          </a:p>
          <a:p>
            <a:pPr>
              <a:buFont typeface="Wingdings" charset="2"/>
              <a:buChar char="Ø"/>
            </a:pPr>
            <a:r>
              <a:rPr lang="en-US" sz="3200" dirty="0" smtClean="0"/>
              <a:t>pollutes </a:t>
            </a:r>
            <a:r>
              <a:rPr lang="en-US" sz="3200" dirty="0"/>
              <a:t>the </a:t>
            </a:r>
            <a:r>
              <a:rPr lang="en-US" sz="3200" dirty="0" smtClean="0"/>
              <a:t>air  </a:t>
            </a:r>
          </a:p>
          <a:p>
            <a:pPr marL="0" indent="0">
              <a:buNone/>
            </a:pPr>
            <a:r>
              <a:rPr lang="en-US" sz="3200" b="1" dirty="0" smtClean="0"/>
              <a:t>G</a:t>
            </a:r>
            <a:r>
              <a:rPr lang="en-US" sz="3200" dirty="0" smtClean="0"/>
              <a:t>r</a:t>
            </a:r>
            <a:r>
              <a:rPr lang="en-US" sz="3200" b="1" dirty="0" smtClean="0"/>
              <a:t>ound level ozone creates smog</a:t>
            </a:r>
            <a:endParaRPr lang="en-US" sz="3200" dirty="0" smtClean="0"/>
          </a:p>
          <a:p>
            <a:pPr>
              <a:buFont typeface="Wingdings" charset="2"/>
              <a:buChar char="Ø"/>
            </a:pPr>
            <a:r>
              <a:rPr lang="en-US" sz="3200" dirty="0" smtClean="0"/>
              <a:t>Can cause </a:t>
            </a:r>
            <a:r>
              <a:rPr lang="en-US" sz="3200" dirty="0"/>
              <a:t>breathing </a:t>
            </a:r>
            <a:r>
              <a:rPr lang="en-US" sz="3200" dirty="0" smtClean="0"/>
              <a:t>problems</a:t>
            </a:r>
          </a:p>
          <a:p>
            <a:pPr>
              <a:buFont typeface="Wingdings" charset="2"/>
              <a:buChar char="Ø"/>
            </a:pPr>
            <a:r>
              <a:rPr lang="en-US" sz="3200" dirty="0" smtClean="0"/>
              <a:t>Can damage </a:t>
            </a:r>
            <a:r>
              <a:rPr lang="en-US" sz="3200" dirty="0"/>
              <a:t>lung tissue, </a:t>
            </a:r>
            <a:r>
              <a:rPr lang="en-US" sz="3200" dirty="0" smtClean="0"/>
              <a:t>reduce </a:t>
            </a:r>
            <a:r>
              <a:rPr lang="en-US" sz="3200" dirty="0"/>
              <a:t>lung function, and </a:t>
            </a:r>
            <a:r>
              <a:rPr lang="en-US" sz="3200" dirty="0" smtClean="0"/>
              <a:t>inflame airways</a:t>
            </a:r>
          </a:p>
        </p:txBody>
      </p:sp>
    </p:spTree>
    <p:extLst>
      <p:ext uri="{BB962C8B-B14F-4D97-AF65-F5344CB8AC3E}">
        <p14:creationId xmlns:p14="http://schemas.microsoft.com/office/powerpoint/2010/main" val="143594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052850"/>
              </p:ext>
            </p:extLst>
          </p:nvPr>
        </p:nvGraphicFramePr>
        <p:xfrm>
          <a:off x="1145512" y="261257"/>
          <a:ext cx="9957917" cy="57331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7350"/>
                <a:gridCol w="1818751"/>
                <a:gridCol w="6611816"/>
              </a:tblGrid>
              <a:tr h="6732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AQI Values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 smtClean="0">
                          <a:solidFill>
                            <a:schemeClr val="tx1"/>
                          </a:solidFill>
                          <a:effectLst/>
                        </a:rPr>
                        <a:t>Health Status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Colors and Meaning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4622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0 to 50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40E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Good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40E04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Green: Satisfactory air quality; air pollution poses little or no risk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40E04B"/>
                    </a:solidFill>
                  </a:tcPr>
                </a:tc>
              </a:tr>
              <a:tr h="72348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51 to 100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Moderate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Yellow: Acceptable air quality; moderate health concern for a few people who are unusually sensitive to air pollution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FF00"/>
                    </a:solidFill>
                  </a:tcPr>
                </a:tc>
              </a:tr>
              <a:tr h="9715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101 to 150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C3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</a:rPr>
                        <a:t>Unhealthy for Sensitive Groups 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C30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Orange: Health effects for members of sensitive groups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C301"/>
                    </a:solidFill>
                  </a:tcPr>
                </a:tc>
              </a:tr>
              <a:tr h="6684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151 to 200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Unhealthy 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Red: Health effects for all; more serious health effects for members of sensitive groups.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FF0000"/>
                    </a:solidFill>
                  </a:tcPr>
                </a:tc>
              </a:tr>
              <a:tr h="73278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201 to 300</a:t>
                      </a:r>
                      <a:endParaRPr lang="en-US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Very Unhealthy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CC3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Purple: Health alert! More serious health effects for all.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CC3399"/>
                    </a:solidFill>
                  </a:tcPr>
                </a:tc>
              </a:tr>
              <a:tr h="5909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</a:rPr>
                        <a:t>301 to 500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</a:rPr>
                        <a:t>Hazardous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750"/>
                        </a:spcAft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effectLst/>
                        </a:rPr>
                        <a:t>Maroon: Health alert! Serious health effects for all.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8769" marR="88769" marT="88769" marB="88769" anchor="ctr">
                    <a:solidFill>
                      <a:srgbClr val="CC0000"/>
                    </a:solidFill>
                  </a:tcPr>
                </a:tc>
              </a:tr>
              <a:tr h="598568">
                <a:tc grid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</a:pPr>
                      <a:r>
                        <a:rPr lang="en-US" sz="1800" dirty="0">
                          <a:effectLst/>
                        </a:rPr>
                        <a:t>Source: US Environmental Protection Agency. (2016). Air Quality Index: Air Now.  Available at: https://airnow.gov/index.cfm?action=aqibasics.aqi. 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88769" marR="88769" marT="88769" marB="88769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849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Building </a:t>
            </a:r>
            <a:br>
              <a:rPr lang="en-US" dirty="0" smtClean="0"/>
            </a:br>
            <a:r>
              <a:rPr lang="en-US" dirty="0" smtClean="0"/>
              <a:t>Climate </a:t>
            </a:r>
            <a:br>
              <a:rPr lang="en-US" dirty="0" smtClean="0"/>
            </a:br>
            <a:r>
              <a:rPr lang="en-US" dirty="0" smtClean="0"/>
              <a:t>Resilience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By the Numbers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5813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457201" y="1554525"/>
            <a:ext cx="5663381" cy="33709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sz="3600" dirty="0" smtClean="0">
                <a:solidFill>
                  <a:srgbClr val="FF0000"/>
                </a:solidFill>
              </a:rPr>
              <a:t>24 </a:t>
            </a:r>
            <a:r>
              <a:rPr lang="en-US" sz="3600" dirty="0" smtClean="0">
                <a:solidFill>
                  <a:schemeClr val="tx1"/>
                </a:solidFill>
              </a:rPr>
              <a:t>Reports of Flooding</a:t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/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        5 </a:t>
            </a:r>
            <a:r>
              <a:rPr lang="en-US" sz="3600" dirty="0" smtClean="0"/>
              <a:t>Mention Poor Drainage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        </a:t>
            </a:r>
            <a:r>
              <a:rPr lang="en-US" sz="3600" dirty="0" smtClean="0">
                <a:solidFill>
                  <a:srgbClr val="FF0000"/>
                </a:solidFill>
              </a:rPr>
              <a:t>0</a:t>
            </a:r>
            <a:r>
              <a:rPr lang="en-US" sz="3600" dirty="0" smtClean="0"/>
              <a:t> Reports of Flooded Cars</a:t>
            </a:r>
            <a:endParaRPr lang="en-US" sz="3600" dirty="0"/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81" y="7029"/>
            <a:ext cx="6985820" cy="629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2563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" y="286603"/>
            <a:ext cx="12049760" cy="1450757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Key Actions </a:t>
            </a:r>
            <a:r>
              <a:rPr lang="en-US" sz="5400" b="1" dirty="0" smtClean="0">
                <a:solidFill>
                  <a:schemeClr val="tx1"/>
                </a:solidFill>
              </a:rPr>
              <a:t>to </a:t>
            </a:r>
            <a:br>
              <a:rPr lang="en-US" sz="5400" b="1" dirty="0" smtClean="0">
                <a:solidFill>
                  <a:schemeClr val="tx1"/>
                </a:solidFill>
              </a:rPr>
            </a:br>
            <a:r>
              <a:rPr lang="en-US" sz="5400" b="1" dirty="0" smtClean="0">
                <a:solidFill>
                  <a:schemeClr val="tx1"/>
                </a:solidFill>
              </a:rPr>
              <a:t>Increase Climate Resilience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6608" y="2054505"/>
            <a:ext cx="10721095" cy="4023360"/>
          </a:xfrm>
        </p:spPr>
        <p:txBody>
          <a:bodyPr>
            <a:noAutofit/>
          </a:bodyPr>
          <a:lstStyle/>
          <a:p>
            <a:r>
              <a:rPr lang="en-US" sz="4400" dirty="0" smtClean="0"/>
              <a:t>-Encourage Code Red Registration</a:t>
            </a:r>
          </a:p>
          <a:p>
            <a:r>
              <a:rPr lang="en-US" sz="4400" dirty="0"/>
              <a:t>-</a:t>
            </a:r>
            <a:r>
              <a:rPr lang="en-US" sz="4400" dirty="0" smtClean="0"/>
              <a:t>Keep </a:t>
            </a:r>
            <a:r>
              <a:rPr lang="en-US" sz="4400" dirty="0"/>
              <a:t>Storm Drains Clear of </a:t>
            </a:r>
            <a:r>
              <a:rPr lang="en-US" sz="4400" dirty="0" smtClean="0"/>
              <a:t>Debris (822-2222)</a:t>
            </a:r>
            <a:endParaRPr lang="en-US" sz="4400" dirty="0"/>
          </a:p>
          <a:p>
            <a:r>
              <a:rPr lang="en-US" sz="4400" dirty="0"/>
              <a:t>-Make Sure Your Flood Insurance is Current</a:t>
            </a:r>
          </a:p>
          <a:p>
            <a:r>
              <a:rPr lang="en-US" sz="4400" dirty="0"/>
              <a:t>-Have an Emergency </a:t>
            </a:r>
            <a:r>
              <a:rPr lang="en-US" sz="4400" dirty="0" smtClean="0"/>
              <a:t>Plan</a:t>
            </a:r>
          </a:p>
          <a:p>
            <a:r>
              <a:rPr lang="en-US" sz="4400" dirty="0" smtClean="0"/>
              <a:t>-Share Health and Climate Tips</a:t>
            </a:r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1606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10" y="209863"/>
            <a:ext cx="4525967" cy="60520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66311" y="1873045"/>
            <a:ext cx="31029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-This project was funded in part by the Unitarian Universalist Fund for Social Responsibility.</a:t>
            </a:r>
          </a:p>
          <a:p>
            <a:r>
              <a:rPr lang="en-US" dirty="0"/>
              <a:t>-This project was funded in part by the UUFBR Endowment Fund.</a:t>
            </a:r>
          </a:p>
          <a:p>
            <a:r>
              <a:rPr lang="en-US" dirty="0"/>
              <a:t>-Development of the ReACT Tool Kit and the Pilot Project was funded by EPA Environmental Justice Grant </a:t>
            </a:r>
          </a:p>
          <a:p>
            <a:r>
              <a:rPr lang="en-US" dirty="0"/>
              <a:t>#EQ-00D35415-0 awarded to the Green Sanctuary Committee of the UU Fellowship of Boca Raton.</a:t>
            </a:r>
          </a:p>
        </p:txBody>
      </p:sp>
      <p:pic>
        <p:nvPicPr>
          <p:cNvPr id="7" name="Picture 6" descr="../../Desktop/Screen%20Shot%202017-03-22%20at%203.31.48%20PM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2" y="209863"/>
            <a:ext cx="3065459" cy="1852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fficeArt object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24777" y="2874364"/>
            <a:ext cx="3002280" cy="75819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officeArt object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93776" y="209863"/>
            <a:ext cx="3175437" cy="1663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:p14="http://schemas.microsoft.com/office/powerpoint/2010/main" val="1914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i="1" dirty="0" smtClean="0">
                <a:solidFill>
                  <a:srgbClr val="0070C0"/>
                </a:solidFill>
              </a:rPr>
              <a:t>Rising Together</a:t>
            </a:r>
            <a:r>
              <a:rPr lang="en-US" i="1" dirty="0" smtClean="0"/>
              <a:t>: West Palm Beach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Contributors to Success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244823" y="1766857"/>
            <a:ext cx="5448053" cy="294967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/>
              <a:t>1st UU Congregation of the Palm </a:t>
            </a:r>
            <a:r>
              <a:rPr lang="en-US" sz="1800" b="1" dirty="0" smtClean="0"/>
              <a:t>Beaches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/>
              <a:t> </a:t>
            </a:r>
            <a:endParaRPr lang="en-US" sz="1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Climate Leader </a:t>
            </a:r>
            <a:r>
              <a:rPr lang="en-US" sz="1800" dirty="0" smtClean="0"/>
              <a:t>	Ramsay Laing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1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/>
              <a:t>Social </a:t>
            </a:r>
            <a:r>
              <a:rPr lang="en-US" sz="1800" dirty="0"/>
              <a:t>Action Chair </a:t>
            </a:r>
            <a:r>
              <a:rPr lang="en-US" sz="1800" dirty="0" smtClean="0"/>
              <a:t>	Judy </a:t>
            </a:r>
            <a:r>
              <a:rPr lang="en-US" sz="1800" dirty="0"/>
              <a:t>Bonner </a:t>
            </a:r>
            <a:r>
              <a:rPr lang="en-US" sz="1800" dirty="0" smtClean="0"/>
              <a:t>	</a:t>
            </a:r>
          </a:p>
          <a:p>
            <a:r>
              <a:rPr lang="en-US" sz="1800" b="1" dirty="0" smtClean="0"/>
              <a:t>Climate </a:t>
            </a:r>
            <a:r>
              <a:rPr lang="en-US" sz="1800" b="1" dirty="0"/>
              <a:t>Action Coalition of South Florida </a:t>
            </a:r>
            <a:endParaRPr lang="en-US" sz="1800" dirty="0"/>
          </a:p>
          <a:p>
            <a:r>
              <a:rPr lang="en-US" sz="1800" dirty="0"/>
              <a:t>With thanks to Jerry Lind, Co-Founder of the Climate Action Coalition of South Florida, for his climate change presentation at the training session for the Outreach Team.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825613" y="1737360"/>
            <a:ext cx="533006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Mothers Against Murderers Association </a:t>
            </a:r>
            <a:endParaRPr lang="en-US" b="1" dirty="0" smtClean="0"/>
          </a:p>
          <a:p>
            <a:endParaRPr lang="en-US" dirty="0"/>
          </a:p>
          <a:p>
            <a:r>
              <a:rPr lang="en-US" dirty="0"/>
              <a:t>President 		Angela Williams </a:t>
            </a:r>
          </a:p>
          <a:p>
            <a:endParaRPr lang="en-US" dirty="0" smtClean="0"/>
          </a:p>
          <a:p>
            <a:r>
              <a:rPr lang="en-US" b="1" dirty="0" smtClean="0"/>
              <a:t>Outreach Team</a:t>
            </a:r>
          </a:p>
          <a:p>
            <a:endParaRPr lang="en-US" dirty="0"/>
          </a:p>
          <a:p>
            <a:r>
              <a:rPr lang="en-US" dirty="0"/>
              <a:t>Georgie Dixon </a:t>
            </a:r>
            <a:r>
              <a:rPr lang="en-US" dirty="0"/>
              <a:t>		Cynthia Simmons </a:t>
            </a:r>
            <a:endParaRPr lang="en-US" dirty="0" smtClean="0"/>
          </a:p>
          <a:p>
            <a:r>
              <a:rPr lang="en-US" dirty="0" err="1" smtClean="0"/>
              <a:t>Tangenika</a:t>
            </a:r>
            <a:r>
              <a:rPr lang="en-US" dirty="0" smtClean="0"/>
              <a:t> </a:t>
            </a:r>
            <a:r>
              <a:rPr lang="en-US" dirty="0"/>
              <a:t>Williams </a:t>
            </a:r>
            <a:r>
              <a:rPr lang="en-US" dirty="0"/>
              <a:t>		Teresa Shannon </a:t>
            </a:r>
            <a:endParaRPr lang="en-US" dirty="0" smtClean="0"/>
          </a:p>
          <a:p>
            <a:r>
              <a:rPr lang="en-US" dirty="0" err="1" smtClean="0"/>
              <a:t>Samella</a:t>
            </a:r>
            <a:r>
              <a:rPr lang="en-US" dirty="0" smtClean="0"/>
              <a:t> </a:t>
            </a:r>
            <a:r>
              <a:rPr lang="en-US" dirty="0"/>
              <a:t>Burnett </a:t>
            </a:r>
            <a:r>
              <a:rPr lang="en-US" dirty="0"/>
              <a:t>		Katrina Scott </a:t>
            </a:r>
          </a:p>
          <a:p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40398" y="4599682"/>
            <a:ext cx="11170429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Government Officials			</a:t>
            </a:r>
          </a:p>
          <a:p>
            <a:r>
              <a:rPr lang="en-US" dirty="0" smtClean="0"/>
              <a:t>West Palm Beach Mayor’s Office of Sustainability		</a:t>
            </a:r>
            <a:r>
              <a:rPr lang="en-US" dirty="0"/>
              <a:t>Ralph T. Wall, Jr. MCP, </a:t>
            </a:r>
            <a:r>
              <a:rPr lang="en-US" dirty="0" smtClean="0"/>
              <a:t>CFM</a:t>
            </a:r>
          </a:p>
          <a:p>
            <a:r>
              <a:rPr lang="en-US" dirty="0" smtClean="0"/>
              <a:t>Resilience and Climate Change Manager    		</a:t>
            </a:r>
            <a:r>
              <a:rPr lang="en-US" dirty="0"/>
              <a:t>West Palm Beach Development Services </a:t>
            </a:r>
            <a:r>
              <a:rPr lang="en-US" dirty="0" smtClean="0"/>
              <a:t>Department</a:t>
            </a:r>
            <a:endParaRPr lang="en-US" dirty="0"/>
          </a:p>
          <a:p>
            <a:r>
              <a:rPr lang="en-US" dirty="0" err="1" smtClean="0"/>
              <a:t>Penni</a:t>
            </a:r>
            <a:r>
              <a:rPr lang="en-US" dirty="0" smtClean="0"/>
              <a:t> Redford					</a:t>
            </a:r>
            <a:r>
              <a:rPr lang="en-US" dirty="0"/>
              <a:t>Management Analyst</a:t>
            </a:r>
          </a:p>
          <a:p>
            <a:endParaRPr lang="en-US" sz="500" dirty="0" smtClean="0"/>
          </a:p>
          <a:p>
            <a:r>
              <a:rPr lang="en-US" dirty="0" smtClean="0"/>
              <a:t>Soil and Water Conservation District, Group 3 Board Member</a:t>
            </a:r>
          </a:p>
          <a:p>
            <a:r>
              <a:rPr lang="en-US" dirty="0" smtClean="0"/>
              <a:t>Pat Edmonson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118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One</a:t>
            </a:r>
            <a:r>
              <a:rPr lang="en-US" sz="4400" dirty="0" smtClean="0"/>
              <a:t> Training Session</a:t>
            </a:r>
            <a:endParaRPr lang="en-US" sz="44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39" y="1737360"/>
            <a:ext cx="7200900" cy="38227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39" y="1737360"/>
            <a:ext cx="4232404" cy="2374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039" y="3769135"/>
            <a:ext cx="4232404" cy="17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84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45" y="286603"/>
            <a:ext cx="11385755" cy="145075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11</a:t>
            </a:r>
            <a:r>
              <a:rPr lang="en-US" dirty="0" smtClean="0"/>
              <a:t> Trained Climate &amp; Health Communicators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56852" y="2280218"/>
            <a:ext cx="459264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Georgie Dixon </a:t>
            </a:r>
            <a:r>
              <a:rPr lang="en-US" sz="3600" dirty="0" err="1" smtClean="0"/>
              <a:t>Tangenika</a:t>
            </a:r>
            <a:r>
              <a:rPr lang="en-US" sz="3600" dirty="0" smtClean="0"/>
              <a:t> Williams </a:t>
            </a:r>
            <a:r>
              <a:rPr lang="en-US" sz="3600" dirty="0" err="1" smtClean="0"/>
              <a:t>Samella</a:t>
            </a:r>
            <a:r>
              <a:rPr lang="en-US" sz="3600" dirty="0" smtClean="0"/>
              <a:t> Burnett Cynthia Simmons</a:t>
            </a:r>
          </a:p>
          <a:p>
            <a:r>
              <a:rPr lang="en-US" sz="3600" dirty="0" smtClean="0"/>
              <a:t>Deborah </a:t>
            </a:r>
            <a:r>
              <a:rPr lang="en-US" sz="3600" dirty="0" err="1" smtClean="0"/>
              <a:t>Mcglothum</a:t>
            </a:r>
            <a:endParaRPr lang="en-US" sz="3600" dirty="0" smtClean="0"/>
          </a:p>
          <a:p>
            <a:r>
              <a:rPr lang="en-US" sz="3600" dirty="0" smtClean="0"/>
              <a:t>Linda Tomlinson</a:t>
            </a:r>
          </a:p>
          <a:p>
            <a:endParaRPr lang="en-US" sz="3600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356555" y="2280218"/>
            <a:ext cx="427703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Angela Williams</a:t>
            </a:r>
          </a:p>
          <a:p>
            <a:r>
              <a:rPr lang="en-US" sz="3600" dirty="0" smtClean="0"/>
              <a:t>Teresa </a:t>
            </a:r>
            <a:r>
              <a:rPr lang="en-US" sz="3600" dirty="0"/>
              <a:t>Shannon Katrina </a:t>
            </a:r>
            <a:r>
              <a:rPr lang="en-US" sz="3600" dirty="0" smtClean="0"/>
              <a:t>Scott</a:t>
            </a:r>
          </a:p>
          <a:p>
            <a:r>
              <a:rPr lang="en-US" sz="3600" dirty="0" smtClean="0"/>
              <a:t>Nettie Jennings</a:t>
            </a:r>
          </a:p>
          <a:p>
            <a:r>
              <a:rPr lang="en-US" sz="3600" dirty="0" smtClean="0"/>
              <a:t>Ghia Phillips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32667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1461" y="271854"/>
            <a:ext cx="8828385" cy="145075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Six </a:t>
            </a:r>
            <a:r>
              <a:rPr lang="en-US" dirty="0" smtClean="0">
                <a:solidFill>
                  <a:schemeClr val="tx1"/>
                </a:solidFill>
              </a:rPr>
              <a:t>Members on the Outreach Team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9667" y="1932687"/>
            <a:ext cx="882838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Georgie Dixon				20 Surveys</a:t>
            </a:r>
            <a:endParaRPr lang="en-US" sz="3600" dirty="0"/>
          </a:p>
          <a:p>
            <a:r>
              <a:rPr lang="en-US" sz="3600" dirty="0" err="1" smtClean="0"/>
              <a:t>Tangenika</a:t>
            </a:r>
            <a:r>
              <a:rPr lang="en-US" sz="3600" dirty="0" smtClean="0"/>
              <a:t> Williams			</a:t>
            </a:r>
            <a:r>
              <a:rPr lang="en-US" sz="3600" dirty="0"/>
              <a:t>20 </a:t>
            </a:r>
            <a:r>
              <a:rPr lang="en-US" sz="3600" dirty="0" smtClean="0"/>
              <a:t>Surveys</a:t>
            </a:r>
          </a:p>
          <a:p>
            <a:r>
              <a:rPr lang="en-US" sz="3600" dirty="0" err="1" smtClean="0"/>
              <a:t>Samella</a:t>
            </a:r>
            <a:r>
              <a:rPr lang="en-US" sz="3600" dirty="0" smtClean="0"/>
              <a:t> Burnett			20 Surveys</a:t>
            </a:r>
          </a:p>
          <a:p>
            <a:r>
              <a:rPr lang="en-US" sz="3600" dirty="0" smtClean="0"/>
              <a:t>Cynthia Simmons			</a:t>
            </a:r>
            <a:r>
              <a:rPr lang="en-US" sz="3600" dirty="0"/>
              <a:t>20 </a:t>
            </a:r>
            <a:r>
              <a:rPr lang="en-US" sz="3600" dirty="0" smtClean="0"/>
              <a:t>Surveys</a:t>
            </a:r>
          </a:p>
          <a:p>
            <a:r>
              <a:rPr lang="en-US" sz="3600" dirty="0" smtClean="0"/>
              <a:t>Teresa Shannon			10 Surveys</a:t>
            </a:r>
          </a:p>
          <a:p>
            <a:r>
              <a:rPr lang="en-US" sz="3600" dirty="0" smtClean="0"/>
              <a:t>Katrina Scott				10 </a:t>
            </a:r>
            <a:r>
              <a:rPr lang="en-US" sz="3600" dirty="0"/>
              <a:t>Surveys</a:t>
            </a:r>
          </a:p>
          <a:p>
            <a:endParaRPr lang="en-US" sz="3200" b="1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89312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100 </a:t>
            </a:r>
            <a:r>
              <a:rPr lang="en-US" dirty="0" smtClean="0">
                <a:solidFill>
                  <a:schemeClr val="tx1"/>
                </a:solidFill>
              </a:rPr>
              <a:t>Residents Educated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147" y="3980706"/>
            <a:ext cx="4125643" cy="236902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1" b="13842"/>
          <a:stretch/>
        </p:blipFill>
        <p:spPr>
          <a:xfrm>
            <a:off x="3843073" y="3980706"/>
            <a:ext cx="3987073" cy="2384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570" y="1767918"/>
            <a:ext cx="2820220" cy="22127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984"/>
            <a:ext cx="2980273" cy="22934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73" y="1753048"/>
            <a:ext cx="3040128" cy="22425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01" y="1737360"/>
            <a:ext cx="3077551" cy="229331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" y="4027016"/>
            <a:ext cx="3837524" cy="23227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2861187"/>
            <a:ext cx="1932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Storm Preparedness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0919" y="1841359"/>
            <a:ext cx="1093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Mold</a:t>
            </a:r>
            <a:endParaRPr lang="en-US" sz="2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49936" y="1767918"/>
            <a:ext cx="24024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Water Contamination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8752" y="1767918"/>
            <a:ext cx="2807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Vector Borne Disease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028130" y="4284882"/>
            <a:ext cx="3524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Algae Blooms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1058" y="4262284"/>
            <a:ext cx="3215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Standing Water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6477" y="4262284"/>
            <a:ext cx="3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Heat Waves and</a:t>
            </a:r>
          </a:p>
          <a:p>
            <a:r>
              <a:rPr lang="en-US" sz="2400" b="1" dirty="0" smtClean="0">
                <a:solidFill>
                  <a:schemeClr val="bg1"/>
                </a:solidFill>
              </a:rPr>
              <a:t>Poor Air Quality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483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96</a:t>
            </a:r>
            <a:r>
              <a:rPr lang="en-US" sz="4400" dirty="0" smtClean="0"/>
              <a:t> Households in West Palm Beach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87" y="1737360"/>
            <a:ext cx="5604387" cy="4426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7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49864" y="287338"/>
            <a:ext cx="8309986" cy="717550"/>
          </a:xfrm>
        </p:spPr>
        <p:txBody>
          <a:bodyPr>
            <a:norm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100 </a:t>
            </a:r>
            <a:r>
              <a:rPr lang="en-US" sz="4400" dirty="0" smtClean="0"/>
              <a:t>Households Surveyed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567" y="1103675"/>
            <a:ext cx="4632290" cy="52267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954" y="1103676"/>
            <a:ext cx="4592096" cy="522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7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180491" y="0"/>
            <a:ext cx="8671729" cy="784225"/>
          </a:xfrm>
        </p:spPr>
        <p:txBody>
          <a:bodyPr>
            <a:normAutofit/>
          </a:bodyPr>
          <a:lstStyle/>
          <a:p>
            <a:r>
              <a:rPr lang="en-US" sz="4400" dirty="0" smtClean="0"/>
              <a:t>  </a:t>
            </a:r>
            <a:r>
              <a:rPr lang="en-US" sz="4400" dirty="0" smtClean="0">
                <a:solidFill>
                  <a:srgbClr val="FF0000"/>
                </a:solidFill>
              </a:rPr>
              <a:t>Interactive</a:t>
            </a:r>
            <a:r>
              <a:rPr lang="en-US" sz="4400" dirty="0" smtClean="0"/>
              <a:t> Mapping of Households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261" y="784225"/>
            <a:ext cx="5075857" cy="54807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118" y="3689761"/>
            <a:ext cx="2489200" cy="257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1076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5615</TotalTime>
  <Words>1109</Words>
  <Application>Microsoft Macintosh PowerPoint</Application>
  <PresentationFormat>Widescreen</PresentationFormat>
  <Paragraphs>145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Calibri</vt:lpstr>
      <vt:lpstr>Calibri Light</vt:lpstr>
      <vt:lpstr>Times New Roman</vt:lpstr>
      <vt:lpstr>Wingdings</vt:lpstr>
      <vt:lpstr>Retrospect</vt:lpstr>
      <vt:lpstr>PowerPoint Presentation</vt:lpstr>
      <vt:lpstr>Building  Climate  Resilience</vt:lpstr>
      <vt:lpstr>One Training Session</vt:lpstr>
      <vt:lpstr>  11 Trained Climate &amp; Health Communicators</vt:lpstr>
      <vt:lpstr>Six Members on the Outreach Team</vt:lpstr>
      <vt:lpstr>100 Residents Educated</vt:lpstr>
      <vt:lpstr>96 Households in West Palm Beach</vt:lpstr>
      <vt:lpstr>100 Households Surveyed</vt:lpstr>
      <vt:lpstr>  Interactive Mapping of Households</vt:lpstr>
      <vt:lpstr>0 People Signed up for Code Red  But You Can Sign Up NOW</vt:lpstr>
      <vt:lpstr>PowerPoint Presentation</vt:lpstr>
      <vt:lpstr>PowerPoint Presentation</vt:lpstr>
      <vt:lpstr>PowerPoint Presentation</vt:lpstr>
      <vt:lpstr>                   What We Learned</vt:lpstr>
      <vt:lpstr>PowerPoint Presentation</vt:lpstr>
      <vt:lpstr>PowerPoint Presentation</vt:lpstr>
      <vt:lpstr>PowerPoint Presentation</vt:lpstr>
      <vt:lpstr>Air Pollution and Climate Change</vt:lpstr>
      <vt:lpstr>PowerPoint Presentation</vt:lpstr>
      <vt:lpstr>PowerPoint Presentation</vt:lpstr>
      <vt:lpstr>Key Actions to  Increase Climate Resilience</vt:lpstr>
      <vt:lpstr>PowerPoint Presentation</vt:lpstr>
      <vt:lpstr>Rising Together: West Palm Beach  Contributors to Success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Janice Booher</dc:creator>
  <cp:lastModifiedBy>Janice Booher</cp:lastModifiedBy>
  <cp:revision>93</cp:revision>
  <dcterms:created xsi:type="dcterms:W3CDTF">2016-09-02T16:12:18Z</dcterms:created>
  <dcterms:modified xsi:type="dcterms:W3CDTF">2017-06-06T20:35:03Z</dcterms:modified>
</cp:coreProperties>
</file>