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965" r:id="rId1"/>
  </p:sldMasterIdLst>
  <p:notesMasterIdLst>
    <p:notesMasterId r:id="rId33"/>
  </p:notesMasterIdLst>
  <p:sldIdLst>
    <p:sldId id="258" r:id="rId2"/>
    <p:sldId id="263" r:id="rId3"/>
    <p:sldId id="266" r:id="rId4"/>
    <p:sldId id="294" r:id="rId5"/>
    <p:sldId id="297" r:id="rId6"/>
    <p:sldId id="334" r:id="rId7"/>
    <p:sldId id="272" r:id="rId8"/>
    <p:sldId id="330" r:id="rId9"/>
    <p:sldId id="286" r:id="rId10"/>
    <p:sldId id="259" r:id="rId11"/>
    <p:sldId id="276" r:id="rId12"/>
    <p:sldId id="341" r:id="rId13"/>
    <p:sldId id="333" r:id="rId14"/>
    <p:sldId id="339" r:id="rId15"/>
    <p:sldId id="337" r:id="rId16"/>
    <p:sldId id="338" r:id="rId17"/>
    <p:sldId id="306" r:id="rId18"/>
    <p:sldId id="340" r:id="rId19"/>
    <p:sldId id="305" r:id="rId20"/>
    <p:sldId id="313" r:id="rId21"/>
    <p:sldId id="308" r:id="rId22"/>
    <p:sldId id="314" r:id="rId23"/>
    <p:sldId id="315" r:id="rId24"/>
    <p:sldId id="309" r:id="rId25"/>
    <p:sldId id="317" r:id="rId26"/>
    <p:sldId id="321" r:id="rId27"/>
    <p:sldId id="323" r:id="rId28"/>
    <p:sldId id="322" r:id="rId29"/>
    <p:sldId id="327" r:id="rId30"/>
    <p:sldId id="284" r:id="rId31"/>
    <p:sldId id="331"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301"/>
    <a:srgbClr val="CC0000"/>
    <a:srgbClr val="CC3399"/>
    <a:srgbClr val="40E0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99" autoAdjust="0"/>
    <p:restoredTop sz="91437" autoAdjust="0"/>
  </p:normalViewPr>
  <p:slideViewPr>
    <p:cSldViewPr snapToGrid="0" snapToObjects="1">
      <p:cViewPr>
        <p:scale>
          <a:sx n="78" d="100"/>
          <a:sy n="78" d="100"/>
        </p:scale>
        <p:origin x="-300" y="-204"/>
      </p:cViewPr>
      <p:guideLst>
        <p:guide orient="horz" pos="2160"/>
        <p:guide pos="3840"/>
      </p:guideLst>
    </p:cSldViewPr>
  </p:slideViewPr>
  <p:outlineViewPr>
    <p:cViewPr>
      <p:scale>
        <a:sx n="33" d="100"/>
        <a:sy n="33" d="100"/>
      </p:scale>
      <p:origin x="0" y="7560"/>
    </p:cViewPr>
  </p:outlineViewPr>
  <p:notesTextViewPr>
    <p:cViewPr>
      <p:scale>
        <a:sx n="1" d="1"/>
        <a:sy n="1" d="1"/>
      </p:scale>
      <p:origin x="0" y="0"/>
    </p:cViewPr>
  </p:notesTextViewPr>
  <p:notesViewPr>
    <p:cSldViewPr snapToGrid="0" snapToObjects="1">
      <p:cViewPr varScale="1">
        <p:scale>
          <a:sx n="69" d="100"/>
          <a:sy n="69" d="100"/>
        </p:scale>
        <p:origin x="-2556"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FEA352-B9FE-3349-9572-6ED2EAFB15DA}" type="datetimeFigureOut">
              <a:rPr lang="en-US" smtClean="0"/>
              <a:t>8/25/2017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2B50AE7-B5DE-B941-A5C6-A5A50F89B92B}" type="slidenum">
              <a:rPr lang="en-US" smtClean="0"/>
              <a:t>‹#›</a:t>
            </a:fld>
            <a:endParaRPr lang="en-US"/>
          </a:p>
        </p:txBody>
      </p:sp>
    </p:spTree>
    <p:extLst>
      <p:ext uri="{BB962C8B-B14F-4D97-AF65-F5344CB8AC3E}">
        <p14:creationId xmlns:p14="http://schemas.microsoft.com/office/powerpoint/2010/main" val="435670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dc.gov/asthma/triggers.htm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Rising Together: Temperature, Water, Health and Strength</a:t>
            </a:r>
            <a:r>
              <a:rPr lang="en-US" i="0" dirty="0" smtClean="0"/>
              <a:t> is a project of UU Justice Florida that partners congregations with existing leadership in vulnerable communities to build climate resilience. In Hernando County, UU Church in the Pines partnered with Greater Love Outreach Ministries.</a:t>
            </a:r>
            <a:endParaRPr lang="en-US" i="1" dirty="0"/>
          </a:p>
        </p:txBody>
      </p:sp>
      <p:sp>
        <p:nvSpPr>
          <p:cNvPr id="4" name="Slide Number Placeholder 3"/>
          <p:cNvSpPr>
            <a:spLocks noGrp="1"/>
          </p:cNvSpPr>
          <p:nvPr>
            <p:ph type="sldNum" sz="quarter" idx="10"/>
          </p:nvPr>
        </p:nvSpPr>
        <p:spPr/>
        <p:txBody>
          <a:bodyPr/>
          <a:lstStyle/>
          <a:p>
            <a:fld id="{D2B50AE7-B5DE-B941-A5C6-A5A50F89B92B}" type="slidenum">
              <a:rPr lang="en-US" smtClean="0"/>
              <a:t>1</a:t>
            </a:fld>
            <a:endParaRPr lang="en-US"/>
          </a:p>
        </p:txBody>
      </p:sp>
    </p:spTree>
    <p:extLst>
      <p:ext uri="{BB962C8B-B14F-4D97-AF65-F5344CB8AC3E}">
        <p14:creationId xmlns:p14="http://schemas.microsoft.com/office/powerpoint/2010/main" val="1665994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Households are encouraged</a:t>
            </a:r>
            <a:r>
              <a:rPr lang="en-US" baseline="0" dirty="0" smtClean="0"/>
              <a:t> to be </a:t>
            </a:r>
            <a:r>
              <a:rPr lang="en-US" dirty="0" smtClean="0"/>
              <a:t>registered </a:t>
            </a:r>
            <a:r>
              <a:rPr lang="en-US" dirty="0" smtClean="0"/>
              <a:t>for Code Red.  Google </a:t>
            </a:r>
            <a:r>
              <a:rPr lang="en-US" dirty="0" err="1" smtClean="0"/>
              <a:t>CodeRed</a:t>
            </a:r>
            <a:r>
              <a:rPr lang="en-US" dirty="0" smtClean="0"/>
              <a:t> as one word with no spaces</a:t>
            </a:r>
            <a:r>
              <a:rPr lang="en-US" baseline="0" dirty="0" smtClean="0"/>
              <a:t> to sign up to receive notifications about hurricanes and extreme weather.</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10</a:t>
            </a:fld>
            <a:endParaRPr lang="en-US"/>
          </a:p>
        </p:txBody>
      </p:sp>
    </p:spTree>
    <p:extLst>
      <p:ext uri="{BB962C8B-B14F-4D97-AF65-F5344CB8AC3E}">
        <p14:creationId xmlns:p14="http://schemas.microsoft.com/office/powerpoint/2010/main" val="3435756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 Respondents could select more than one concern in response to the question. 78.4% of respondents chose “Other” as their strongest concern for Hernando County. Flooding, drainage or mosquitos appearing in 82.0% of the “Other” comments. Water Quality (65.3%), Erosion (47.4%), Extreme Weather (34.0%), Property Value (29.9%) and Insurance (27.8%) were the remaining concerns, listed in decreasing order. </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12</a:t>
            </a:fld>
            <a:endParaRPr lang="en-US"/>
          </a:p>
        </p:txBody>
      </p:sp>
    </p:spTree>
    <p:extLst>
      <p:ext uri="{BB962C8B-B14F-4D97-AF65-F5344CB8AC3E}">
        <p14:creationId xmlns:p14="http://schemas.microsoft.com/office/powerpoint/2010/main" val="8229856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100% of survey respondents said they have problems with water or dampness in their house or yard.</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13</a:t>
            </a:fld>
            <a:endParaRPr lang="en-US"/>
          </a:p>
        </p:txBody>
      </p:sp>
    </p:spTree>
    <p:extLst>
      <p:ext uri="{BB962C8B-B14F-4D97-AF65-F5344CB8AC3E}">
        <p14:creationId xmlns:p14="http://schemas.microsoft.com/office/powerpoint/2010/main" val="16195914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27%</a:t>
            </a:r>
            <a:r>
              <a:rPr lang="en-US" baseline="0" dirty="0" smtClean="0"/>
              <a:t> of households have had to evacuate due to storms in the past. And residents on Wood Drive, Hale Avenue and School Street reported flooding that can make evacuation difficult.</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15</a:t>
            </a:fld>
            <a:endParaRPr lang="en-US"/>
          </a:p>
        </p:txBody>
      </p:sp>
    </p:spTree>
    <p:extLst>
      <p:ext uri="{BB962C8B-B14F-4D97-AF65-F5344CB8AC3E}">
        <p14:creationId xmlns:p14="http://schemas.microsoft.com/office/powerpoint/2010/main" val="14146250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Residents on Wood Drive, C Street, Mae View Circle, Kings Circle</a:t>
            </a:r>
            <a:r>
              <a:rPr lang="en-US" baseline="0" dirty="0" smtClean="0"/>
              <a:t> reported snakes. A resident on Josephine Street reported the presence of water moccasins.</a:t>
            </a:r>
          </a:p>
          <a:p>
            <a:r>
              <a:rPr lang="en-US" baseline="0" dirty="0" smtClean="0"/>
              <a:t>Stray cats were reported on Peach Street, and Buzzards were reported on S. Brooksville Ave.</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16</a:t>
            </a:fld>
            <a:endParaRPr lang="en-US"/>
          </a:p>
        </p:txBody>
      </p:sp>
    </p:spTree>
    <p:extLst>
      <p:ext uri="{BB962C8B-B14F-4D97-AF65-F5344CB8AC3E}">
        <p14:creationId xmlns:p14="http://schemas.microsoft.com/office/powerpoint/2010/main" val="15135737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All surveyed households were mapped in an interactive Google map.</a:t>
            </a:r>
            <a:r>
              <a:rPr lang="en-US" sz="1200" kern="1200" baseline="0" dirty="0" smtClean="0">
                <a:solidFill>
                  <a:schemeClr val="tx1"/>
                </a:solidFill>
                <a:effectLst/>
                <a:latin typeface="+mn-lt"/>
                <a:ea typeface="+mn-ea"/>
                <a:cs typeface="+mn-cs"/>
              </a:rPr>
              <a:t> To get the password to interact with the map, researchers can contact Jan Booher </a:t>
            </a:r>
            <a:r>
              <a:rPr lang="en-US" sz="1200" kern="1200" baseline="0" dirty="0" err="1" smtClean="0">
                <a:solidFill>
                  <a:schemeClr val="tx1"/>
                </a:solidFill>
                <a:effectLst/>
                <a:latin typeface="+mn-lt"/>
                <a:ea typeface="+mn-ea"/>
                <a:cs typeface="+mn-cs"/>
              </a:rPr>
              <a:t>JJLBOOHER@comcast.net</a:t>
            </a: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57 residents reported mosquitos and 28 of those voluntarily mentioned drainage. Mosquitos can carry diseases such as </a:t>
            </a:r>
            <a:r>
              <a:rPr lang="en-US" sz="1200" kern="1200" baseline="0" dirty="0" err="1" smtClean="0">
                <a:solidFill>
                  <a:schemeClr val="tx1"/>
                </a:solidFill>
                <a:effectLst/>
                <a:latin typeface="+mn-lt"/>
                <a:ea typeface="+mn-ea"/>
                <a:cs typeface="+mn-cs"/>
              </a:rPr>
              <a:t>Zika</a:t>
            </a:r>
            <a:r>
              <a:rPr lang="en-US" sz="1200" kern="1200" baseline="0" dirty="0" smtClean="0">
                <a:solidFill>
                  <a:schemeClr val="tx1"/>
                </a:solidFill>
                <a:effectLst/>
                <a:latin typeface="+mn-lt"/>
                <a:ea typeface="+mn-ea"/>
                <a:cs typeface="+mn-cs"/>
              </a:rPr>
              <a:t> virus and Dengue Fever.</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18</a:t>
            </a:fld>
            <a:endParaRPr lang="en-US"/>
          </a:p>
        </p:txBody>
      </p:sp>
    </p:spTree>
    <p:extLst>
      <p:ext uri="{BB962C8B-B14F-4D97-AF65-F5344CB8AC3E}">
        <p14:creationId xmlns:p14="http://schemas.microsoft.com/office/powerpoint/2010/main" val="266968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Slightly more than a half (58.2%)</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of residents surveyed reported experiencing mold at their current address. Asthma was reported by 40.8% of responding households, and 59.2% of households reported experience with water contamination.</a:t>
            </a:r>
            <a:r>
              <a:rPr lang="en-US" dirty="0" smtClean="0">
                <a:effectLst/>
              </a:rPr>
              <a:t> </a:t>
            </a:r>
            <a:r>
              <a:rPr lang="en-US" sz="1200" kern="1200" dirty="0" smtClean="0">
                <a:solidFill>
                  <a:schemeClr val="tx1"/>
                </a:solidFill>
                <a:effectLst/>
                <a:latin typeface="+mn-lt"/>
                <a:ea typeface="+mn-ea"/>
                <a:cs typeface="+mn-cs"/>
              </a:rPr>
              <a:t>Florida CHARTS reports the Hernando County adult asthma prevalence in 2013 was 12.1%. This means that the prevalence of asthma among residents responding to the survey (40.8%) is 3.4 times the 2013 Hernando County prevalence. It is therefore important that 58.2% of households surveyed also experienced mold, because mold is a common asthma trigger.</a:t>
            </a:r>
          </a:p>
          <a:p>
            <a:r>
              <a:rPr lang="en-US" sz="1200" kern="1200" dirty="0" smtClean="0">
                <a:solidFill>
                  <a:schemeClr val="tx1"/>
                </a:solidFill>
                <a:effectLst/>
                <a:latin typeface="+mn-lt"/>
                <a:ea typeface="+mn-ea"/>
                <a:cs typeface="+mn-cs"/>
              </a:rPr>
              <a:t>“Adults Who Currently Have Asthma.” </a:t>
            </a:r>
            <a:r>
              <a:rPr lang="en-US" sz="1200" i="1" kern="1200" dirty="0" err="1" smtClean="0">
                <a:solidFill>
                  <a:schemeClr val="tx1"/>
                </a:solidFill>
                <a:effectLst/>
                <a:latin typeface="+mn-lt"/>
                <a:ea typeface="+mn-ea"/>
                <a:cs typeface="+mn-cs"/>
              </a:rPr>
              <a:t>FLHealthCHARTS</a:t>
            </a:r>
            <a:r>
              <a:rPr lang="en-US" sz="1200" i="1" kern="1200" dirty="0" smtClean="0">
                <a:solidFill>
                  <a:schemeClr val="tx1"/>
                </a:solidFill>
                <a:effectLst/>
                <a:latin typeface="+mn-lt"/>
                <a:ea typeface="+mn-ea"/>
                <a:cs typeface="+mn-cs"/>
              </a:rPr>
              <a:t> BRFSS Indicators </a:t>
            </a:r>
            <a:r>
              <a:rPr lang="en-US" sz="1200" i="1" kern="1200" dirty="0" err="1" smtClean="0">
                <a:solidFill>
                  <a:schemeClr val="tx1"/>
                </a:solidFill>
                <a:effectLst/>
                <a:latin typeface="+mn-lt"/>
                <a:ea typeface="+mn-ea"/>
                <a:cs typeface="+mn-cs"/>
              </a:rPr>
              <a:t>Dataview</a:t>
            </a:r>
            <a:r>
              <a:rPr lang="en-US" sz="1200" i="1" kern="1200" dirty="0" smtClean="0">
                <a:solidFill>
                  <a:schemeClr val="tx1"/>
                </a:solidFill>
                <a:effectLst/>
                <a:latin typeface="+mn-lt"/>
                <a:ea typeface="+mn-ea"/>
                <a:cs typeface="+mn-cs"/>
              </a:rPr>
              <a:t> Page</a:t>
            </a:r>
            <a:r>
              <a:rPr lang="en-US" sz="1200" kern="1200" dirty="0" smtClean="0">
                <a:solidFill>
                  <a:schemeClr val="tx1"/>
                </a:solidFill>
                <a:effectLst/>
                <a:latin typeface="+mn-lt"/>
                <a:ea typeface="+mn-ea"/>
                <a:cs typeface="+mn-cs"/>
              </a:rPr>
              <a:t>, Florida Department of Health, Division of Public Health Statistics &amp; Performance Management., </a:t>
            </a:r>
            <a:r>
              <a:rPr lang="en-US" sz="1200" kern="1200" dirty="0" err="1" smtClean="0">
                <a:solidFill>
                  <a:schemeClr val="tx1"/>
                </a:solidFill>
                <a:effectLst/>
                <a:latin typeface="+mn-lt"/>
                <a:ea typeface="+mn-ea"/>
                <a:cs typeface="+mn-cs"/>
              </a:rPr>
              <a:t>www.flhealthcharts.com</a:t>
            </a:r>
            <a:r>
              <a:rPr lang="en-US" sz="1200" kern="1200" dirty="0" smtClean="0">
                <a:solidFill>
                  <a:schemeClr val="tx1"/>
                </a:solidFill>
                <a:effectLst/>
                <a:latin typeface="+mn-lt"/>
                <a:ea typeface="+mn-ea"/>
                <a:cs typeface="+mn-cs"/>
              </a:rPr>
              <a:t>/charts/</a:t>
            </a:r>
            <a:r>
              <a:rPr lang="en-US" sz="1200" kern="1200" dirty="0" err="1" smtClean="0">
                <a:solidFill>
                  <a:schemeClr val="tx1"/>
                </a:solidFill>
                <a:effectLst/>
                <a:latin typeface="+mn-lt"/>
                <a:ea typeface="+mn-ea"/>
                <a:cs typeface="+mn-cs"/>
              </a:rPr>
              <a:t>Brfss</a:t>
            </a:r>
            <a:r>
              <a:rPr lang="en-US" sz="1200" kern="1200" dirty="0" smtClean="0">
                <a:solidFill>
                  <a:schemeClr val="tx1"/>
                </a:solidFill>
                <a:effectLst/>
                <a:latin typeface="+mn-lt"/>
                <a:ea typeface="+mn-ea"/>
                <a:cs typeface="+mn-cs"/>
              </a:rPr>
              <a:t>/</a:t>
            </a:r>
            <a:r>
              <a:rPr lang="en-US" sz="1200" kern="1200" dirty="0" err="1" smtClean="0">
                <a:solidFill>
                  <a:schemeClr val="tx1"/>
                </a:solidFill>
                <a:effectLst/>
                <a:latin typeface="+mn-lt"/>
                <a:ea typeface="+mn-ea"/>
                <a:cs typeface="+mn-cs"/>
              </a:rPr>
              <a:t>DataViewer.aspx?bid</a:t>
            </a:r>
            <a:r>
              <a:rPr lang="en-US" sz="1200" kern="1200" dirty="0" smtClean="0">
                <a:solidFill>
                  <a:schemeClr val="tx1"/>
                </a:solidFill>
                <a:effectLst/>
                <a:latin typeface="+mn-lt"/>
                <a:ea typeface="+mn-ea"/>
                <a:cs typeface="+mn-cs"/>
              </a:rPr>
              <a:t>=20.</a:t>
            </a:r>
          </a:p>
          <a:p>
            <a:r>
              <a:rPr lang="en-US" sz="1200" kern="1200" dirty="0" smtClean="0">
                <a:solidFill>
                  <a:schemeClr val="tx1"/>
                </a:solidFill>
                <a:effectLst/>
                <a:latin typeface="+mn-lt"/>
                <a:ea typeface="+mn-ea"/>
                <a:cs typeface="+mn-cs"/>
              </a:rPr>
              <a:t>"Common Asthma Triggers." </a:t>
            </a:r>
            <a:r>
              <a:rPr lang="en-US" sz="1200" i="1" kern="1200" dirty="0" smtClean="0">
                <a:solidFill>
                  <a:schemeClr val="tx1"/>
                </a:solidFill>
                <a:effectLst/>
                <a:latin typeface="+mn-lt"/>
                <a:ea typeface="+mn-ea"/>
                <a:cs typeface="+mn-cs"/>
              </a:rPr>
              <a:t>Centers for Disease Control and Prevention</a:t>
            </a:r>
            <a:r>
              <a:rPr lang="en-US" sz="1200" kern="1200" dirty="0" smtClean="0">
                <a:solidFill>
                  <a:schemeClr val="tx1"/>
                </a:solidFill>
                <a:effectLst/>
                <a:latin typeface="+mn-lt"/>
                <a:ea typeface="+mn-ea"/>
                <a:cs typeface="+mn-cs"/>
              </a:rPr>
              <a:t>. Centers for Disease Control and Prevention, 20 Aug. 2012. Web. 16 Feb. 2017.  </a:t>
            </a:r>
            <a:r>
              <a:rPr lang="en-US" sz="1200" u="none" strike="noStrike" kern="1200" dirty="0" smtClean="0">
                <a:solidFill>
                  <a:schemeClr val="tx1"/>
                </a:solidFill>
                <a:effectLst/>
                <a:latin typeface="+mn-lt"/>
                <a:ea typeface="+mn-ea"/>
                <a:cs typeface="+mn-cs"/>
                <a:hlinkClick r:id="rId3"/>
              </a:rPr>
              <a:t>https://www.cdc.gov/asthma/triggers.html</a:t>
            </a:r>
            <a:r>
              <a:rPr lang="en-US" sz="1200" kern="1200" dirty="0" smtClean="0">
                <a:solidFill>
                  <a:schemeClr val="tx1"/>
                </a:solidFill>
                <a:effectLst/>
                <a:latin typeface="+mn-lt"/>
                <a:ea typeface="+mn-ea"/>
                <a:cs typeface="+mn-cs"/>
              </a:rPr>
              <a:t> </a:t>
            </a:r>
          </a:p>
          <a:p>
            <a:endParaRPr lang="en-US" b="1" dirty="0"/>
          </a:p>
        </p:txBody>
      </p:sp>
      <p:sp>
        <p:nvSpPr>
          <p:cNvPr id="4" name="Slide Number Placeholder 3"/>
          <p:cNvSpPr>
            <a:spLocks noGrp="1"/>
          </p:cNvSpPr>
          <p:nvPr>
            <p:ph type="sldNum" sz="quarter" idx="10"/>
          </p:nvPr>
        </p:nvSpPr>
        <p:spPr/>
        <p:txBody>
          <a:bodyPr/>
          <a:lstStyle/>
          <a:p>
            <a:fld id="{D2B50AE7-B5DE-B941-A5C6-A5A50F89B92B}" type="slidenum">
              <a:rPr lang="en-US" smtClean="0"/>
              <a:t>19</a:t>
            </a:fld>
            <a:endParaRPr lang="en-US"/>
          </a:p>
        </p:txBody>
      </p:sp>
    </p:spTree>
    <p:extLst>
      <p:ext uri="{BB962C8B-B14F-4D97-AF65-F5344CB8AC3E}">
        <p14:creationId xmlns:p14="http://schemas.microsoft.com/office/powerpoint/2010/main" val="589605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89% </a:t>
            </a:r>
            <a:r>
              <a:rPr lang="en-US" dirty="0" smtClean="0"/>
              <a:t>of respondents have had to call the city about problems with their water.</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20</a:t>
            </a:fld>
            <a:endParaRPr lang="en-US"/>
          </a:p>
        </p:txBody>
      </p:sp>
    </p:spTree>
    <p:extLst>
      <p:ext uri="{BB962C8B-B14F-4D97-AF65-F5344CB8AC3E}">
        <p14:creationId xmlns:p14="http://schemas.microsoft.com/office/powerpoint/2010/main" val="650182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Over half of respondents (58%) reported that someone in their household has breathing or lung problems.  Since 40.8% of households reported that</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a household member had asthma,</a:t>
            </a:r>
            <a:r>
              <a:rPr lang="en-US" sz="1200" b="0" kern="1200" baseline="0" dirty="0" smtClean="0">
                <a:solidFill>
                  <a:schemeClr val="tx1"/>
                </a:solidFill>
                <a:effectLst/>
                <a:latin typeface="+mn-lt"/>
                <a:ea typeface="+mn-ea"/>
                <a:cs typeface="+mn-cs"/>
              </a:rPr>
              <a:t> that means an additional 17.2% have respiratory problems other than asthma. Climate change causes deteriorating air quality, and those with existing respiratory illnesses are at risk.</a:t>
            </a:r>
            <a:endParaRPr lang="en-US" b="0" dirty="0"/>
          </a:p>
        </p:txBody>
      </p:sp>
      <p:sp>
        <p:nvSpPr>
          <p:cNvPr id="4" name="Slide Number Placeholder 3"/>
          <p:cNvSpPr>
            <a:spLocks noGrp="1"/>
          </p:cNvSpPr>
          <p:nvPr>
            <p:ph type="sldNum" sz="quarter" idx="10"/>
          </p:nvPr>
        </p:nvSpPr>
        <p:spPr/>
        <p:txBody>
          <a:bodyPr/>
          <a:lstStyle/>
          <a:p>
            <a:fld id="{D2B50AE7-B5DE-B941-A5C6-A5A50F89B92B}" type="slidenum">
              <a:rPr lang="en-US" smtClean="0"/>
              <a:t>21</a:t>
            </a:fld>
            <a:endParaRPr lang="en-US"/>
          </a:p>
        </p:txBody>
      </p:sp>
    </p:spTree>
    <p:extLst>
      <p:ext uri="{BB962C8B-B14F-4D97-AF65-F5344CB8AC3E}">
        <p14:creationId xmlns:p14="http://schemas.microsoft.com/office/powerpoint/2010/main" val="14528671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Almost half of survey respondents (48.3%) reported a high level of concern with extreme weather, followed by a medium level of concern (25.8%), and a very high level of concern (24.7%).  No respondents indicated a lack of concern with extreme weather in Hernando County, and only 1.1% reported a low level of concern. </a:t>
            </a:r>
            <a:endParaRPr lang="en-US" b="1" dirty="0"/>
          </a:p>
        </p:txBody>
      </p:sp>
      <p:sp>
        <p:nvSpPr>
          <p:cNvPr id="4" name="Slide Number Placeholder 3"/>
          <p:cNvSpPr>
            <a:spLocks noGrp="1"/>
          </p:cNvSpPr>
          <p:nvPr>
            <p:ph type="sldNum" sz="quarter" idx="10"/>
          </p:nvPr>
        </p:nvSpPr>
        <p:spPr/>
        <p:txBody>
          <a:bodyPr/>
          <a:lstStyle/>
          <a:p>
            <a:fld id="{D2B50AE7-B5DE-B941-A5C6-A5A50F89B92B}" type="slidenum">
              <a:rPr lang="en-US" smtClean="0"/>
              <a:t>23</a:t>
            </a:fld>
            <a:endParaRPr lang="en-US"/>
          </a:p>
        </p:txBody>
      </p:sp>
    </p:spTree>
    <p:extLst>
      <p:ext uri="{BB962C8B-B14F-4D97-AF65-F5344CB8AC3E}">
        <p14:creationId xmlns:p14="http://schemas.microsoft.com/office/powerpoint/2010/main" val="11094160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Climate</a:t>
            </a:r>
            <a:r>
              <a:rPr lang="en-US" baseline="0" dirty="0" smtClean="0"/>
              <a:t> Resilience is the ability of a community to respond to and recover from the impacts of climate change, so it can continue to function well as the climate changes. </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2</a:t>
            </a:fld>
            <a:endParaRPr lang="en-US"/>
          </a:p>
        </p:txBody>
      </p:sp>
    </p:spTree>
    <p:extLst>
      <p:ext uri="{BB962C8B-B14F-4D97-AF65-F5344CB8AC3E}">
        <p14:creationId xmlns:p14="http://schemas.microsoft.com/office/powerpoint/2010/main" val="658009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46% of respondents mentioned</a:t>
            </a:r>
            <a:r>
              <a:rPr lang="en-US" sz="1200" b="0" kern="1200" baseline="0" dirty="0" smtClean="0">
                <a:solidFill>
                  <a:schemeClr val="tx1"/>
                </a:solidFill>
                <a:effectLst/>
                <a:latin typeface="+mn-lt"/>
                <a:ea typeface="+mn-ea"/>
                <a:cs typeface="+mn-cs"/>
              </a:rPr>
              <a:t> </a:t>
            </a:r>
            <a:r>
              <a:rPr lang="en-US" sz="1200" b="0" kern="1200" dirty="0" smtClean="0">
                <a:solidFill>
                  <a:schemeClr val="tx1"/>
                </a:solidFill>
                <a:effectLst/>
                <a:latin typeface="+mn-lt"/>
                <a:ea typeface="+mn-ea"/>
                <a:cs typeface="+mn-cs"/>
              </a:rPr>
              <a:t>that they had drainage problems in their comments. These homes were on Bethune St., Clermont Street, Duke Street, Easy Street, Kings Circle, Mae View Circle, School Street, and Wood Drive.</a:t>
            </a:r>
            <a:endParaRPr lang="en-US" b="0" dirty="0"/>
          </a:p>
        </p:txBody>
      </p:sp>
      <p:sp>
        <p:nvSpPr>
          <p:cNvPr id="4" name="Slide Number Placeholder 3"/>
          <p:cNvSpPr>
            <a:spLocks noGrp="1"/>
          </p:cNvSpPr>
          <p:nvPr>
            <p:ph type="sldNum" sz="quarter" idx="10"/>
          </p:nvPr>
        </p:nvSpPr>
        <p:spPr/>
        <p:txBody>
          <a:bodyPr/>
          <a:lstStyle/>
          <a:p>
            <a:fld id="{D2B50AE7-B5DE-B941-A5C6-A5A50F89B92B}" type="slidenum">
              <a:rPr lang="en-US" smtClean="0"/>
              <a:t>24</a:t>
            </a:fld>
            <a:endParaRPr lang="en-US"/>
          </a:p>
        </p:txBody>
      </p:sp>
    </p:spTree>
    <p:extLst>
      <p:ext uri="{BB962C8B-B14F-4D97-AF65-F5344CB8AC3E}">
        <p14:creationId xmlns:p14="http://schemas.microsoft.com/office/powerpoint/2010/main" val="3931500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What humans do to reduce greenhouse gases, sulfate aerosols and other contributors to global warming will determine how much sea level rise we will ultimately experience. The authoritative Tampa Bay estimate for sea level rise shows a range of 10.4inches to 46.2 inches by 2100.</a:t>
            </a:r>
          </a:p>
          <a:p>
            <a:r>
              <a:rPr lang="en-US" sz="1200" b="0" i="0" kern="1200" dirty="0" smtClean="0">
                <a:solidFill>
                  <a:schemeClr val="tx1"/>
                </a:solidFill>
                <a:effectLst/>
                <a:latin typeface="+mn-lt"/>
                <a:ea typeface="+mn-ea"/>
                <a:cs typeface="+mn-cs"/>
              </a:rPr>
              <a:t>SOURCE: “Sea Level Rise in the Tampa Bay Region.” </a:t>
            </a:r>
            <a:r>
              <a:rPr lang="en-US" sz="1200" b="0" i="1" kern="1200" dirty="0" smtClean="0">
                <a:solidFill>
                  <a:schemeClr val="tx1"/>
                </a:solidFill>
                <a:effectLst/>
                <a:latin typeface="+mn-lt"/>
                <a:ea typeface="+mn-ea"/>
                <a:cs typeface="+mn-cs"/>
              </a:rPr>
              <a:t>Greenhouse Effect and Sea Level Rise</a:t>
            </a:r>
            <a:r>
              <a:rPr lang="en-US" sz="1200" b="0" i="0" kern="1200" dirty="0" smtClean="0">
                <a:solidFill>
                  <a:schemeClr val="tx1"/>
                </a:solidFill>
                <a:effectLst/>
                <a:latin typeface="+mn-lt"/>
                <a:ea typeface="+mn-ea"/>
                <a:cs typeface="+mn-cs"/>
              </a:rPr>
              <a:t>, 14 Aug. 2006, </a:t>
            </a:r>
            <a:r>
              <a:rPr lang="en-US" sz="1200" b="0" i="0" kern="1200" dirty="0" err="1" smtClean="0">
                <a:solidFill>
                  <a:schemeClr val="tx1"/>
                </a:solidFill>
                <a:effectLst/>
                <a:latin typeface="+mn-lt"/>
                <a:ea typeface="+mn-ea"/>
                <a:cs typeface="+mn-cs"/>
              </a:rPr>
              <a:t>www.tbrpc.org</a:t>
            </a:r>
            <a:r>
              <a:rPr lang="en-US" sz="1200" b="0" i="0" kern="1200" dirty="0" smtClean="0">
                <a:solidFill>
                  <a:schemeClr val="tx1"/>
                </a:solidFill>
                <a:effectLst/>
                <a:latin typeface="+mn-lt"/>
                <a:ea typeface="+mn-ea"/>
                <a:cs typeface="+mn-cs"/>
              </a:rPr>
              <a:t>/mapping/pdfs/</a:t>
            </a:r>
            <a:r>
              <a:rPr lang="en-US" sz="1200" b="0" i="0" kern="1200" dirty="0" err="1" smtClean="0">
                <a:solidFill>
                  <a:schemeClr val="tx1"/>
                </a:solidFill>
                <a:effectLst/>
                <a:latin typeface="+mn-lt"/>
                <a:ea typeface="+mn-ea"/>
                <a:cs typeface="+mn-cs"/>
              </a:rPr>
              <a:t>sea_level_rise</a:t>
            </a:r>
            <a:r>
              <a:rPr lang="en-US" sz="1200" b="0" i="0" kern="1200" dirty="0" smtClean="0">
                <a:solidFill>
                  <a:schemeClr val="tx1"/>
                </a:solidFill>
                <a:effectLst/>
                <a:latin typeface="+mn-lt"/>
                <a:ea typeface="+mn-ea"/>
                <a:cs typeface="+mn-cs"/>
              </a:rPr>
              <a:t>/Tampa%20Bay%20-%20Sea%20Level%20Rise%20Project%20Draft%20Report%20without%20maps.pdf.</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26</a:t>
            </a:fld>
            <a:endParaRPr lang="en-US"/>
          </a:p>
        </p:txBody>
      </p:sp>
    </p:spTree>
    <p:extLst>
      <p:ext uri="{BB962C8B-B14F-4D97-AF65-F5344CB8AC3E}">
        <p14:creationId xmlns:p14="http://schemas.microsoft.com/office/powerpoint/2010/main" val="11709003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Fully 60.7% of respondents reported that they were somewhat familiar with sea level rise.</a:t>
            </a:r>
            <a:r>
              <a:rPr 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28.1% reported that they were very familiar with sea level rise. Only 1.1% of respondents reported that they were extremely familiar with sea level rise, and 10.1% reported that they were very familiar with it, indicating a need for further outreach and education. </a:t>
            </a:r>
            <a:endParaRPr lang="en-US" b="1" dirty="0"/>
          </a:p>
        </p:txBody>
      </p:sp>
      <p:sp>
        <p:nvSpPr>
          <p:cNvPr id="4" name="Slide Number Placeholder 3"/>
          <p:cNvSpPr>
            <a:spLocks noGrp="1"/>
          </p:cNvSpPr>
          <p:nvPr>
            <p:ph type="sldNum" sz="quarter" idx="10"/>
          </p:nvPr>
        </p:nvSpPr>
        <p:spPr/>
        <p:txBody>
          <a:bodyPr/>
          <a:lstStyle/>
          <a:p>
            <a:fld id="{D2B50AE7-B5DE-B941-A5C6-A5A50F89B92B}" type="slidenum">
              <a:rPr lang="en-US" smtClean="0"/>
              <a:t>27</a:t>
            </a:fld>
            <a:endParaRPr lang="en-US"/>
          </a:p>
        </p:txBody>
      </p:sp>
    </p:spTree>
    <p:extLst>
      <p:ext uri="{BB962C8B-B14F-4D97-AF65-F5344CB8AC3E}">
        <p14:creationId xmlns:p14="http://schemas.microsoft.com/office/powerpoint/2010/main" val="9534665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Most residents widely underestimated their elevation (93.3%) or underestimated it (4.5%). Zero respondents overestimated their elevation, and 2.2% overestimated it. This means that most people who took the survey overestimated their risk from sea level rise based on elevation alone.  The range of reported estimates of elevation was from 2 </a:t>
            </a:r>
            <a:r>
              <a:rPr lang="en-US" sz="1200" kern="1200" dirty="0" err="1" smtClean="0">
                <a:solidFill>
                  <a:schemeClr val="tx1"/>
                </a:solidFill>
                <a:effectLst/>
                <a:latin typeface="+mn-lt"/>
                <a:ea typeface="+mn-ea"/>
                <a:cs typeface="+mn-cs"/>
              </a:rPr>
              <a:t>ft</a:t>
            </a:r>
            <a:r>
              <a:rPr lang="en-US" sz="1200" kern="1200" dirty="0" smtClean="0">
                <a:solidFill>
                  <a:schemeClr val="tx1"/>
                </a:solidFill>
                <a:effectLst/>
                <a:latin typeface="+mn-lt"/>
                <a:ea typeface="+mn-ea"/>
                <a:cs typeface="+mn-cs"/>
              </a:rPr>
              <a:t> to 600 </a:t>
            </a:r>
            <a:r>
              <a:rPr lang="en-US" sz="1200" kern="1200" dirty="0" err="1" smtClean="0">
                <a:solidFill>
                  <a:schemeClr val="tx1"/>
                </a:solidFill>
                <a:effectLst/>
                <a:latin typeface="+mn-lt"/>
                <a:ea typeface="+mn-ea"/>
                <a:cs typeface="+mn-cs"/>
              </a:rPr>
              <a:t>ft</a:t>
            </a:r>
            <a:r>
              <a:rPr lang="en-US" sz="1200" kern="1200" dirty="0" smtClean="0">
                <a:solidFill>
                  <a:schemeClr val="tx1"/>
                </a:solidFill>
                <a:effectLst/>
                <a:latin typeface="+mn-lt"/>
                <a:ea typeface="+mn-ea"/>
                <a:cs typeface="+mn-cs"/>
              </a:rPr>
              <a:t> above sea level, and the actual range of elevations was 94.84 </a:t>
            </a:r>
            <a:r>
              <a:rPr lang="en-US" sz="1200" kern="1200" dirty="0" err="1" smtClean="0">
                <a:solidFill>
                  <a:schemeClr val="tx1"/>
                </a:solidFill>
                <a:effectLst/>
                <a:latin typeface="+mn-lt"/>
                <a:ea typeface="+mn-ea"/>
                <a:cs typeface="+mn-cs"/>
              </a:rPr>
              <a:t>ft</a:t>
            </a:r>
            <a:r>
              <a:rPr lang="en-US" sz="1200" kern="1200" dirty="0" smtClean="0">
                <a:solidFill>
                  <a:schemeClr val="tx1"/>
                </a:solidFill>
                <a:effectLst/>
                <a:latin typeface="+mn-lt"/>
                <a:ea typeface="+mn-ea"/>
                <a:cs typeface="+mn-cs"/>
              </a:rPr>
              <a:t> to 188.33 ft. Education about sea level rise should therefore include basic information about local topography so residents can understand the implications of sea level rise projections.</a:t>
            </a:r>
            <a:r>
              <a:rPr lang="en-US" dirty="0" smtClean="0">
                <a:effectLst/>
              </a:rPr>
              <a:t> </a:t>
            </a:r>
            <a:endParaRPr lang="en-US" b="1" dirty="0"/>
          </a:p>
        </p:txBody>
      </p:sp>
      <p:sp>
        <p:nvSpPr>
          <p:cNvPr id="4" name="Slide Number Placeholder 3"/>
          <p:cNvSpPr>
            <a:spLocks noGrp="1"/>
          </p:cNvSpPr>
          <p:nvPr>
            <p:ph type="sldNum" sz="quarter" idx="10"/>
          </p:nvPr>
        </p:nvSpPr>
        <p:spPr/>
        <p:txBody>
          <a:bodyPr/>
          <a:lstStyle/>
          <a:p>
            <a:fld id="{D2B50AE7-B5DE-B941-A5C6-A5A50F89B92B}" type="slidenum">
              <a:rPr lang="en-US" smtClean="0"/>
              <a:t>28</a:t>
            </a:fld>
            <a:endParaRPr lang="en-US"/>
          </a:p>
        </p:txBody>
      </p:sp>
    </p:spTree>
    <p:extLst>
      <p:ext uri="{BB962C8B-B14F-4D97-AF65-F5344CB8AC3E}">
        <p14:creationId xmlns:p14="http://schemas.microsoft.com/office/powerpoint/2010/main" val="17299537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Residents need to advocate for </a:t>
            </a:r>
            <a:r>
              <a:rPr lang="en-US" dirty="0" err="1" smtClean="0"/>
              <a:t>stormwater</a:t>
            </a:r>
            <a:r>
              <a:rPr lang="en-US" baseline="0" dirty="0" smtClean="0"/>
              <a:t> management plan review and mosquito control in their neighborhoods. The report created by this survey will help to communicate the extent of the problem to elected officials and staff. Individual actions that people can take are to make sure their flood insurance is current and to have an emergency plan.</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29</a:t>
            </a:fld>
            <a:endParaRPr lang="en-US"/>
          </a:p>
        </p:txBody>
      </p:sp>
    </p:spTree>
    <p:extLst>
      <p:ext uri="{BB962C8B-B14F-4D97-AF65-F5344CB8AC3E}">
        <p14:creationId xmlns:p14="http://schemas.microsoft.com/office/powerpoint/2010/main" val="18887593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30</a:t>
            </a:fld>
            <a:endParaRPr lang="en-US"/>
          </a:p>
        </p:txBody>
      </p:sp>
    </p:spTree>
    <p:extLst>
      <p:ext uri="{BB962C8B-B14F-4D97-AF65-F5344CB8AC3E}">
        <p14:creationId xmlns:p14="http://schemas.microsoft.com/office/powerpoint/2010/main" val="1656293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Rising Together: Temperature, Water, Health and Strength</a:t>
            </a:r>
            <a:r>
              <a:rPr lang="en-US" i="0" dirty="0" smtClean="0"/>
              <a:t> is a project of UU Justice Florida that partners congregations with existing leadership in vulnerable communities to build climate resilience. In Hernando County, UU Church in the Pines partnered with Greater Love Outreach Ministries.</a:t>
            </a:r>
            <a:endParaRPr lang="en-US" i="1" dirty="0"/>
          </a:p>
        </p:txBody>
      </p:sp>
      <p:sp>
        <p:nvSpPr>
          <p:cNvPr id="4" name="Slide Number Placeholder 3"/>
          <p:cNvSpPr>
            <a:spLocks noGrp="1"/>
          </p:cNvSpPr>
          <p:nvPr>
            <p:ph type="sldNum" sz="quarter" idx="10"/>
          </p:nvPr>
        </p:nvSpPr>
        <p:spPr/>
        <p:txBody>
          <a:bodyPr/>
          <a:lstStyle/>
          <a:p>
            <a:fld id="{D2B50AE7-B5DE-B941-A5C6-A5A50F89B92B}" type="slidenum">
              <a:rPr lang="en-US" smtClean="0"/>
              <a:t>31</a:t>
            </a:fld>
            <a:endParaRPr lang="en-US"/>
          </a:p>
        </p:txBody>
      </p:sp>
    </p:spTree>
    <p:extLst>
      <p:ext uri="{BB962C8B-B14F-4D97-AF65-F5344CB8AC3E}">
        <p14:creationId xmlns:p14="http://schemas.microsoft.com/office/powerpoint/2010/main" val="10622701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Pastor Yvonne Woods conducted a training session</a:t>
            </a:r>
            <a:r>
              <a:rPr lang="en-US" baseline="0" dirty="0" smtClean="0"/>
              <a:t> to train an Outreach Team.</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3</a:t>
            </a:fld>
            <a:endParaRPr lang="en-US"/>
          </a:p>
        </p:txBody>
      </p:sp>
    </p:spTree>
    <p:extLst>
      <p:ext uri="{BB962C8B-B14F-4D97-AF65-F5344CB8AC3E}">
        <p14:creationId xmlns:p14="http://schemas.microsoft.com/office/powerpoint/2010/main" val="872953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6 members of the Outreach Team conducted</a:t>
            </a:r>
            <a:r>
              <a:rPr lang="en-US" baseline="0" dirty="0" smtClean="0"/>
              <a:t> the survey by neighborhood canvass. Yvonne Hill and Tanya Matos not only conducted surveys, but also entered the survey data into the online Google form so it could be analyzed, and a report could be generated. (Members of the Outreach Team will now receive certificates recognizing their contribution to their community’s climate resilience.</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4</a:t>
            </a:fld>
            <a:endParaRPr lang="en-US"/>
          </a:p>
        </p:txBody>
      </p:sp>
    </p:spTree>
    <p:extLst>
      <p:ext uri="{BB962C8B-B14F-4D97-AF65-F5344CB8AC3E}">
        <p14:creationId xmlns:p14="http://schemas.microsoft.com/office/powerpoint/2010/main" val="1773514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94 households were educated about the public health effects of climate change.</a:t>
            </a:r>
            <a:r>
              <a:rPr lang="en-US" baseline="0" dirty="0" smtClean="0"/>
              <a:t> Education included: </a:t>
            </a:r>
            <a:r>
              <a:rPr lang="en-US" dirty="0" smtClean="0"/>
              <a:t>storm preparedness, mold, water</a:t>
            </a:r>
            <a:r>
              <a:rPr lang="en-US" baseline="0" dirty="0" smtClean="0"/>
              <a:t> contamination, vector borne diseases, heat waves and poor air quality, standing water and algae blooms.</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5</a:t>
            </a:fld>
            <a:endParaRPr lang="en-US"/>
          </a:p>
        </p:txBody>
      </p:sp>
    </p:spTree>
    <p:extLst>
      <p:ext uri="{BB962C8B-B14F-4D97-AF65-F5344CB8AC3E}">
        <p14:creationId xmlns:p14="http://schemas.microsoft.com/office/powerpoint/2010/main" val="515046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Outreach Team learned how to speak to their neighbors using 3 Outreach Fact Sheets that were vetted by the Hernando County </a:t>
            </a:r>
            <a:r>
              <a:rPr lang="en-US" dirty="0" smtClean="0"/>
              <a:t>Emergency Management</a:t>
            </a:r>
            <a:r>
              <a:rPr lang="en-US" baseline="0" dirty="0" smtClean="0"/>
              <a:t> </a:t>
            </a:r>
            <a:r>
              <a:rPr lang="en-US" dirty="0" smtClean="0"/>
              <a:t>Department</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6</a:t>
            </a:fld>
            <a:endParaRPr lang="en-US"/>
          </a:p>
        </p:txBody>
      </p:sp>
    </p:spTree>
    <p:extLst>
      <p:ext uri="{BB962C8B-B14F-4D97-AF65-F5344CB8AC3E}">
        <p14:creationId xmlns:p14="http://schemas.microsoft.com/office/powerpoint/2010/main" val="13116686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Outreach Team educated people in 94 households in Brooksville in zip code 34601,</a:t>
            </a:r>
            <a:r>
              <a:rPr lang="en-US" sz="1200" kern="1200" baseline="0" dirty="0" smtClean="0">
                <a:solidFill>
                  <a:schemeClr val="tx1"/>
                </a:solidFill>
                <a:effectLst/>
                <a:latin typeface="+mn-lt"/>
                <a:ea typeface="+mn-ea"/>
                <a:cs typeface="+mn-cs"/>
              </a:rPr>
              <a:t> and gave them the public health fact sheets.</a:t>
            </a:r>
            <a:endParaRPr lang="en-US" b="1" dirty="0"/>
          </a:p>
        </p:txBody>
      </p:sp>
      <p:sp>
        <p:nvSpPr>
          <p:cNvPr id="4" name="Slide Number Placeholder 3"/>
          <p:cNvSpPr>
            <a:spLocks noGrp="1"/>
          </p:cNvSpPr>
          <p:nvPr>
            <p:ph type="sldNum" sz="quarter" idx="10"/>
          </p:nvPr>
        </p:nvSpPr>
        <p:spPr/>
        <p:txBody>
          <a:bodyPr/>
          <a:lstStyle/>
          <a:p>
            <a:fld id="{D2B50AE7-B5DE-B941-A5C6-A5A50F89B92B}" type="slidenum">
              <a:rPr lang="en-US" smtClean="0"/>
              <a:t>7</a:t>
            </a:fld>
            <a:endParaRPr lang="en-US"/>
          </a:p>
        </p:txBody>
      </p:sp>
    </p:spTree>
    <p:extLst>
      <p:ext uri="{BB962C8B-B14F-4D97-AF65-F5344CB8AC3E}">
        <p14:creationId xmlns:p14="http://schemas.microsoft.com/office/powerpoint/2010/main" val="2039987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Information from 89</a:t>
            </a:r>
            <a:r>
              <a:rPr lang="en-US" baseline="0" dirty="0" smtClean="0"/>
              <a:t> h</a:t>
            </a:r>
            <a:r>
              <a:rPr lang="en-US" dirty="0" smtClean="0"/>
              <a:t>ousehold</a:t>
            </a:r>
            <a:r>
              <a:rPr lang="en-US" baseline="0" dirty="0" smtClean="0"/>
              <a:t> surveys with complete addresses was analyzed, and a final report was created. </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8</a:t>
            </a:fld>
            <a:endParaRPr lang="en-US"/>
          </a:p>
        </p:txBody>
      </p:sp>
    </p:spTree>
    <p:extLst>
      <p:ext uri="{BB962C8B-B14F-4D97-AF65-F5344CB8AC3E}">
        <p14:creationId xmlns:p14="http://schemas.microsoft.com/office/powerpoint/2010/main" val="3009492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All 89 surveyed households were mapped in an interactive Google map.</a:t>
            </a:r>
            <a:r>
              <a:rPr lang="en-US" sz="1200" kern="1200" baseline="0" dirty="0" smtClean="0">
                <a:solidFill>
                  <a:schemeClr val="tx1"/>
                </a:solidFill>
                <a:effectLst/>
                <a:latin typeface="+mn-lt"/>
                <a:ea typeface="+mn-ea"/>
                <a:cs typeface="+mn-cs"/>
              </a:rPr>
              <a:t> To get the password to interact with the map, researchers can contact Jan Booher </a:t>
            </a:r>
            <a:r>
              <a:rPr lang="en-US" sz="1200" kern="1200" baseline="0" dirty="0" err="1" smtClean="0">
                <a:solidFill>
                  <a:schemeClr val="tx1"/>
                </a:solidFill>
                <a:effectLst/>
                <a:latin typeface="+mn-lt"/>
                <a:ea typeface="+mn-ea"/>
                <a:cs typeface="+mn-cs"/>
              </a:rPr>
              <a:t>JJLBOOHER@comcast.net</a:t>
            </a: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Red icons with an X represent households that mentioned drainage problems in their comments.</a:t>
            </a:r>
            <a:endParaRPr lang="en-US" dirty="0"/>
          </a:p>
        </p:txBody>
      </p:sp>
      <p:sp>
        <p:nvSpPr>
          <p:cNvPr id="4" name="Slide Number Placeholder 3"/>
          <p:cNvSpPr>
            <a:spLocks noGrp="1"/>
          </p:cNvSpPr>
          <p:nvPr>
            <p:ph type="sldNum" sz="quarter" idx="10"/>
          </p:nvPr>
        </p:nvSpPr>
        <p:spPr/>
        <p:txBody>
          <a:bodyPr/>
          <a:lstStyle/>
          <a:p>
            <a:fld id="{D2B50AE7-B5DE-B941-A5C6-A5A50F89B92B}" type="slidenum">
              <a:rPr lang="en-US" smtClean="0"/>
              <a:t>9</a:t>
            </a:fld>
            <a:endParaRPr lang="en-US"/>
          </a:p>
        </p:txBody>
      </p:sp>
    </p:spTree>
    <p:extLst>
      <p:ext uri="{BB962C8B-B14F-4D97-AF65-F5344CB8AC3E}">
        <p14:creationId xmlns:p14="http://schemas.microsoft.com/office/powerpoint/2010/main" val="13171115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65E20C6D-7DBF-9A41-8E6B-4DC0702CEAED}" type="datetimeFigureOut">
              <a:rPr lang="en-US" smtClean="0"/>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0098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E20C6D-7DBF-9A41-8E6B-4DC0702CEAED}" type="datetimeFigureOut">
              <a:rPr lang="en-US" smtClean="0"/>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2001636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E20C6D-7DBF-9A41-8E6B-4DC0702CEAED}" type="datetimeFigureOut">
              <a:rPr lang="en-US" smtClean="0"/>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11802161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5E20C6D-7DBF-9A41-8E6B-4DC0702CEAED}" type="datetimeFigureOut">
              <a:rPr lang="en-US" smtClean="0"/>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1236873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E20C6D-7DBF-9A41-8E6B-4DC0702CEAED}" type="datetimeFigureOut">
              <a:rPr lang="en-US" smtClean="0"/>
              <a:t>8/25/2017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4985E39-D036-BC41-A964-386EABBA8AAE}"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01358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65E20C6D-7DBF-9A41-8E6B-4DC0702CEAED}" type="datetimeFigureOut">
              <a:rPr lang="en-US" smtClean="0"/>
              <a:t>8/25/2017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21141505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5E20C6D-7DBF-9A41-8E6B-4DC0702CEAED}" type="datetimeFigureOut">
              <a:rPr lang="en-US" smtClean="0"/>
              <a:t>8/25/2017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264694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5E20C6D-7DBF-9A41-8E6B-4DC0702CEAED}" type="datetimeFigureOut">
              <a:rPr lang="en-US" smtClean="0"/>
              <a:t>8/25/2017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127562678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5E20C6D-7DBF-9A41-8E6B-4DC0702CEAED}" type="datetimeFigureOut">
              <a:rPr lang="en-US" smtClean="0"/>
              <a:t>8/25/2017</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1130043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65E20C6D-7DBF-9A41-8E6B-4DC0702CEAED}" type="datetimeFigureOut">
              <a:rPr lang="en-US" smtClean="0"/>
              <a:t>8/25/2017</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34985E39-D036-BC41-A964-386EABBA8AAE}" type="slidenum">
              <a:rPr lang="en-US" smtClean="0"/>
              <a:t>‹#›</a:t>
            </a:fld>
            <a:endParaRPr lang="en-US"/>
          </a:p>
        </p:txBody>
      </p:sp>
    </p:spTree>
    <p:extLst>
      <p:ext uri="{BB962C8B-B14F-4D97-AF65-F5344CB8AC3E}">
        <p14:creationId xmlns:p14="http://schemas.microsoft.com/office/powerpoint/2010/main" val="295041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E20C6D-7DBF-9A41-8E6B-4DC0702CEAED}" type="datetimeFigureOut">
              <a:rPr lang="en-US" smtClean="0"/>
              <a:t>8/25/2017</a:t>
            </a:fld>
            <a:endParaRPr lang="en-US"/>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34985E39-D036-BC41-A964-386EABBA8AAE}" type="slidenum">
              <a:rPr lang="en-US" smtClean="0"/>
              <a:t>‹#›</a:t>
            </a:fld>
            <a:endParaRPr lang="en-US"/>
          </a:p>
        </p:txBody>
      </p:sp>
    </p:spTree>
    <p:extLst>
      <p:ext uri="{BB962C8B-B14F-4D97-AF65-F5344CB8AC3E}">
        <p14:creationId xmlns:p14="http://schemas.microsoft.com/office/powerpoint/2010/main" val="2201444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65E20C6D-7DBF-9A41-8E6B-4DC0702CEAED}" type="datetimeFigureOut">
              <a:rPr lang="en-US" smtClean="0"/>
              <a:t>8/25/2017</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34985E39-D036-BC41-A964-386EABBA8AAE}"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7896016"/>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b="16601"/>
          <a:stretch/>
        </p:blipFill>
        <p:spPr>
          <a:xfrm>
            <a:off x="4822723" y="1401583"/>
            <a:ext cx="3288890" cy="3667746"/>
          </a:xfrm>
          <a:prstGeom prst="rect">
            <a:avLst/>
          </a:prstGeom>
        </p:spPr>
      </p:pic>
      <p:sp>
        <p:nvSpPr>
          <p:cNvPr id="5" name="TextBox 4"/>
          <p:cNvSpPr txBox="1"/>
          <p:nvPr/>
        </p:nvSpPr>
        <p:spPr>
          <a:xfrm>
            <a:off x="263797" y="5394277"/>
            <a:ext cx="11564408" cy="1077218"/>
          </a:xfrm>
          <a:prstGeom prst="rect">
            <a:avLst/>
          </a:prstGeom>
          <a:noFill/>
        </p:spPr>
        <p:txBody>
          <a:bodyPr wrap="square" rtlCol="0">
            <a:spAutoFit/>
          </a:bodyPr>
          <a:lstStyle/>
          <a:p>
            <a:pPr algn="ctr"/>
            <a:r>
              <a:rPr lang="en-US" sz="1600" dirty="0" smtClean="0"/>
              <a:t>This </a:t>
            </a:r>
            <a:r>
              <a:rPr lang="en-US" sz="1600" dirty="0"/>
              <a:t>project was funded in part by the Unitarian Universalist Fund for Social Responsibility.</a:t>
            </a:r>
          </a:p>
          <a:p>
            <a:pPr algn="ctr"/>
            <a:r>
              <a:rPr lang="en-US" sz="1600" dirty="0" smtClean="0"/>
              <a:t>This </a:t>
            </a:r>
            <a:r>
              <a:rPr lang="en-US" sz="1600" dirty="0"/>
              <a:t>project was funded in part by the UUFBR Endowment Fund.</a:t>
            </a:r>
          </a:p>
          <a:p>
            <a:pPr algn="ctr"/>
            <a:r>
              <a:rPr lang="en-US" sz="1600" dirty="0"/>
              <a:t>-Development of the ReACT Tool Kit and the Pilot Project was funded by EPA Environmental Justice Grant </a:t>
            </a:r>
            <a:r>
              <a:rPr lang="en-US" sz="1600" dirty="0" smtClean="0"/>
              <a:t>#</a:t>
            </a:r>
            <a:r>
              <a:rPr lang="en-US" sz="1600" dirty="0"/>
              <a:t>EQ-00D35415-0 awarded to the Green Sanctuary Committee of the UU Fellowship of Boca Raton.</a:t>
            </a:r>
          </a:p>
        </p:txBody>
      </p:sp>
      <p:pic>
        <p:nvPicPr>
          <p:cNvPr id="8" name="officeArt object"/>
          <p:cNvPicPr/>
          <p:nvPr/>
        </p:nvPicPr>
        <p:blipFill>
          <a:blip r:embed="rId4">
            <a:extLst/>
          </a:blip>
          <a:stretch>
            <a:fillRect/>
          </a:stretch>
        </p:blipFill>
        <p:spPr>
          <a:xfrm>
            <a:off x="4822723" y="255791"/>
            <a:ext cx="3318386" cy="758190"/>
          </a:xfrm>
          <a:prstGeom prst="rect">
            <a:avLst/>
          </a:prstGeom>
          <a:ln w="12700" cap="flat">
            <a:noFill/>
            <a:miter lim="400000"/>
          </a:ln>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2830" y="634886"/>
            <a:ext cx="3165375" cy="4434443"/>
          </a:xfrm>
          <a:prstGeom prst="rect">
            <a:avLst/>
          </a:prstGeom>
        </p:spPr>
      </p:pic>
      <p:pic>
        <p:nvPicPr>
          <p:cNvPr id="9" name="Picture 8"/>
          <p:cNvPicPr/>
          <p:nvPr/>
        </p:nvPicPr>
        <p:blipFill>
          <a:blip r:embed="rId6" cstate="print">
            <a:extLst>
              <a:ext uri="{28A0092B-C50C-407E-A947-70E740481C1C}">
                <a14:useLocalDpi xmlns:a14="http://schemas.microsoft.com/office/drawing/2010/main" val="0"/>
              </a:ext>
            </a:extLst>
          </a:blip>
          <a:stretch>
            <a:fillRect/>
          </a:stretch>
        </p:blipFill>
        <p:spPr>
          <a:xfrm>
            <a:off x="679978" y="1466278"/>
            <a:ext cx="3621024" cy="2362010"/>
          </a:xfrm>
          <a:prstGeom prst="rect">
            <a:avLst/>
          </a:prstGeom>
        </p:spPr>
      </p:pic>
      <p:sp>
        <p:nvSpPr>
          <p:cNvPr id="3" name="TextBox 2"/>
          <p:cNvSpPr txBox="1"/>
          <p:nvPr/>
        </p:nvSpPr>
        <p:spPr>
          <a:xfrm>
            <a:off x="679978" y="4512826"/>
            <a:ext cx="3621024" cy="461665"/>
          </a:xfrm>
          <a:prstGeom prst="rect">
            <a:avLst/>
          </a:prstGeom>
          <a:noFill/>
        </p:spPr>
        <p:txBody>
          <a:bodyPr wrap="square" rtlCol="0">
            <a:spAutoFit/>
          </a:bodyPr>
          <a:lstStyle/>
          <a:p>
            <a:r>
              <a:rPr lang="en-US" sz="2400" i="1" spc="100" dirty="0" smtClean="0"/>
              <a:t>Collaboratory Hernando</a:t>
            </a:r>
            <a:endParaRPr lang="en-US" sz="2400" i="1" spc="100" dirty="0"/>
          </a:p>
        </p:txBody>
      </p:sp>
    </p:spTree>
    <p:extLst>
      <p:ext uri="{BB962C8B-B14F-4D97-AF65-F5344CB8AC3E}">
        <p14:creationId xmlns:p14="http://schemas.microsoft.com/office/powerpoint/2010/main" val="6626112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95051" y="286603"/>
            <a:ext cx="7801898" cy="1450757"/>
          </a:xfrm>
        </p:spPr>
        <p:txBody>
          <a:bodyPr>
            <a:normAutofit/>
          </a:bodyPr>
          <a:lstStyle/>
          <a:p>
            <a:pPr algn="ctr"/>
            <a:r>
              <a:rPr lang="en-US" sz="4400" dirty="0" smtClean="0"/>
              <a:t>Signing up </a:t>
            </a:r>
            <a:r>
              <a:rPr lang="en-US" sz="4400" dirty="0" smtClean="0"/>
              <a:t>for </a:t>
            </a:r>
            <a:r>
              <a:rPr lang="en-US" sz="4400" dirty="0" err="1" smtClean="0"/>
              <a:t>CodeRed</a:t>
            </a:r>
            <a:r>
              <a:rPr lang="en-US" sz="4400" dirty="0" smtClean="0"/>
              <a:t> </a:t>
            </a:r>
            <a:endParaRPr lang="en-US" sz="4400" b="1" dirty="0" smtClean="0">
              <a:solidFill>
                <a:srgbClr val="FF0000"/>
              </a:solidFill>
            </a:endParaRP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19702" y="2398427"/>
            <a:ext cx="9935978" cy="3072982"/>
          </a:xfrm>
        </p:spPr>
      </p:pic>
    </p:spTree>
    <p:extLst>
      <p:ext uri="{BB962C8B-B14F-4D97-AF65-F5344CB8AC3E}">
        <p14:creationId xmlns:p14="http://schemas.microsoft.com/office/powerpoint/2010/main" val="5189973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What We </a:t>
            </a:r>
            <a:r>
              <a:rPr lang="en-US" dirty="0" smtClean="0">
                <a:solidFill>
                  <a:srgbClr val="FF0000"/>
                </a:solidFill>
              </a:rPr>
              <a:t>Learned</a:t>
            </a:r>
            <a:endParaRPr lang="en-US" dirty="0">
              <a:solidFill>
                <a:srgbClr val="FF0000"/>
              </a:solidFill>
            </a:endParaRPr>
          </a:p>
        </p:txBody>
      </p:sp>
      <p:sp>
        <p:nvSpPr>
          <p:cNvPr id="3" name="Content Placeholder 2"/>
          <p:cNvSpPr>
            <a:spLocks noGrp="1"/>
          </p:cNvSpPr>
          <p:nvPr>
            <p:ph idx="1"/>
          </p:nvPr>
        </p:nvSpPr>
        <p:spPr>
          <a:xfrm>
            <a:off x="1966800" y="2183554"/>
            <a:ext cx="9316832" cy="4023360"/>
          </a:xfrm>
        </p:spPr>
        <p:txBody>
          <a:bodyPr>
            <a:normAutofit/>
          </a:bodyPr>
          <a:lstStyle/>
          <a:p>
            <a:pPr>
              <a:buFont typeface="Wingdings" charset="2"/>
              <a:buChar char="Ø"/>
            </a:pPr>
            <a:r>
              <a:rPr lang="en-US" sz="4000" dirty="0" smtClean="0"/>
              <a:t>Strong Concerns</a:t>
            </a:r>
          </a:p>
          <a:p>
            <a:pPr>
              <a:buFont typeface="Wingdings" charset="2"/>
              <a:buChar char="Ø"/>
            </a:pPr>
            <a:r>
              <a:rPr lang="en-US" sz="4000" dirty="0" smtClean="0"/>
              <a:t>Evacuation and Safety </a:t>
            </a:r>
            <a:endParaRPr lang="en-US" sz="4000" dirty="0"/>
          </a:p>
          <a:p>
            <a:pPr>
              <a:buFont typeface="Wingdings" charset="2"/>
              <a:buChar char="Ø"/>
            </a:pPr>
            <a:r>
              <a:rPr lang="en-US" sz="4000" dirty="0" smtClean="0"/>
              <a:t>Health </a:t>
            </a:r>
          </a:p>
          <a:p>
            <a:pPr>
              <a:buFont typeface="Wingdings" charset="2"/>
              <a:buChar char="Ø"/>
            </a:pPr>
            <a:r>
              <a:rPr lang="en-US" sz="4000" dirty="0" smtClean="0"/>
              <a:t>Extreme Weather and Flooding</a:t>
            </a:r>
          </a:p>
          <a:p>
            <a:pPr>
              <a:buFont typeface="Wingdings" charset="2"/>
              <a:buChar char="Ø"/>
            </a:pPr>
            <a:r>
              <a:rPr lang="en-US" sz="4000" dirty="0" smtClean="0">
                <a:solidFill>
                  <a:schemeClr val="tx1"/>
                </a:solidFill>
              </a:rPr>
              <a:t>Familiarity with Sea Level Rise</a:t>
            </a:r>
            <a:endParaRPr lang="en-US" sz="4000" dirty="0">
              <a:solidFill>
                <a:schemeClr val="tx1"/>
              </a:solidFill>
            </a:endParaRPr>
          </a:p>
          <a:p>
            <a:pPr marL="0" indent="0">
              <a:buNone/>
            </a:pPr>
            <a:endParaRPr lang="en-US" sz="4000" dirty="0" smtClean="0"/>
          </a:p>
          <a:p>
            <a:pPr marL="0" indent="0">
              <a:buNone/>
            </a:pPr>
            <a:endParaRPr lang="en-US" sz="3200" dirty="0" smtClean="0"/>
          </a:p>
          <a:p>
            <a:pPr marL="0" indent="0">
              <a:buNone/>
            </a:pPr>
            <a:endParaRPr lang="en-US" sz="3200" dirty="0" smtClean="0"/>
          </a:p>
          <a:p>
            <a:pPr marL="0" indent="0">
              <a:buNone/>
            </a:pPr>
            <a:endParaRPr lang="en-US" sz="3200" dirty="0"/>
          </a:p>
        </p:txBody>
      </p:sp>
    </p:spTree>
    <p:extLst>
      <p:ext uri="{BB962C8B-B14F-4D97-AF65-F5344CB8AC3E}">
        <p14:creationId xmlns:p14="http://schemas.microsoft.com/office/powerpoint/2010/main" val="1791534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5665" y="358345"/>
            <a:ext cx="8644738" cy="5820032"/>
          </a:xfrm>
          <a:prstGeom prst="rect">
            <a:avLst/>
          </a:prstGeom>
        </p:spPr>
      </p:pic>
      <p:sp>
        <p:nvSpPr>
          <p:cNvPr id="2" name="TextBox 1"/>
          <p:cNvSpPr txBox="1"/>
          <p:nvPr/>
        </p:nvSpPr>
        <p:spPr>
          <a:xfrm>
            <a:off x="383059" y="1252424"/>
            <a:ext cx="2692606" cy="4031873"/>
          </a:xfrm>
          <a:prstGeom prst="rect">
            <a:avLst/>
          </a:prstGeom>
          <a:solidFill>
            <a:schemeClr val="accent1"/>
          </a:solidFill>
        </p:spPr>
        <p:txBody>
          <a:bodyPr wrap="square" rtlCol="0">
            <a:spAutoFit/>
          </a:bodyPr>
          <a:lstStyle/>
          <a:p>
            <a:r>
              <a:rPr lang="en-US" sz="3200" b="1" dirty="0" smtClean="0">
                <a:solidFill>
                  <a:schemeClr val="bg1"/>
                </a:solidFill>
              </a:rPr>
              <a:t>82% of the “Other Comments” were about:</a:t>
            </a:r>
          </a:p>
          <a:p>
            <a:endParaRPr lang="en-US" sz="3200" b="1" dirty="0">
              <a:solidFill>
                <a:schemeClr val="bg1"/>
              </a:solidFill>
            </a:endParaRPr>
          </a:p>
          <a:p>
            <a:r>
              <a:rPr lang="en-US" sz="3200" b="1" dirty="0" smtClean="0">
                <a:solidFill>
                  <a:schemeClr val="bg1"/>
                </a:solidFill>
              </a:rPr>
              <a:t>Flooding,</a:t>
            </a:r>
          </a:p>
          <a:p>
            <a:r>
              <a:rPr lang="en-US" sz="3200" b="1" dirty="0" smtClean="0">
                <a:solidFill>
                  <a:schemeClr val="bg1"/>
                </a:solidFill>
              </a:rPr>
              <a:t>Drainage, or</a:t>
            </a:r>
          </a:p>
          <a:p>
            <a:r>
              <a:rPr lang="en-US" sz="3200" b="1" dirty="0" smtClean="0">
                <a:solidFill>
                  <a:schemeClr val="bg1"/>
                </a:solidFill>
              </a:rPr>
              <a:t>Mosquitos</a:t>
            </a:r>
            <a:endParaRPr lang="en-US" sz="3200" b="1" dirty="0">
              <a:solidFill>
                <a:schemeClr val="bg1"/>
              </a:solidFill>
            </a:endParaRPr>
          </a:p>
        </p:txBody>
      </p:sp>
    </p:spTree>
    <p:extLst>
      <p:ext uri="{BB962C8B-B14F-4D97-AF65-F5344CB8AC3E}">
        <p14:creationId xmlns:p14="http://schemas.microsoft.com/office/powerpoint/2010/main" val="12942633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27882" y="454112"/>
            <a:ext cx="5644169" cy="5607988"/>
          </a:xfrm>
          <a:prstGeom prst="rect">
            <a:avLst/>
          </a:prstGeom>
        </p:spPr>
      </p:pic>
    </p:spTree>
    <p:extLst>
      <p:ext uri="{BB962C8B-B14F-4D97-AF65-F5344CB8AC3E}">
        <p14:creationId xmlns:p14="http://schemas.microsoft.com/office/powerpoint/2010/main" val="14425276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Evacuation and Safety</a:t>
            </a:r>
            <a:endParaRPr lang="en-US" dirty="0"/>
          </a:p>
        </p:txBody>
      </p:sp>
      <p:sp>
        <p:nvSpPr>
          <p:cNvPr id="3" name="Subtitle 2"/>
          <p:cNvSpPr>
            <a:spLocks noGrp="1"/>
          </p:cNvSpPr>
          <p:nvPr>
            <p:ph type="subTitle" idx="1"/>
          </p:nvPr>
        </p:nvSpPr>
        <p:spPr/>
        <p:txBody>
          <a:bodyPr/>
          <a:lstStyle/>
          <a:p>
            <a:r>
              <a:rPr lang="en-US" dirty="0" smtClean="0"/>
              <a:t>Flooding causing evacuation risks</a:t>
            </a:r>
          </a:p>
          <a:p>
            <a:r>
              <a:rPr lang="en-US" dirty="0" smtClean="0"/>
              <a:t>Wildlife </a:t>
            </a:r>
            <a:endParaRPr lang="en-US" dirty="0"/>
          </a:p>
        </p:txBody>
      </p:sp>
    </p:spTree>
    <p:extLst>
      <p:ext uri="{BB962C8B-B14F-4D97-AF65-F5344CB8AC3E}">
        <p14:creationId xmlns:p14="http://schemas.microsoft.com/office/powerpoint/2010/main" val="962118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4034118" cy="6329082"/>
          </a:xfrm>
          <a:prstGeom prst="rect">
            <a:avLst/>
          </a:prstGeom>
          <a:solidFill>
            <a:schemeClr val="accent1"/>
          </a:solidFill>
        </p:spPr>
        <p:txBody>
          <a:bodyPr wrap="square" rtlCol="0">
            <a:spAutoFit/>
          </a:bodyPr>
          <a:lstStyle/>
          <a:p>
            <a:endParaRPr lang="en-US" dirty="0"/>
          </a:p>
        </p:txBody>
      </p:sp>
      <p:sp>
        <p:nvSpPr>
          <p:cNvPr id="3" name="TextBox 2"/>
          <p:cNvSpPr txBox="1"/>
          <p:nvPr/>
        </p:nvSpPr>
        <p:spPr>
          <a:xfrm>
            <a:off x="304800" y="394447"/>
            <a:ext cx="3460376" cy="6832640"/>
          </a:xfrm>
          <a:prstGeom prst="rect">
            <a:avLst/>
          </a:prstGeom>
          <a:noFill/>
        </p:spPr>
        <p:txBody>
          <a:bodyPr wrap="square" rtlCol="0">
            <a:spAutoFit/>
          </a:bodyPr>
          <a:lstStyle/>
          <a:p>
            <a:r>
              <a:rPr lang="en-US" sz="2800" dirty="0">
                <a:solidFill>
                  <a:schemeClr val="bg1"/>
                </a:solidFill>
              </a:rPr>
              <a:t>26.7% of Households Have Had to </a:t>
            </a:r>
            <a:r>
              <a:rPr lang="en-US" sz="2800" dirty="0" smtClean="0">
                <a:solidFill>
                  <a:schemeClr val="bg1"/>
                </a:solidFill>
              </a:rPr>
              <a:t>Evacuate</a:t>
            </a:r>
            <a:endParaRPr lang="en-US" sz="2800" dirty="0">
              <a:solidFill>
                <a:schemeClr val="bg1"/>
              </a:solidFill>
            </a:endParaRPr>
          </a:p>
          <a:p>
            <a:endParaRPr lang="en-US" sz="2800" dirty="0" smtClean="0">
              <a:solidFill>
                <a:schemeClr val="bg1"/>
              </a:solidFill>
            </a:endParaRPr>
          </a:p>
          <a:p>
            <a:pPr marL="285750" lvl="0" indent="-285750">
              <a:spcAft>
                <a:spcPts val="1200"/>
              </a:spcAft>
              <a:buFontTx/>
              <a:buChar char="-"/>
              <a:defRPr/>
            </a:pPr>
            <a:r>
              <a:rPr lang="en-US" sz="2800" dirty="0">
                <a:solidFill>
                  <a:schemeClr val="bg1"/>
                </a:solidFill>
              </a:rPr>
              <a:t>Wood Drive: flooding blocks the road out of the neighborhood</a:t>
            </a:r>
          </a:p>
          <a:p>
            <a:pPr marL="285750" lvl="0" indent="-285750">
              <a:spcAft>
                <a:spcPts val="1200"/>
              </a:spcAft>
              <a:buFontTx/>
              <a:buChar char="-"/>
              <a:defRPr/>
            </a:pPr>
            <a:r>
              <a:rPr lang="en-US" sz="2800" dirty="0">
                <a:solidFill>
                  <a:schemeClr val="bg1"/>
                </a:solidFill>
              </a:rPr>
              <a:t>Hale Avenue: the road washes out and floods often</a:t>
            </a:r>
          </a:p>
          <a:p>
            <a:pPr marL="285750" lvl="0" indent="-285750">
              <a:buFontTx/>
              <a:buChar char="-"/>
              <a:defRPr/>
            </a:pPr>
            <a:r>
              <a:rPr lang="en-US" sz="2800" dirty="0" smtClean="0">
                <a:solidFill>
                  <a:schemeClr val="bg1"/>
                </a:solidFill>
              </a:rPr>
              <a:t>School </a:t>
            </a:r>
            <a:r>
              <a:rPr lang="en-US" sz="2800" dirty="0">
                <a:solidFill>
                  <a:schemeClr val="bg1"/>
                </a:solidFill>
              </a:rPr>
              <a:t>Street: can not get out due to floodwaters </a:t>
            </a:r>
          </a:p>
          <a:p>
            <a:endParaRPr lang="en-US" dirty="0"/>
          </a:p>
          <a:p>
            <a:endParaRPr lang="en-US" dirty="0" smtClean="0"/>
          </a:p>
          <a:p>
            <a:endParaRPr lang="en-US" dirty="0"/>
          </a:p>
        </p:txBody>
      </p:sp>
      <p:pic>
        <p:nvPicPr>
          <p:cNvPr id="4" name="Content Placeholder 4"/>
          <p:cNvPicPr>
            <a:picLocks/>
          </p:cNvPicPr>
          <p:nvPr/>
        </p:nvPicPr>
        <p:blipFill>
          <a:blip r:embed="rId3">
            <a:extLst>
              <a:ext uri="{28A0092B-C50C-407E-A947-70E740481C1C}">
                <a14:useLocalDpi xmlns:a14="http://schemas.microsoft.com/office/drawing/2010/main" val="0"/>
              </a:ext>
            </a:extLst>
          </a:blip>
          <a:stretch>
            <a:fillRect/>
          </a:stretch>
        </p:blipFill>
        <p:spPr>
          <a:xfrm>
            <a:off x="4679577" y="161364"/>
            <a:ext cx="6472517" cy="6042212"/>
          </a:xfrm>
          <a:prstGeom prst="rect">
            <a:avLst/>
          </a:prstGeom>
        </p:spPr>
      </p:pic>
    </p:spTree>
    <p:extLst>
      <p:ext uri="{BB962C8B-B14F-4D97-AF65-F5344CB8AC3E}">
        <p14:creationId xmlns:p14="http://schemas.microsoft.com/office/powerpoint/2010/main" val="853988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0"/>
            <a:ext cx="4034118" cy="6329082"/>
          </a:xfrm>
          <a:prstGeom prst="rect">
            <a:avLst/>
          </a:prstGeom>
          <a:solidFill>
            <a:schemeClr val="accent1"/>
          </a:solidFill>
        </p:spPr>
        <p:txBody>
          <a:bodyPr wrap="square" rtlCol="0">
            <a:spAutoFit/>
          </a:bodyPr>
          <a:lstStyle/>
          <a:p>
            <a:endParaRPr lang="en-US" dirty="0"/>
          </a:p>
        </p:txBody>
      </p:sp>
      <p:sp>
        <p:nvSpPr>
          <p:cNvPr id="3" name="TextBox 2"/>
          <p:cNvSpPr txBox="1"/>
          <p:nvPr/>
        </p:nvSpPr>
        <p:spPr>
          <a:xfrm>
            <a:off x="286871" y="443215"/>
            <a:ext cx="3460376" cy="5447645"/>
          </a:xfrm>
          <a:prstGeom prst="rect">
            <a:avLst/>
          </a:prstGeom>
          <a:noFill/>
        </p:spPr>
        <p:txBody>
          <a:bodyPr wrap="square" rtlCol="0">
            <a:spAutoFit/>
          </a:bodyPr>
          <a:lstStyle/>
          <a:p>
            <a:pPr algn="ctr"/>
            <a:r>
              <a:rPr lang="en-US" sz="4000" b="1" dirty="0" smtClean="0">
                <a:solidFill>
                  <a:schemeClr val="bg1"/>
                </a:solidFill>
              </a:rPr>
              <a:t>SNAKES</a:t>
            </a:r>
            <a:endParaRPr lang="en-US" sz="4000" b="1" dirty="0">
              <a:solidFill>
                <a:schemeClr val="bg1"/>
              </a:solidFill>
            </a:endParaRPr>
          </a:p>
          <a:p>
            <a:pPr algn="ctr"/>
            <a:r>
              <a:rPr lang="en-US" sz="2400" b="1" dirty="0" smtClean="0">
                <a:solidFill>
                  <a:schemeClr val="bg1"/>
                </a:solidFill>
              </a:rPr>
              <a:t>Wood Drive</a:t>
            </a:r>
          </a:p>
          <a:p>
            <a:pPr algn="ctr"/>
            <a:r>
              <a:rPr lang="en-US" sz="2400" b="1" dirty="0" smtClean="0">
                <a:solidFill>
                  <a:schemeClr val="bg1"/>
                </a:solidFill>
              </a:rPr>
              <a:t>C Street</a:t>
            </a:r>
          </a:p>
          <a:p>
            <a:pPr algn="ctr"/>
            <a:r>
              <a:rPr lang="en-US" sz="2400" b="1" dirty="0" smtClean="0">
                <a:solidFill>
                  <a:schemeClr val="bg1"/>
                </a:solidFill>
              </a:rPr>
              <a:t>Mae View Circle</a:t>
            </a:r>
          </a:p>
          <a:p>
            <a:pPr algn="ctr"/>
            <a:r>
              <a:rPr lang="en-US" sz="2400" b="1" dirty="0" smtClean="0">
                <a:solidFill>
                  <a:schemeClr val="bg1"/>
                </a:solidFill>
              </a:rPr>
              <a:t>Kings Circle</a:t>
            </a:r>
            <a:endParaRPr lang="en-US" sz="2400" b="1" dirty="0">
              <a:solidFill>
                <a:schemeClr val="bg1"/>
              </a:solidFill>
            </a:endParaRPr>
          </a:p>
          <a:p>
            <a:pPr algn="ctr"/>
            <a:r>
              <a:rPr lang="en-US" sz="2400" b="1" dirty="0" smtClean="0">
                <a:solidFill>
                  <a:schemeClr val="bg1"/>
                </a:solidFill>
              </a:rPr>
              <a:t>Josephine Street- water moccasins</a:t>
            </a:r>
          </a:p>
          <a:p>
            <a:pPr algn="ctr"/>
            <a:r>
              <a:rPr lang="en-US" sz="4000" b="1" dirty="0" smtClean="0">
                <a:solidFill>
                  <a:schemeClr val="bg1"/>
                </a:solidFill>
              </a:rPr>
              <a:t>STRAY CATS</a:t>
            </a:r>
          </a:p>
          <a:p>
            <a:pPr algn="ctr"/>
            <a:r>
              <a:rPr lang="en-US" sz="2400" b="1" dirty="0" smtClean="0">
                <a:solidFill>
                  <a:schemeClr val="bg1"/>
                </a:solidFill>
              </a:rPr>
              <a:t>Peach Street</a:t>
            </a:r>
          </a:p>
          <a:p>
            <a:pPr algn="ctr"/>
            <a:r>
              <a:rPr lang="en-US" sz="4000" b="1" dirty="0" smtClean="0">
                <a:solidFill>
                  <a:schemeClr val="bg1"/>
                </a:solidFill>
              </a:rPr>
              <a:t>BUZZARDS</a:t>
            </a:r>
          </a:p>
          <a:p>
            <a:pPr algn="ctr"/>
            <a:r>
              <a:rPr lang="en-US" sz="2400" b="1" dirty="0" smtClean="0">
                <a:solidFill>
                  <a:schemeClr val="bg1"/>
                </a:solidFill>
              </a:rPr>
              <a:t>S. Brooksville Ave.</a:t>
            </a:r>
            <a:endParaRPr lang="en-US" sz="2400" b="1" dirty="0">
              <a:solidFill>
                <a:schemeClr val="bg1"/>
              </a:solidFill>
            </a:endParaRPr>
          </a:p>
          <a:p>
            <a:endParaRPr lang="en-US" dirty="0" smtClean="0"/>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0989" y="975360"/>
            <a:ext cx="7263864" cy="436311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9008" y="619760"/>
            <a:ext cx="406400" cy="355600"/>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871" y="3386438"/>
            <a:ext cx="469900" cy="40640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2271" y="4321492"/>
            <a:ext cx="444500" cy="355600"/>
          </a:xfrm>
          <a:prstGeom prst="rect">
            <a:avLst/>
          </a:prstGeom>
        </p:spPr>
      </p:pic>
    </p:spTree>
    <p:extLst>
      <p:ext uri="{BB962C8B-B14F-4D97-AF65-F5344CB8AC3E}">
        <p14:creationId xmlns:p14="http://schemas.microsoft.com/office/powerpoint/2010/main" val="11108222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Health</a:t>
            </a:r>
            <a:endParaRPr lang="en-US" dirty="0"/>
          </a:p>
        </p:txBody>
      </p:sp>
      <p:sp>
        <p:nvSpPr>
          <p:cNvPr id="3" name="Text Placeholder 2"/>
          <p:cNvSpPr>
            <a:spLocks noGrp="1"/>
          </p:cNvSpPr>
          <p:nvPr>
            <p:ph type="body" idx="1"/>
          </p:nvPr>
        </p:nvSpPr>
        <p:spPr/>
        <p:txBody>
          <a:bodyPr>
            <a:normAutofit fontScale="92500"/>
          </a:bodyPr>
          <a:lstStyle/>
          <a:p>
            <a:r>
              <a:rPr lang="en-US" dirty="0" smtClean="0"/>
              <a:t>Mold, Asthma, </a:t>
            </a:r>
            <a:r>
              <a:rPr lang="en-US" dirty="0"/>
              <a:t>water </a:t>
            </a:r>
            <a:r>
              <a:rPr lang="en-US" dirty="0" smtClean="0"/>
              <a:t>contamination, Respiratory Illness, Heat,</a:t>
            </a:r>
          </a:p>
          <a:p>
            <a:r>
              <a:rPr lang="en-US" dirty="0" smtClean="0"/>
              <a:t>water quality</a:t>
            </a:r>
            <a:endParaRPr lang="en-US" dirty="0"/>
          </a:p>
        </p:txBody>
      </p:sp>
    </p:spTree>
    <p:extLst>
      <p:ext uri="{BB962C8B-B14F-4D97-AF65-F5344CB8AC3E}">
        <p14:creationId xmlns:p14="http://schemas.microsoft.com/office/powerpoint/2010/main" val="6777271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0"/>
            <a:ext cx="12192000" cy="784225"/>
          </a:xfrm>
        </p:spPr>
        <p:txBody>
          <a:bodyPr>
            <a:normAutofit fontScale="90000"/>
          </a:bodyPr>
          <a:lstStyle/>
          <a:p>
            <a:pPr algn="ctr"/>
            <a:r>
              <a:rPr lang="en-US" sz="4400" dirty="0" smtClean="0"/>
              <a:t>Mapping of </a:t>
            </a:r>
            <a:r>
              <a:rPr lang="en-US" sz="4400" dirty="0" smtClean="0">
                <a:solidFill>
                  <a:srgbClr val="FF0000"/>
                </a:solidFill>
              </a:rPr>
              <a:t>57 </a:t>
            </a:r>
            <a:r>
              <a:rPr lang="en-US" sz="4400" dirty="0" smtClean="0"/>
              <a:t>Households Voluntarily Reporting Mosquitos</a:t>
            </a:r>
            <a:endParaRPr lang="en-US" sz="4400" dirty="0"/>
          </a:p>
        </p:txBody>
      </p:sp>
      <p:sp>
        <p:nvSpPr>
          <p:cNvPr id="2" name="TextBox 1"/>
          <p:cNvSpPr txBox="1"/>
          <p:nvPr/>
        </p:nvSpPr>
        <p:spPr>
          <a:xfrm>
            <a:off x="8863781" y="1666568"/>
            <a:ext cx="2757948" cy="3139321"/>
          </a:xfrm>
          <a:prstGeom prst="rect">
            <a:avLst/>
          </a:prstGeom>
          <a:solidFill>
            <a:schemeClr val="accent1">
              <a:lumMod val="20000"/>
              <a:lumOff val="80000"/>
            </a:schemeClr>
          </a:solidFill>
        </p:spPr>
        <p:txBody>
          <a:bodyPr wrap="square" rtlCol="0">
            <a:spAutoFit/>
          </a:bodyPr>
          <a:lstStyle/>
          <a:p>
            <a:r>
              <a:rPr lang="en-US" b="1" dirty="0"/>
              <a:t>Legend</a:t>
            </a:r>
            <a:endParaRPr lang="en-US" dirty="0"/>
          </a:p>
          <a:p>
            <a:r>
              <a:rPr lang="en-US" dirty="0"/>
              <a:t> </a:t>
            </a:r>
          </a:p>
          <a:p>
            <a:r>
              <a:rPr lang="en-US" b="1" dirty="0"/>
              <a:t>Blue</a:t>
            </a:r>
            <a:r>
              <a:rPr lang="en-US" dirty="0"/>
              <a:t> - Households </a:t>
            </a:r>
            <a:r>
              <a:rPr lang="en-US" dirty="0" smtClean="0"/>
              <a:t>surveyed, but did not mention drainage issues</a:t>
            </a:r>
          </a:p>
          <a:p>
            <a:r>
              <a:rPr lang="en-US" dirty="0"/>
              <a:t> </a:t>
            </a:r>
          </a:p>
          <a:p>
            <a:r>
              <a:rPr lang="en-US" b="1" dirty="0" smtClean="0"/>
              <a:t>Red Icons </a:t>
            </a:r>
            <a:r>
              <a:rPr lang="en-US" b="1" dirty="0"/>
              <a:t>with an X</a:t>
            </a:r>
            <a:r>
              <a:rPr lang="en-US" dirty="0"/>
              <a:t> – households that mention both mosquitos and drainage in their comments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0952" y="874584"/>
            <a:ext cx="3163529" cy="5219700"/>
          </a:xfrm>
          <a:prstGeom prst="rect">
            <a:avLst/>
          </a:prstGeom>
        </p:spPr>
      </p:pic>
      <p:sp>
        <p:nvSpPr>
          <p:cNvPr id="3" name="TextBox 2"/>
          <p:cNvSpPr txBox="1"/>
          <p:nvPr/>
        </p:nvSpPr>
        <p:spPr>
          <a:xfrm>
            <a:off x="870952" y="874584"/>
            <a:ext cx="1334529" cy="923330"/>
          </a:xfrm>
          <a:prstGeom prst="rect">
            <a:avLst/>
          </a:prstGeom>
          <a:solidFill>
            <a:schemeClr val="accent1">
              <a:lumMod val="20000"/>
              <a:lumOff val="80000"/>
            </a:schemeClr>
          </a:solidFill>
        </p:spPr>
        <p:txBody>
          <a:bodyPr wrap="square" rtlCol="0">
            <a:spAutoFit/>
          </a:bodyPr>
          <a:lstStyle/>
          <a:p>
            <a:r>
              <a:rPr lang="en-US" b="1" dirty="0" smtClean="0"/>
              <a:t>Households Reporting</a:t>
            </a:r>
          </a:p>
          <a:p>
            <a:r>
              <a:rPr lang="en-US" b="1" dirty="0" smtClean="0"/>
              <a:t>Mosquitos</a:t>
            </a:r>
            <a:endParaRPr lang="en-US" b="1" dirty="0"/>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4436" y="1666568"/>
            <a:ext cx="3141991" cy="4427716"/>
          </a:xfrm>
          <a:prstGeom prst="rect">
            <a:avLst/>
          </a:prstGeom>
        </p:spPr>
      </p:pic>
      <p:sp>
        <p:nvSpPr>
          <p:cNvPr id="8" name="TextBox 7"/>
          <p:cNvSpPr txBox="1"/>
          <p:nvPr/>
        </p:nvSpPr>
        <p:spPr>
          <a:xfrm>
            <a:off x="4624435" y="871838"/>
            <a:ext cx="3141992" cy="923330"/>
          </a:xfrm>
          <a:prstGeom prst="rect">
            <a:avLst/>
          </a:prstGeom>
          <a:solidFill>
            <a:schemeClr val="accent1">
              <a:lumMod val="20000"/>
              <a:lumOff val="80000"/>
            </a:schemeClr>
          </a:solidFill>
        </p:spPr>
        <p:txBody>
          <a:bodyPr wrap="square" rtlCol="0">
            <a:spAutoFit/>
          </a:bodyPr>
          <a:lstStyle/>
          <a:p>
            <a:r>
              <a:rPr lang="en-US" b="1" dirty="0" smtClean="0"/>
              <a:t>Households </a:t>
            </a:r>
          </a:p>
          <a:p>
            <a:r>
              <a:rPr lang="en-US" b="1" dirty="0" smtClean="0"/>
              <a:t>Not Reporting </a:t>
            </a:r>
          </a:p>
          <a:p>
            <a:r>
              <a:rPr lang="en-US" b="1" dirty="0" smtClean="0"/>
              <a:t>Mosquitos</a:t>
            </a:r>
            <a:endParaRPr lang="en-US" b="1" dirty="0"/>
          </a:p>
        </p:txBody>
      </p:sp>
    </p:spTree>
    <p:extLst>
      <p:ext uri="{BB962C8B-B14F-4D97-AF65-F5344CB8AC3E}">
        <p14:creationId xmlns:p14="http://schemas.microsoft.com/office/powerpoint/2010/main" val="1004455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12158" y="155796"/>
            <a:ext cx="3126658" cy="6124754"/>
          </a:xfrm>
          <a:prstGeom prst="rect">
            <a:avLst/>
          </a:prstGeom>
          <a:solidFill>
            <a:schemeClr val="accent1"/>
          </a:solidFill>
        </p:spPr>
        <p:txBody>
          <a:bodyPr wrap="square" rtlCol="0">
            <a:spAutoFit/>
          </a:bodyPr>
          <a:lstStyle/>
          <a:p>
            <a:r>
              <a:rPr lang="en-US" sz="2800" b="1" dirty="0" smtClean="0">
                <a:solidFill>
                  <a:schemeClr val="bg1"/>
                </a:solidFill>
              </a:rPr>
              <a:t>More than half of residents reported experiencing </a:t>
            </a:r>
            <a:r>
              <a:rPr lang="en-US" sz="2800" b="1" smtClean="0">
                <a:solidFill>
                  <a:schemeClr val="bg1"/>
                </a:solidFill>
              </a:rPr>
              <a:t>water contamination (59%) and mold (58%).</a:t>
            </a:r>
            <a:endParaRPr lang="en-US" sz="2800" b="1" dirty="0" smtClean="0">
              <a:solidFill>
                <a:schemeClr val="bg1"/>
              </a:solidFill>
            </a:endParaRPr>
          </a:p>
          <a:p>
            <a:endParaRPr lang="en-US" sz="2000" b="1" dirty="0" smtClean="0">
              <a:solidFill>
                <a:schemeClr val="bg1"/>
              </a:solidFill>
            </a:endParaRPr>
          </a:p>
          <a:p>
            <a:r>
              <a:rPr lang="en-US" sz="2800" b="1" dirty="0" smtClean="0">
                <a:solidFill>
                  <a:schemeClr val="bg1"/>
                </a:solidFill>
              </a:rPr>
              <a:t>Prevalence of asthma among residents surveyed was 3.4 times the 2013 adult asthma prevalence in Hernando County. </a:t>
            </a:r>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2361" y="766916"/>
            <a:ext cx="7370014" cy="5242587"/>
          </a:xfrm>
          <a:prstGeom prst="rect">
            <a:avLst/>
          </a:prstGeom>
        </p:spPr>
      </p:pic>
    </p:spTree>
    <p:extLst>
      <p:ext uri="{BB962C8B-B14F-4D97-AF65-F5344CB8AC3E}">
        <p14:creationId xmlns:p14="http://schemas.microsoft.com/office/powerpoint/2010/main" val="191570662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Building </a:t>
            </a:r>
            <a:br>
              <a:rPr lang="en-US" dirty="0" smtClean="0"/>
            </a:br>
            <a:r>
              <a:rPr lang="en-US" dirty="0" smtClean="0"/>
              <a:t>Climate </a:t>
            </a:r>
            <a:br>
              <a:rPr lang="en-US" dirty="0" smtClean="0"/>
            </a:br>
            <a:r>
              <a:rPr lang="en-US" dirty="0" smtClean="0"/>
              <a:t>Resilience</a:t>
            </a:r>
            <a:endParaRPr lang="en-US" dirty="0"/>
          </a:p>
        </p:txBody>
      </p:sp>
      <p:sp>
        <p:nvSpPr>
          <p:cNvPr id="3" name="Subtitle 2"/>
          <p:cNvSpPr>
            <a:spLocks noGrp="1"/>
          </p:cNvSpPr>
          <p:nvPr>
            <p:ph type="subTitle" idx="1"/>
          </p:nvPr>
        </p:nvSpPr>
        <p:spPr/>
        <p:txBody>
          <a:bodyPr>
            <a:normAutofit/>
          </a:bodyPr>
          <a:lstStyle/>
          <a:p>
            <a:r>
              <a:rPr lang="en-US" sz="4000" dirty="0" smtClean="0"/>
              <a:t>By the Numbers</a:t>
            </a:r>
            <a:endParaRPr lang="en-US" sz="4000" dirty="0"/>
          </a:p>
        </p:txBody>
      </p:sp>
    </p:spTree>
    <p:extLst>
      <p:ext uri="{BB962C8B-B14F-4D97-AF65-F5344CB8AC3E}">
        <p14:creationId xmlns:p14="http://schemas.microsoft.com/office/powerpoint/2010/main" val="9581393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3195" y="321276"/>
            <a:ext cx="7135119" cy="5831360"/>
          </a:xfrm>
          <a:prstGeom prst="rect">
            <a:avLst/>
          </a:prstGeom>
        </p:spPr>
      </p:pic>
    </p:spTree>
    <p:extLst>
      <p:ext uri="{BB962C8B-B14F-4D97-AF65-F5344CB8AC3E}">
        <p14:creationId xmlns:p14="http://schemas.microsoft.com/office/powerpoint/2010/main" val="758627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50075" y="576691"/>
            <a:ext cx="7020169" cy="5082703"/>
          </a:xfrm>
          <a:prstGeom prst="rect">
            <a:avLst/>
          </a:prstGeom>
        </p:spPr>
      </p:pic>
    </p:spTree>
    <p:extLst>
      <p:ext uri="{BB962C8B-B14F-4D97-AF65-F5344CB8AC3E}">
        <p14:creationId xmlns:p14="http://schemas.microsoft.com/office/powerpoint/2010/main" val="13220012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Extreme Weather</a:t>
            </a:r>
            <a:endParaRPr lang="en-US" dirty="0"/>
          </a:p>
        </p:txBody>
      </p:sp>
      <p:sp>
        <p:nvSpPr>
          <p:cNvPr id="3" name="Text Placeholder 2"/>
          <p:cNvSpPr>
            <a:spLocks noGrp="1"/>
          </p:cNvSpPr>
          <p:nvPr>
            <p:ph type="body" idx="1"/>
          </p:nvPr>
        </p:nvSpPr>
        <p:spPr/>
        <p:txBody>
          <a:bodyPr/>
          <a:lstStyle/>
          <a:p>
            <a:r>
              <a:rPr lang="en-US" dirty="0" smtClean="0"/>
              <a:t>Level of concern, flooding &amp; drainage issues </a:t>
            </a:r>
            <a:endParaRPr lang="en-US" dirty="0"/>
          </a:p>
        </p:txBody>
      </p:sp>
    </p:spTree>
    <p:extLst>
      <p:ext uri="{BB962C8B-B14F-4D97-AF65-F5344CB8AC3E}">
        <p14:creationId xmlns:p14="http://schemas.microsoft.com/office/powerpoint/2010/main" val="13966411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60438" y="1784555"/>
            <a:ext cx="2905432" cy="3416320"/>
          </a:xfrm>
          <a:prstGeom prst="rect">
            <a:avLst/>
          </a:prstGeom>
          <a:solidFill>
            <a:schemeClr val="accent1"/>
          </a:solidFill>
        </p:spPr>
        <p:txBody>
          <a:bodyPr wrap="square" rtlCol="0">
            <a:spAutoFit/>
          </a:bodyPr>
          <a:lstStyle/>
          <a:p>
            <a:r>
              <a:rPr lang="en-US" sz="2400" b="1" dirty="0" smtClean="0">
                <a:solidFill>
                  <a:schemeClr val="bg1"/>
                </a:solidFill>
                <a:latin typeface="Helvetica" charset="0"/>
                <a:ea typeface="Helvetica" charset="0"/>
                <a:cs typeface="Helvetica" charset="0"/>
              </a:rPr>
              <a:t>Residents chose from the following responses: </a:t>
            </a:r>
          </a:p>
          <a:p>
            <a:endParaRPr lang="en-US" sz="2400" b="1" dirty="0" smtClean="0">
              <a:solidFill>
                <a:schemeClr val="bg1"/>
              </a:solidFill>
              <a:latin typeface="Helvetica" charset="0"/>
              <a:ea typeface="Helvetica" charset="0"/>
              <a:cs typeface="Helvetica" charset="0"/>
            </a:endParaRPr>
          </a:p>
          <a:p>
            <a:r>
              <a:rPr lang="en-US" sz="2400" b="1" dirty="0">
                <a:solidFill>
                  <a:schemeClr val="bg1"/>
                </a:solidFill>
                <a:latin typeface="Helvetica" charset="0"/>
                <a:ea typeface="Helvetica" charset="0"/>
                <a:cs typeface="Helvetica" charset="0"/>
              </a:rPr>
              <a:t>5-Very </a:t>
            </a:r>
            <a:r>
              <a:rPr lang="en-US" sz="2400" b="1" dirty="0" smtClean="0">
                <a:solidFill>
                  <a:schemeClr val="bg1"/>
                </a:solidFill>
                <a:latin typeface="Helvetica" charset="0"/>
                <a:ea typeface="Helvetica" charset="0"/>
                <a:cs typeface="Helvetica" charset="0"/>
              </a:rPr>
              <a:t>High</a:t>
            </a:r>
          </a:p>
          <a:p>
            <a:r>
              <a:rPr lang="en-US" sz="2400" b="1" dirty="0">
                <a:solidFill>
                  <a:schemeClr val="bg1"/>
                </a:solidFill>
                <a:latin typeface="Helvetica" charset="0"/>
                <a:ea typeface="Helvetica" charset="0"/>
                <a:cs typeface="Helvetica" charset="0"/>
              </a:rPr>
              <a:t>4-High</a:t>
            </a:r>
          </a:p>
          <a:p>
            <a:r>
              <a:rPr lang="en-US" sz="2400" b="1" dirty="0">
                <a:solidFill>
                  <a:schemeClr val="bg1"/>
                </a:solidFill>
                <a:latin typeface="Helvetica" charset="0"/>
                <a:ea typeface="Helvetica" charset="0"/>
                <a:cs typeface="Helvetica" charset="0"/>
              </a:rPr>
              <a:t>3-Medium</a:t>
            </a:r>
          </a:p>
          <a:p>
            <a:r>
              <a:rPr lang="en-US" sz="2400" b="1" dirty="0" smtClean="0">
                <a:solidFill>
                  <a:schemeClr val="bg1"/>
                </a:solidFill>
                <a:latin typeface="Helvetica" charset="0"/>
                <a:ea typeface="Helvetica" charset="0"/>
                <a:cs typeface="Helvetica" charset="0"/>
              </a:rPr>
              <a:t>2-Low</a:t>
            </a:r>
            <a:endParaRPr lang="en-US" sz="2400" b="1" dirty="0">
              <a:solidFill>
                <a:schemeClr val="bg1"/>
              </a:solidFill>
              <a:latin typeface="Helvetica" charset="0"/>
              <a:ea typeface="Helvetica" charset="0"/>
              <a:cs typeface="Helvetica" charset="0"/>
            </a:endParaRPr>
          </a:p>
          <a:p>
            <a:r>
              <a:rPr lang="en-US" sz="2400" b="1" dirty="0" smtClean="0">
                <a:solidFill>
                  <a:schemeClr val="bg1"/>
                </a:solidFill>
                <a:latin typeface="Helvetica" charset="0"/>
                <a:ea typeface="Helvetica" charset="0"/>
                <a:cs typeface="Helvetica" charset="0"/>
              </a:rPr>
              <a:t>1-None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07254" y="1013254"/>
            <a:ext cx="8257414" cy="4895335"/>
          </a:xfrm>
          <a:prstGeom prst="rect">
            <a:avLst/>
          </a:prstGeom>
        </p:spPr>
      </p:pic>
    </p:spTree>
    <p:extLst>
      <p:ext uri="{BB962C8B-B14F-4D97-AF65-F5344CB8AC3E}">
        <p14:creationId xmlns:p14="http://schemas.microsoft.com/office/powerpoint/2010/main" val="19111692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092" y="280100"/>
            <a:ext cx="3200400" cy="2169607"/>
          </a:xfrm>
          <a:solidFill>
            <a:schemeClr val="accent1"/>
          </a:solidFill>
        </p:spPr>
        <p:txBody>
          <a:bodyPr>
            <a:noAutofit/>
          </a:bodyPr>
          <a:lstStyle/>
          <a:p>
            <a:pPr algn="ctr"/>
            <a:r>
              <a:rPr lang="en-US" b="1" dirty="0">
                <a:solidFill>
                  <a:srgbClr val="92D050"/>
                </a:solidFill>
              </a:rPr>
              <a:t>100% </a:t>
            </a:r>
            <a:r>
              <a:rPr lang="en-US" b="1" dirty="0" smtClean="0">
                <a:solidFill>
                  <a:srgbClr val="92D050"/>
                </a:solidFill>
              </a:rPr>
              <a:t> Have Experienced </a:t>
            </a:r>
            <a:r>
              <a:rPr lang="en-US" b="1" dirty="0">
                <a:solidFill>
                  <a:srgbClr val="92D050"/>
                </a:solidFill>
              </a:rPr>
              <a:t/>
            </a:r>
            <a:br>
              <a:rPr lang="en-US" b="1" dirty="0">
                <a:solidFill>
                  <a:srgbClr val="92D050"/>
                </a:solidFill>
              </a:rPr>
            </a:br>
            <a:r>
              <a:rPr lang="en-US" b="1" dirty="0">
                <a:solidFill>
                  <a:srgbClr val="92D050"/>
                </a:solidFill>
              </a:rPr>
              <a:t>Impacts of Flooding</a:t>
            </a:r>
            <a:r>
              <a:rPr lang="en-US" sz="1600" b="1" dirty="0">
                <a:solidFill>
                  <a:srgbClr val="92D050"/>
                </a:solidFill>
              </a:rPr>
              <a:t/>
            </a:r>
            <a:br>
              <a:rPr lang="en-US" sz="1600" b="1" dirty="0">
                <a:solidFill>
                  <a:srgbClr val="92D050"/>
                </a:solidFill>
              </a:rPr>
            </a:br>
            <a:endParaRPr lang="en-US" sz="1600" b="1" dirty="0">
              <a:latin typeface="Helvetica" charset="0"/>
              <a:ea typeface="Helvetica" charset="0"/>
              <a:cs typeface="Helvetica" charset="0"/>
            </a:endParaRPr>
          </a:p>
        </p:txBody>
      </p:sp>
      <p:sp>
        <p:nvSpPr>
          <p:cNvPr id="4" name="Text Placeholder 3"/>
          <p:cNvSpPr>
            <a:spLocks noGrp="1"/>
          </p:cNvSpPr>
          <p:nvPr>
            <p:ph type="body" sz="half" idx="2"/>
          </p:nvPr>
        </p:nvSpPr>
        <p:spPr/>
        <p:txBody>
          <a:bodyPr/>
          <a:lstStyle/>
          <a:p>
            <a:pPr>
              <a:spcBef>
                <a:spcPts val="0"/>
              </a:spcBef>
              <a:spcAft>
                <a:spcPts val="0"/>
              </a:spcAft>
            </a:pPr>
            <a:r>
              <a:rPr lang="en-US" sz="1600" dirty="0">
                <a:latin typeface="Helvetica" charset="0"/>
                <a:ea typeface="Arial Unicode MS" charset="0"/>
                <a:cs typeface="Arial" charset="0"/>
              </a:rPr>
              <a:t> </a:t>
            </a:r>
            <a:endParaRPr lang="en-US" sz="1600" dirty="0">
              <a:latin typeface="Times New Roman" charset="0"/>
              <a:ea typeface="Arial Unicode MS" charset="0"/>
            </a:endParaRPr>
          </a:p>
          <a:p>
            <a:endParaRPr lang="en-US" dirty="0"/>
          </a:p>
        </p:txBody>
      </p:sp>
      <p:sp>
        <p:nvSpPr>
          <p:cNvPr id="6" name="Text Box 1073741878"/>
          <p:cNvSpPr txBox="1"/>
          <p:nvPr/>
        </p:nvSpPr>
        <p:spPr>
          <a:xfrm>
            <a:off x="4782064" y="5675009"/>
            <a:ext cx="6965092" cy="1677517"/>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endParaRPr lang="en-US" sz="2000" dirty="0">
              <a:effectLst/>
              <a:latin typeface="Times New Roman" charset="0"/>
              <a:ea typeface="Arial Unicode MS" charset="0"/>
            </a:endParaRPr>
          </a:p>
          <a:p>
            <a:pPr marL="0" marR="0">
              <a:spcBef>
                <a:spcPts val="0"/>
              </a:spcBef>
              <a:spcAft>
                <a:spcPts val="0"/>
              </a:spcAft>
            </a:pPr>
            <a:r>
              <a:rPr lang="en-US" sz="2000" b="1" dirty="0">
                <a:effectLst/>
                <a:latin typeface="Helvetica" charset="0"/>
                <a:ea typeface="Arial Unicode MS" charset="0"/>
              </a:rPr>
              <a:t>Icons with an X</a:t>
            </a:r>
            <a:r>
              <a:rPr lang="en-US" sz="2000" dirty="0">
                <a:effectLst/>
                <a:latin typeface="Helvetica" charset="0"/>
                <a:ea typeface="Arial Unicode MS" charset="0"/>
              </a:rPr>
              <a:t> – households that mention drainage in their comments</a:t>
            </a:r>
            <a:endParaRPr lang="en-US" sz="2000" dirty="0">
              <a:effectLst/>
              <a:latin typeface="Times New Roman" charset="0"/>
              <a:ea typeface="Arial Unicode MS" charset="0"/>
            </a:endParaRPr>
          </a:p>
          <a:p>
            <a:pPr marL="0" marR="0">
              <a:spcBef>
                <a:spcPts val="0"/>
              </a:spcBef>
              <a:spcAft>
                <a:spcPts val="0"/>
              </a:spcAft>
            </a:pPr>
            <a:r>
              <a:rPr lang="en-US" sz="2000" dirty="0">
                <a:effectLst/>
                <a:latin typeface="Helvetica" charset="0"/>
                <a:ea typeface="Arial Unicode MS" charset="0"/>
                <a:cs typeface="Arial" charset="0"/>
              </a:rPr>
              <a:t> </a:t>
            </a:r>
            <a:endParaRPr lang="en-US" sz="2000" dirty="0">
              <a:effectLst/>
              <a:latin typeface="Times New Roman" charset="0"/>
              <a:ea typeface="Arial Unicode MS" charset="0"/>
            </a:endParaRPr>
          </a:p>
        </p:txBody>
      </p:sp>
      <p:sp>
        <p:nvSpPr>
          <p:cNvPr id="7" name="TextBox 6"/>
          <p:cNvSpPr txBox="1"/>
          <p:nvPr/>
        </p:nvSpPr>
        <p:spPr>
          <a:xfrm>
            <a:off x="1696065" y="3878826"/>
            <a:ext cx="184731" cy="369332"/>
          </a:xfrm>
          <a:prstGeom prst="rect">
            <a:avLst/>
          </a:prstGeom>
          <a:noFill/>
        </p:spPr>
        <p:txBody>
          <a:bodyPr wrap="none" rtlCol="0">
            <a:spAutoFit/>
          </a:bodyPr>
          <a:lstStyle/>
          <a:p>
            <a:endParaRPr lang="en-US" dirty="0"/>
          </a:p>
        </p:txBody>
      </p:sp>
      <p:sp>
        <p:nvSpPr>
          <p:cNvPr id="8" name="TextBox 7"/>
          <p:cNvSpPr txBox="1"/>
          <p:nvPr/>
        </p:nvSpPr>
        <p:spPr>
          <a:xfrm>
            <a:off x="976184" y="2599705"/>
            <a:ext cx="2190215" cy="4031873"/>
          </a:xfrm>
          <a:prstGeom prst="rect">
            <a:avLst/>
          </a:prstGeom>
          <a:solidFill>
            <a:schemeClr val="accent1"/>
          </a:solidFill>
        </p:spPr>
        <p:txBody>
          <a:bodyPr wrap="none" rtlCol="0">
            <a:spAutoFit/>
          </a:bodyPr>
          <a:lstStyle/>
          <a:p>
            <a:pPr algn="ctr"/>
            <a:r>
              <a:rPr lang="en-US" sz="2400" b="1" dirty="0">
                <a:solidFill>
                  <a:schemeClr val="bg1"/>
                </a:solidFill>
                <a:latin typeface="Helvetica" charset="0"/>
                <a:ea typeface="Helvetica" charset="0"/>
                <a:cs typeface="Helvetica" charset="0"/>
              </a:rPr>
              <a:t>46%</a:t>
            </a:r>
            <a:br>
              <a:rPr lang="en-US" sz="2400" b="1" dirty="0">
                <a:solidFill>
                  <a:schemeClr val="bg1"/>
                </a:solidFill>
                <a:latin typeface="Helvetica" charset="0"/>
                <a:ea typeface="Helvetica" charset="0"/>
                <a:cs typeface="Helvetica" charset="0"/>
              </a:rPr>
            </a:br>
            <a:r>
              <a:rPr lang="en-US" sz="2400" b="1" dirty="0">
                <a:solidFill>
                  <a:schemeClr val="bg1"/>
                </a:solidFill>
                <a:latin typeface="Helvetica" charset="0"/>
                <a:ea typeface="Helvetica" charset="0"/>
                <a:cs typeface="Helvetica" charset="0"/>
              </a:rPr>
              <a:t> Reported </a:t>
            </a:r>
            <a:endParaRPr lang="en-US" sz="2400" b="1" dirty="0" smtClean="0">
              <a:solidFill>
                <a:schemeClr val="bg1"/>
              </a:solidFill>
              <a:latin typeface="Helvetica" charset="0"/>
              <a:ea typeface="Helvetica" charset="0"/>
              <a:cs typeface="Helvetica" charset="0"/>
            </a:endParaRPr>
          </a:p>
          <a:p>
            <a:pPr algn="ctr"/>
            <a:r>
              <a:rPr lang="en-US" sz="2400" b="1" dirty="0" smtClean="0">
                <a:solidFill>
                  <a:schemeClr val="bg1"/>
                </a:solidFill>
                <a:latin typeface="Helvetica" charset="0"/>
                <a:ea typeface="Helvetica" charset="0"/>
                <a:cs typeface="Helvetica" charset="0"/>
              </a:rPr>
              <a:t>Drainage </a:t>
            </a:r>
          </a:p>
          <a:p>
            <a:pPr algn="ctr"/>
            <a:r>
              <a:rPr lang="en-US" sz="2400" b="1" dirty="0" smtClean="0">
                <a:solidFill>
                  <a:schemeClr val="bg1"/>
                </a:solidFill>
                <a:latin typeface="Helvetica" charset="0"/>
                <a:ea typeface="Helvetica" charset="0"/>
                <a:cs typeface="Helvetica" charset="0"/>
              </a:rPr>
              <a:t>Issues</a:t>
            </a:r>
            <a:endParaRPr lang="en-US" sz="2400" b="1" dirty="0">
              <a:solidFill>
                <a:schemeClr val="bg1"/>
              </a:solidFill>
            </a:endParaRPr>
          </a:p>
          <a:p>
            <a:pPr marL="285750" indent="-285750">
              <a:buFont typeface="Wingdings" charset="2"/>
              <a:buChar char="Ø"/>
            </a:pPr>
            <a:r>
              <a:rPr lang="en-US" sz="2000" b="1" dirty="0" smtClean="0">
                <a:solidFill>
                  <a:schemeClr val="bg1"/>
                </a:solidFill>
              </a:rPr>
              <a:t>Bethune Street</a:t>
            </a:r>
          </a:p>
          <a:p>
            <a:pPr marL="285750" indent="-285750">
              <a:buFont typeface="Wingdings" charset="2"/>
              <a:buChar char="Ø"/>
            </a:pPr>
            <a:r>
              <a:rPr lang="en-US" sz="2000" b="1" dirty="0" smtClean="0">
                <a:solidFill>
                  <a:schemeClr val="bg1"/>
                </a:solidFill>
              </a:rPr>
              <a:t>Clermont Street</a:t>
            </a:r>
          </a:p>
          <a:p>
            <a:pPr marL="285750" indent="-285750">
              <a:buFont typeface="Wingdings" charset="2"/>
              <a:buChar char="Ø"/>
            </a:pPr>
            <a:r>
              <a:rPr lang="en-US" sz="2000" b="1" dirty="0" smtClean="0">
                <a:solidFill>
                  <a:schemeClr val="bg1"/>
                </a:solidFill>
              </a:rPr>
              <a:t>Duke Street</a:t>
            </a:r>
          </a:p>
          <a:p>
            <a:pPr marL="285750" indent="-285750">
              <a:buFont typeface="Wingdings" charset="2"/>
              <a:buChar char="Ø"/>
            </a:pPr>
            <a:r>
              <a:rPr lang="en-US" sz="2000" b="1" dirty="0" smtClean="0">
                <a:solidFill>
                  <a:schemeClr val="bg1"/>
                </a:solidFill>
              </a:rPr>
              <a:t>Easy Street</a:t>
            </a:r>
          </a:p>
          <a:p>
            <a:pPr marL="285750" indent="-285750">
              <a:buFont typeface="Wingdings" charset="2"/>
              <a:buChar char="Ø"/>
            </a:pPr>
            <a:r>
              <a:rPr lang="en-US" sz="2000" b="1" dirty="0">
                <a:solidFill>
                  <a:schemeClr val="bg1"/>
                </a:solidFill>
              </a:rPr>
              <a:t>Kings </a:t>
            </a:r>
            <a:r>
              <a:rPr lang="en-US" sz="2000" b="1" dirty="0" smtClean="0">
                <a:solidFill>
                  <a:schemeClr val="bg1"/>
                </a:solidFill>
              </a:rPr>
              <a:t>Circle</a:t>
            </a:r>
          </a:p>
          <a:p>
            <a:pPr marL="285750" indent="-285750">
              <a:buFont typeface="Wingdings" charset="2"/>
              <a:buChar char="Ø"/>
            </a:pPr>
            <a:r>
              <a:rPr lang="en-US" sz="2000" b="1" dirty="0" smtClean="0">
                <a:solidFill>
                  <a:schemeClr val="bg1"/>
                </a:solidFill>
              </a:rPr>
              <a:t>Mae View Circle</a:t>
            </a:r>
          </a:p>
          <a:p>
            <a:pPr marL="285750" indent="-285750">
              <a:buFont typeface="Wingdings" charset="2"/>
              <a:buChar char="Ø"/>
            </a:pPr>
            <a:r>
              <a:rPr lang="en-US" sz="2000" b="1" dirty="0" smtClean="0">
                <a:solidFill>
                  <a:schemeClr val="bg1"/>
                </a:solidFill>
              </a:rPr>
              <a:t>School Street</a:t>
            </a:r>
          </a:p>
          <a:p>
            <a:pPr marL="285750" indent="-285750">
              <a:buFont typeface="Wingdings" charset="2"/>
              <a:buChar char="Ø"/>
            </a:pPr>
            <a:r>
              <a:rPr lang="en-US" sz="2000" b="1" dirty="0" smtClean="0">
                <a:solidFill>
                  <a:schemeClr val="bg1"/>
                </a:solidFill>
              </a:rPr>
              <a:t>Wood </a:t>
            </a:r>
            <a:r>
              <a:rPr lang="en-US" sz="2000" b="1" dirty="0">
                <a:solidFill>
                  <a:schemeClr val="bg1"/>
                </a:solidFill>
              </a:rPr>
              <a:t>Drive</a:t>
            </a:r>
          </a:p>
        </p:txBody>
      </p:sp>
      <p:pic>
        <p:nvPicPr>
          <p:cNvPr id="9"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77358" y="471300"/>
            <a:ext cx="6492875" cy="5203709"/>
          </a:xfrm>
        </p:spPr>
      </p:pic>
    </p:spTree>
    <p:extLst>
      <p:ext uri="{BB962C8B-B14F-4D97-AF65-F5344CB8AC3E}">
        <p14:creationId xmlns:p14="http://schemas.microsoft.com/office/powerpoint/2010/main" val="19498419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Sea Level Rise</a:t>
            </a:r>
            <a:endParaRPr lang="en-US" dirty="0"/>
          </a:p>
        </p:txBody>
      </p:sp>
      <p:sp>
        <p:nvSpPr>
          <p:cNvPr id="3" name="Text Placeholder 2"/>
          <p:cNvSpPr>
            <a:spLocks noGrp="1"/>
          </p:cNvSpPr>
          <p:nvPr>
            <p:ph type="body" idx="1"/>
          </p:nvPr>
        </p:nvSpPr>
        <p:spPr/>
        <p:txBody>
          <a:bodyPr/>
          <a:lstStyle/>
          <a:p>
            <a:r>
              <a:rPr lang="en-US" dirty="0" smtClean="0"/>
              <a:t>Knowledge and Perception</a:t>
            </a:r>
            <a:endParaRPr lang="en-US" dirty="0"/>
          </a:p>
        </p:txBody>
      </p:sp>
    </p:spTree>
    <p:extLst>
      <p:ext uri="{BB962C8B-B14F-4D97-AF65-F5344CB8AC3E}">
        <p14:creationId xmlns:p14="http://schemas.microsoft.com/office/powerpoint/2010/main" val="8624156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2003383" cy="6232475"/>
          </a:xfrm>
          <a:prstGeom prst="rect">
            <a:avLst/>
          </a:prstGeom>
          <a:solidFill>
            <a:schemeClr val="accent1"/>
          </a:solidFill>
        </p:spPr>
        <p:txBody>
          <a:bodyPr wrap="square" rtlCol="0">
            <a:spAutoFit/>
          </a:bodyPr>
          <a:lstStyle/>
          <a:p>
            <a:r>
              <a:rPr lang="en-US" sz="1900" b="1" dirty="0" smtClean="0">
                <a:solidFill>
                  <a:schemeClr val="bg1"/>
                </a:solidFill>
                <a:latin typeface="Helvetica Neue" charset="0"/>
                <a:ea typeface="Helvetica Neue" charset="0"/>
                <a:cs typeface="Helvetica Neue" charset="0"/>
              </a:rPr>
              <a:t>What humans do to reduce contributors to global warming will ultimately determine how much sea levels will rise over the long term. </a:t>
            </a:r>
            <a:endParaRPr lang="en-US" sz="1900" b="1" dirty="0">
              <a:solidFill>
                <a:schemeClr val="bg1"/>
              </a:solidFill>
              <a:latin typeface="Helvetica Neue" charset="0"/>
              <a:ea typeface="Helvetica Neue" charset="0"/>
              <a:cs typeface="Helvetica Neue" charset="0"/>
            </a:endParaRPr>
          </a:p>
          <a:p>
            <a:endParaRPr lang="en-US" sz="1900" b="1" dirty="0" smtClean="0">
              <a:solidFill>
                <a:schemeClr val="bg1"/>
              </a:solidFill>
              <a:latin typeface="Helvetica Neue" charset="0"/>
              <a:ea typeface="Helvetica Neue" charset="0"/>
              <a:cs typeface="Helvetica Neue" charset="0"/>
            </a:endParaRPr>
          </a:p>
          <a:p>
            <a:r>
              <a:rPr lang="en-US" sz="1900" b="1" dirty="0" smtClean="0">
                <a:solidFill>
                  <a:schemeClr val="bg1"/>
                </a:solidFill>
                <a:latin typeface="Helvetica Neue" charset="0"/>
                <a:ea typeface="Helvetica Neue" charset="0"/>
                <a:cs typeface="Helvetica Neue" charset="0"/>
              </a:rPr>
              <a:t>Short term sea level rise is already “baked in.”</a:t>
            </a:r>
          </a:p>
          <a:p>
            <a:endParaRPr lang="en-US" sz="1900" b="1" dirty="0">
              <a:solidFill>
                <a:schemeClr val="bg1"/>
              </a:solidFill>
              <a:latin typeface="Helvetica Neue" charset="0"/>
              <a:ea typeface="Helvetica Neue" charset="0"/>
              <a:cs typeface="Helvetica Neue" charset="0"/>
            </a:endParaRPr>
          </a:p>
          <a:p>
            <a:r>
              <a:rPr lang="en-US" sz="1900" b="1" dirty="0" smtClean="0">
                <a:solidFill>
                  <a:schemeClr val="bg1"/>
                </a:solidFill>
                <a:latin typeface="Helvetica Neue" charset="0"/>
                <a:ea typeface="Helvetica Neue" charset="0"/>
                <a:cs typeface="Helvetica Neue" charset="0"/>
              </a:rPr>
              <a:t>Tampa Bay can expect 5 inches of sea level rise in the next 33 years.</a:t>
            </a:r>
            <a:endParaRPr lang="en-US" sz="1900" b="1" dirty="0">
              <a:solidFill>
                <a:schemeClr val="bg1"/>
              </a:solidFill>
              <a:latin typeface="Helvetica Neue" charset="0"/>
              <a:ea typeface="Helvetica Neue" charset="0"/>
              <a:cs typeface="Helvetica Neue"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3383" y="0"/>
            <a:ext cx="10188617" cy="5722374"/>
          </a:xfrm>
          <a:prstGeom prst="rect">
            <a:avLst/>
          </a:prstGeom>
        </p:spPr>
      </p:pic>
    </p:spTree>
    <p:extLst>
      <p:ext uri="{BB962C8B-B14F-4D97-AF65-F5344CB8AC3E}">
        <p14:creationId xmlns:p14="http://schemas.microsoft.com/office/powerpoint/2010/main" val="97432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61764" y="580768"/>
            <a:ext cx="8067354" cy="5214551"/>
          </a:xfrm>
          <a:prstGeom prst="rect">
            <a:avLst/>
          </a:prstGeom>
        </p:spPr>
      </p:pic>
    </p:spTree>
    <p:extLst>
      <p:ext uri="{BB962C8B-B14F-4D97-AF65-F5344CB8AC3E}">
        <p14:creationId xmlns:p14="http://schemas.microsoft.com/office/powerpoint/2010/main" val="1754892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12956" y="1040200"/>
            <a:ext cx="3746090" cy="5078313"/>
          </a:xfrm>
          <a:prstGeom prst="rect">
            <a:avLst/>
          </a:prstGeom>
          <a:solidFill>
            <a:schemeClr val="accent1"/>
          </a:solidFill>
        </p:spPr>
        <p:txBody>
          <a:bodyPr wrap="square" rtlCol="0">
            <a:spAutoFit/>
          </a:bodyPr>
          <a:lstStyle/>
          <a:p>
            <a:pPr algn="ctr"/>
            <a:r>
              <a:rPr lang="en-US" sz="3200" b="1" dirty="0" smtClean="0">
                <a:solidFill>
                  <a:schemeClr val="bg1"/>
                </a:solidFill>
              </a:rPr>
              <a:t>Residents’</a:t>
            </a:r>
          </a:p>
          <a:p>
            <a:pPr algn="ctr"/>
            <a:r>
              <a:rPr lang="en-US" sz="3200" b="1" dirty="0" smtClean="0">
                <a:solidFill>
                  <a:schemeClr val="bg1"/>
                </a:solidFill>
              </a:rPr>
              <a:t>Estimated Elevations</a:t>
            </a:r>
          </a:p>
          <a:p>
            <a:pPr algn="ctr"/>
            <a:endParaRPr lang="en-US" sz="3200" b="1" dirty="0" smtClean="0">
              <a:solidFill>
                <a:schemeClr val="bg1"/>
              </a:solidFill>
            </a:endParaRPr>
          </a:p>
          <a:p>
            <a:pPr algn="ctr"/>
            <a:r>
              <a:rPr lang="en-US" sz="3200" b="1" dirty="0">
                <a:solidFill>
                  <a:schemeClr val="bg1"/>
                </a:solidFill>
              </a:rPr>
              <a:t>2</a:t>
            </a:r>
            <a:r>
              <a:rPr lang="en-US" sz="3200" b="1" dirty="0" smtClean="0">
                <a:solidFill>
                  <a:schemeClr val="bg1"/>
                </a:solidFill>
              </a:rPr>
              <a:t> </a:t>
            </a:r>
            <a:r>
              <a:rPr lang="en-US" sz="3200" b="1" dirty="0" err="1" smtClean="0">
                <a:solidFill>
                  <a:schemeClr val="bg1"/>
                </a:solidFill>
              </a:rPr>
              <a:t>ft</a:t>
            </a:r>
            <a:r>
              <a:rPr lang="en-US" sz="3200" b="1" dirty="0" smtClean="0">
                <a:solidFill>
                  <a:schemeClr val="bg1"/>
                </a:solidFill>
              </a:rPr>
              <a:t> -  600 </a:t>
            </a:r>
            <a:r>
              <a:rPr lang="en-US" sz="3200" b="1" dirty="0" err="1" smtClean="0">
                <a:solidFill>
                  <a:schemeClr val="bg1"/>
                </a:solidFill>
              </a:rPr>
              <a:t>ft</a:t>
            </a:r>
            <a:r>
              <a:rPr lang="en-US" sz="3200" b="1" dirty="0" smtClean="0">
                <a:solidFill>
                  <a:schemeClr val="bg1"/>
                </a:solidFill>
              </a:rPr>
              <a:t> </a:t>
            </a:r>
            <a:endParaRPr lang="en-US" sz="3200" b="1" dirty="0">
              <a:solidFill>
                <a:schemeClr val="bg1"/>
              </a:solidFill>
            </a:endParaRPr>
          </a:p>
          <a:p>
            <a:pPr algn="ctr"/>
            <a:r>
              <a:rPr lang="en-US" sz="3200" b="1" dirty="0" smtClean="0">
                <a:solidFill>
                  <a:schemeClr val="bg1"/>
                </a:solidFill>
              </a:rPr>
              <a:t>_______</a:t>
            </a:r>
          </a:p>
          <a:p>
            <a:pPr algn="ctr"/>
            <a:endParaRPr lang="en-US" sz="3200" b="1" dirty="0" smtClean="0">
              <a:solidFill>
                <a:schemeClr val="bg1"/>
              </a:solidFill>
            </a:endParaRPr>
          </a:p>
          <a:p>
            <a:pPr algn="ctr"/>
            <a:r>
              <a:rPr lang="en-US" sz="3200" b="1" dirty="0">
                <a:solidFill>
                  <a:schemeClr val="bg1"/>
                </a:solidFill>
              </a:rPr>
              <a:t>A</a:t>
            </a:r>
            <a:r>
              <a:rPr lang="en-US" sz="3200" b="1" dirty="0" smtClean="0">
                <a:solidFill>
                  <a:schemeClr val="bg1"/>
                </a:solidFill>
              </a:rPr>
              <a:t>ctual Elevations</a:t>
            </a:r>
          </a:p>
          <a:p>
            <a:pPr algn="ctr"/>
            <a:endParaRPr lang="en-US" sz="3200" b="1" dirty="0">
              <a:solidFill>
                <a:schemeClr val="bg1"/>
              </a:solidFill>
            </a:endParaRPr>
          </a:p>
          <a:p>
            <a:pPr algn="ctr"/>
            <a:r>
              <a:rPr lang="en-US" sz="3200" b="1" dirty="0" smtClean="0">
                <a:solidFill>
                  <a:schemeClr val="bg1"/>
                </a:solidFill>
              </a:rPr>
              <a:t>94.84 </a:t>
            </a:r>
            <a:r>
              <a:rPr lang="en-US" sz="3200" b="1" dirty="0" err="1" smtClean="0">
                <a:solidFill>
                  <a:schemeClr val="bg1"/>
                </a:solidFill>
              </a:rPr>
              <a:t>ft</a:t>
            </a:r>
            <a:r>
              <a:rPr lang="en-US" sz="3200" b="1" dirty="0" smtClean="0">
                <a:solidFill>
                  <a:schemeClr val="bg1"/>
                </a:solidFill>
              </a:rPr>
              <a:t>  - 188.33 </a:t>
            </a:r>
            <a:r>
              <a:rPr lang="en-US" sz="3200" b="1" dirty="0" err="1" smtClean="0">
                <a:solidFill>
                  <a:schemeClr val="bg1"/>
                </a:solidFill>
              </a:rPr>
              <a:t>ft</a:t>
            </a:r>
            <a:endParaRPr lang="en-US" sz="3200" b="1" dirty="0" smtClean="0">
              <a:solidFill>
                <a:schemeClr val="bg1"/>
              </a:solidFill>
            </a:endParaRPr>
          </a:p>
          <a:p>
            <a:endParaRPr lang="en-US" b="1" dirty="0" smtClean="0">
              <a:solidFill>
                <a:schemeClr val="bg1"/>
              </a:solidFill>
            </a:endParaRPr>
          </a:p>
          <a:p>
            <a:endParaRPr lang="en-US" b="1" dirty="0">
              <a:solidFill>
                <a:schemeClr val="bg1"/>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59046" y="1198606"/>
            <a:ext cx="7742245" cy="4487421"/>
          </a:xfrm>
          <a:prstGeom prst="rect">
            <a:avLst/>
          </a:prstGeom>
        </p:spPr>
      </p:pic>
    </p:spTree>
    <p:extLst>
      <p:ext uri="{BB962C8B-B14F-4D97-AF65-F5344CB8AC3E}">
        <p14:creationId xmlns:p14="http://schemas.microsoft.com/office/powerpoint/2010/main" val="13944915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40" y="286603"/>
            <a:ext cx="12049760" cy="1450757"/>
          </a:xfrm>
        </p:spPr>
        <p:txBody>
          <a:bodyPr>
            <a:noAutofit/>
          </a:bodyPr>
          <a:lstStyle/>
          <a:p>
            <a:pPr algn="ctr"/>
            <a:r>
              <a:rPr lang="en-US" sz="5400" b="1" dirty="0" smtClean="0">
                <a:solidFill>
                  <a:srgbClr val="FF0000"/>
                </a:solidFill>
              </a:rPr>
              <a:t>Key Actions </a:t>
            </a:r>
            <a:r>
              <a:rPr lang="en-US" sz="5400" b="1" dirty="0" smtClean="0">
                <a:solidFill>
                  <a:schemeClr val="tx1"/>
                </a:solidFill>
              </a:rPr>
              <a:t>to </a:t>
            </a:r>
            <a:br>
              <a:rPr lang="en-US" sz="5400" b="1" dirty="0" smtClean="0">
                <a:solidFill>
                  <a:schemeClr val="tx1"/>
                </a:solidFill>
              </a:rPr>
            </a:br>
            <a:r>
              <a:rPr lang="en-US" sz="5400" b="1" dirty="0" smtClean="0">
                <a:solidFill>
                  <a:schemeClr val="tx1"/>
                </a:solidFill>
              </a:rPr>
              <a:t>Increase Climate Resilience</a:t>
            </a:r>
            <a:endParaRPr lang="en-US" sz="5400" b="1" dirty="0"/>
          </a:p>
        </p:txBody>
      </p:sp>
      <p:sp>
        <p:nvSpPr>
          <p:cNvPr id="3" name="Content Placeholder 2"/>
          <p:cNvSpPr>
            <a:spLocks noGrp="1"/>
          </p:cNvSpPr>
          <p:nvPr>
            <p:ph idx="1"/>
          </p:nvPr>
        </p:nvSpPr>
        <p:spPr>
          <a:xfrm>
            <a:off x="1059892" y="2083348"/>
            <a:ext cx="10840064" cy="3353626"/>
          </a:xfrm>
        </p:spPr>
        <p:txBody>
          <a:bodyPr>
            <a:noAutofit/>
          </a:bodyPr>
          <a:lstStyle/>
          <a:p>
            <a:pPr>
              <a:buFont typeface="Wingdings" charset="2"/>
              <a:buChar char="Ø"/>
            </a:pPr>
            <a:r>
              <a:rPr lang="en-US" sz="4400" dirty="0" smtClean="0"/>
              <a:t>Report drainage and flooding issues </a:t>
            </a:r>
          </a:p>
          <a:p>
            <a:pPr>
              <a:buFont typeface="Wingdings" charset="2"/>
              <a:buChar char="Ø"/>
            </a:pPr>
            <a:r>
              <a:rPr lang="en-US" sz="4400" dirty="0" smtClean="0"/>
              <a:t>Request Mosquito Control</a:t>
            </a:r>
          </a:p>
          <a:p>
            <a:pPr>
              <a:buFont typeface="Wingdings" charset="2"/>
              <a:buChar char="Ø"/>
            </a:pPr>
            <a:r>
              <a:rPr lang="en-US" sz="4400" dirty="0" smtClean="0"/>
              <a:t>Make </a:t>
            </a:r>
            <a:r>
              <a:rPr lang="en-US" sz="4400" dirty="0"/>
              <a:t>Sure Your Flood Insurance is Current</a:t>
            </a:r>
          </a:p>
          <a:p>
            <a:pPr>
              <a:buFont typeface="Wingdings" charset="2"/>
              <a:buChar char="Ø"/>
            </a:pPr>
            <a:r>
              <a:rPr lang="en-US" sz="4400" dirty="0" smtClean="0"/>
              <a:t>Have </a:t>
            </a:r>
            <a:r>
              <a:rPr lang="en-US" sz="4400" dirty="0"/>
              <a:t>an Emergency </a:t>
            </a:r>
            <a:r>
              <a:rPr lang="en-US" sz="4400" dirty="0" smtClean="0"/>
              <a:t>Plan</a:t>
            </a:r>
          </a:p>
          <a:p>
            <a:endParaRPr lang="en-US" sz="4400" dirty="0"/>
          </a:p>
          <a:p>
            <a:endParaRPr lang="en-US" sz="4400" dirty="0"/>
          </a:p>
        </p:txBody>
      </p:sp>
    </p:spTree>
    <p:extLst>
      <p:ext uri="{BB962C8B-B14F-4D97-AF65-F5344CB8AC3E}">
        <p14:creationId xmlns:p14="http://schemas.microsoft.com/office/powerpoint/2010/main" val="176603578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rgbClr val="FF0000"/>
                </a:solidFill>
              </a:rPr>
              <a:t>1 </a:t>
            </a:r>
            <a:r>
              <a:rPr lang="en-US" sz="4400" dirty="0" smtClean="0"/>
              <a:t>Training Session</a:t>
            </a:r>
            <a:br>
              <a:rPr lang="en-US" sz="4400" dirty="0" smtClean="0"/>
            </a:br>
            <a:r>
              <a:rPr lang="en-US" sz="4400" dirty="0">
                <a:solidFill>
                  <a:srgbClr val="FF0000"/>
                </a:solidFill>
              </a:rPr>
              <a:t>10</a:t>
            </a:r>
            <a:r>
              <a:rPr lang="en-US" sz="4400" dirty="0"/>
              <a:t> Trained Climate &amp; Health Communicators</a:t>
            </a:r>
          </a:p>
        </p:txBody>
      </p:sp>
      <p:sp>
        <p:nvSpPr>
          <p:cNvPr id="3" name="Content Placeholder 2"/>
          <p:cNvSpPr>
            <a:spLocks noGrp="1"/>
          </p:cNvSpPr>
          <p:nvPr>
            <p:ph idx="1"/>
          </p:nvPr>
        </p:nvSpPr>
        <p:spPr>
          <a:xfrm>
            <a:off x="6126480" y="2979174"/>
            <a:ext cx="4262285" cy="2079523"/>
          </a:xfrm>
        </p:spPr>
        <p:txBody>
          <a:bodyPr>
            <a:normAutofit fontScale="25000" lnSpcReduction="20000"/>
          </a:bodyPr>
          <a:lstStyle/>
          <a:p>
            <a:pPr>
              <a:lnSpc>
                <a:spcPct val="120000"/>
              </a:lnSpc>
              <a:spcBef>
                <a:spcPts val="0"/>
              </a:spcBef>
              <a:spcAft>
                <a:spcPts val="0"/>
              </a:spcAft>
            </a:pPr>
            <a:r>
              <a:rPr lang="en-US" sz="11200" b="1" dirty="0" smtClean="0"/>
              <a:t>Wanda Graham	</a:t>
            </a:r>
          </a:p>
          <a:p>
            <a:pPr>
              <a:lnSpc>
                <a:spcPct val="120000"/>
              </a:lnSpc>
              <a:spcBef>
                <a:spcPts val="0"/>
              </a:spcBef>
              <a:spcAft>
                <a:spcPts val="0"/>
              </a:spcAft>
            </a:pPr>
            <a:r>
              <a:rPr lang="en-US" sz="11200" b="1" dirty="0" smtClean="0"/>
              <a:t>Octavia </a:t>
            </a:r>
            <a:r>
              <a:rPr lang="en-US" sz="11200" b="1" dirty="0"/>
              <a:t>Peterson </a:t>
            </a:r>
            <a:endParaRPr lang="en-US" sz="11200" b="1" dirty="0" smtClean="0"/>
          </a:p>
          <a:p>
            <a:pPr>
              <a:lnSpc>
                <a:spcPct val="120000"/>
              </a:lnSpc>
              <a:spcBef>
                <a:spcPts val="0"/>
              </a:spcBef>
              <a:spcAft>
                <a:spcPts val="0"/>
              </a:spcAft>
            </a:pPr>
            <a:r>
              <a:rPr lang="en-US" sz="11200" b="1" dirty="0" smtClean="0"/>
              <a:t>Rashawn </a:t>
            </a:r>
            <a:r>
              <a:rPr lang="en-US" sz="11200" b="1" dirty="0"/>
              <a:t>Smith </a:t>
            </a:r>
            <a:endParaRPr lang="en-US" sz="11200" b="1" dirty="0" smtClean="0"/>
          </a:p>
          <a:p>
            <a:pPr>
              <a:lnSpc>
                <a:spcPct val="120000"/>
              </a:lnSpc>
              <a:spcBef>
                <a:spcPts val="0"/>
              </a:spcBef>
              <a:spcAft>
                <a:spcPts val="0"/>
              </a:spcAft>
            </a:pPr>
            <a:r>
              <a:rPr lang="en-US" sz="11200" b="1" dirty="0" smtClean="0"/>
              <a:t>Nicki Washington</a:t>
            </a:r>
            <a:endParaRPr lang="en-US" sz="11200" b="1" dirty="0" smtClean="0"/>
          </a:p>
          <a:p>
            <a:pPr>
              <a:lnSpc>
                <a:spcPct val="120000"/>
              </a:lnSpc>
              <a:spcBef>
                <a:spcPts val="0"/>
              </a:spcBef>
              <a:spcAft>
                <a:spcPts val="0"/>
              </a:spcAft>
            </a:pPr>
            <a:r>
              <a:rPr lang="en-US" sz="11200" b="1" dirty="0" err="1" smtClean="0"/>
              <a:t>Jakaria</a:t>
            </a:r>
            <a:r>
              <a:rPr lang="en-US" sz="11200" b="1" dirty="0" smtClean="0"/>
              <a:t> </a:t>
            </a:r>
            <a:r>
              <a:rPr lang="en-US" sz="11200" b="1" dirty="0"/>
              <a:t>Williams</a:t>
            </a:r>
          </a:p>
          <a:p>
            <a:pPr>
              <a:lnSpc>
                <a:spcPct val="120000"/>
              </a:lnSpc>
              <a:spcBef>
                <a:spcPts val="600"/>
              </a:spcBef>
            </a:pPr>
            <a:r>
              <a:rPr lang="en-US" sz="6400" b="1" dirty="0" smtClean="0"/>
              <a:t>				</a:t>
            </a:r>
            <a:r>
              <a:rPr lang="en-US" sz="6400" b="1" dirty="0"/>
              <a:t>	</a:t>
            </a:r>
            <a:endParaRPr lang="en-US" sz="6400" b="1" dirty="0" smtClean="0"/>
          </a:p>
          <a:p>
            <a:endParaRPr lang="en-US" sz="3200" b="1" dirty="0"/>
          </a:p>
          <a:p>
            <a:r>
              <a:rPr lang="en-US" sz="3200" b="1" dirty="0" smtClean="0"/>
              <a:t>				</a:t>
            </a:r>
          </a:p>
          <a:p>
            <a:r>
              <a:rPr lang="en-US" sz="3200" b="1" dirty="0" smtClean="0"/>
              <a:t>		</a:t>
            </a:r>
            <a:r>
              <a:rPr lang="en-US" sz="3200" b="1" dirty="0"/>
              <a:t> </a:t>
            </a:r>
            <a:br>
              <a:rPr lang="en-US" sz="3200" b="1" dirty="0"/>
            </a:br>
            <a:r>
              <a:rPr lang="en-US" sz="3200" b="1" dirty="0"/>
              <a:t/>
            </a:r>
            <a:br>
              <a:rPr lang="en-US" sz="3200" b="1" dirty="0"/>
            </a:br>
            <a:endParaRPr lang="en-US" sz="3200" b="1" dirty="0"/>
          </a:p>
        </p:txBody>
      </p:sp>
      <p:sp>
        <p:nvSpPr>
          <p:cNvPr id="5" name="TextBox 4"/>
          <p:cNvSpPr txBox="1"/>
          <p:nvPr/>
        </p:nvSpPr>
        <p:spPr>
          <a:xfrm>
            <a:off x="1902541" y="2064774"/>
            <a:ext cx="3687097" cy="3539430"/>
          </a:xfrm>
          <a:prstGeom prst="rect">
            <a:avLst/>
          </a:prstGeom>
          <a:noFill/>
        </p:spPr>
        <p:txBody>
          <a:bodyPr wrap="square" rtlCol="0">
            <a:spAutoFit/>
          </a:bodyPr>
          <a:lstStyle/>
          <a:p>
            <a:r>
              <a:rPr lang="en-US" sz="2800" b="1" dirty="0"/>
              <a:t>Pastor Yvonne Woods		</a:t>
            </a:r>
            <a:endParaRPr lang="en-US" sz="2800" b="1" dirty="0" smtClean="0"/>
          </a:p>
          <a:p>
            <a:r>
              <a:rPr lang="en-US" sz="2800" b="1" dirty="0" err="1" smtClean="0"/>
              <a:t>Tawanna</a:t>
            </a:r>
            <a:r>
              <a:rPr lang="en-US" sz="2800" b="1" dirty="0" smtClean="0"/>
              <a:t> </a:t>
            </a:r>
            <a:r>
              <a:rPr lang="en-US" sz="2800" b="1" dirty="0" err="1" smtClean="0"/>
              <a:t>Baumgardner</a:t>
            </a:r>
            <a:endParaRPr lang="en-US" sz="2800" b="1" dirty="0" smtClean="0"/>
          </a:p>
          <a:p>
            <a:r>
              <a:rPr lang="en-US" sz="2800" b="1" dirty="0" err="1" smtClean="0"/>
              <a:t>TuKierre</a:t>
            </a:r>
            <a:r>
              <a:rPr lang="en-US" sz="2800" b="1" dirty="0" smtClean="0"/>
              <a:t> Bostic</a:t>
            </a:r>
          </a:p>
          <a:p>
            <a:r>
              <a:rPr lang="en-US" sz="2800" b="1" dirty="0" err="1" smtClean="0"/>
              <a:t>Nikiya</a:t>
            </a:r>
            <a:r>
              <a:rPr lang="en-US" sz="2800" b="1" dirty="0" smtClean="0"/>
              <a:t> Brown</a:t>
            </a:r>
          </a:p>
          <a:p>
            <a:r>
              <a:rPr lang="en-US" sz="2800" b="1" dirty="0" smtClean="0"/>
              <a:t>Adrian Castillo</a:t>
            </a:r>
          </a:p>
          <a:p>
            <a:r>
              <a:rPr lang="en-US" sz="2800" b="1" dirty="0" err="1"/>
              <a:t>Fahaeem</a:t>
            </a:r>
            <a:r>
              <a:rPr lang="en-US" sz="2800" b="1" dirty="0"/>
              <a:t> </a:t>
            </a:r>
            <a:r>
              <a:rPr lang="en-US" sz="2800" b="1" dirty="0" err="1"/>
              <a:t>Taalin</a:t>
            </a:r>
            <a:r>
              <a:rPr lang="en-US" sz="2800" b="1" dirty="0"/>
              <a:t> Din</a:t>
            </a:r>
          </a:p>
          <a:p>
            <a:endParaRPr lang="en-US" sz="2800" dirty="0"/>
          </a:p>
        </p:txBody>
      </p:sp>
    </p:spTree>
    <p:extLst>
      <p:ext uri="{BB962C8B-B14F-4D97-AF65-F5344CB8AC3E}">
        <p14:creationId xmlns:p14="http://schemas.microsoft.com/office/powerpoint/2010/main" val="7116845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1995" y="272246"/>
            <a:ext cx="10058400" cy="1450757"/>
          </a:xfrm>
        </p:spPr>
        <p:txBody>
          <a:bodyPr/>
          <a:lstStyle/>
          <a:p>
            <a:pPr algn="ctr"/>
            <a:r>
              <a:rPr lang="en-US" b="1" i="1" dirty="0" smtClean="0">
                <a:solidFill>
                  <a:srgbClr val="0070C0"/>
                </a:solidFill>
              </a:rPr>
              <a:t>Rising Together: Hernando County </a:t>
            </a:r>
            <a:r>
              <a:rPr lang="en-US" b="1" dirty="0" smtClean="0">
                <a:solidFill>
                  <a:srgbClr val="0070C0"/>
                </a:solidFill>
              </a:rPr>
              <a:t>2017</a:t>
            </a:r>
            <a:r>
              <a:rPr lang="en-US" dirty="0" smtClean="0"/>
              <a:t/>
            </a:r>
            <a:br>
              <a:rPr lang="en-US" dirty="0" smtClean="0"/>
            </a:br>
            <a:r>
              <a:rPr lang="en-US" dirty="0" smtClean="0"/>
              <a:t>Contributors to Success</a:t>
            </a:r>
            <a:endParaRPr lang="en-US" dirty="0"/>
          </a:p>
        </p:txBody>
      </p:sp>
      <p:sp>
        <p:nvSpPr>
          <p:cNvPr id="6" name="Content Placeholder 5"/>
          <p:cNvSpPr>
            <a:spLocks noGrp="1"/>
          </p:cNvSpPr>
          <p:nvPr>
            <p:ph sz="half" idx="2"/>
          </p:nvPr>
        </p:nvSpPr>
        <p:spPr>
          <a:xfrm>
            <a:off x="132735" y="1902540"/>
            <a:ext cx="3436375" cy="4277032"/>
          </a:xfrm>
        </p:spPr>
        <p:txBody>
          <a:bodyPr>
            <a:normAutofit/>
          </a:bodyPr>
          <a:lstStyle/>
          <a:p>
            <a:pPr>
              <a:spcBef>
                <a:spcPts val="0"/>
              </a:spcBef>
              <a:spcAft>
                <a:spcPts val="0"/>
              </a:spcAft>
            </a:pPr>
            <a:r>
              <a:rPr lang="en-US" sz="1600" b="1" dirty="0" smtClean="0"/>
              <a:t>UU Church in the </a:t>
            </a:r>
            <a:r>
              <a:rPr lang="en-US" sz="1600" b="1" dirty="0" smtClean="0"/>
              <a:t>Pines</a:t>
            </a:r>
            <a:endParaRPr lang="en-US" sz="1600" b="1" dirty="0" smtClean="0"/>
          </a:p>
          <a:p>
            <a:pPr>
              <a:spcBef>
                <a:spcPts val="0"/>
              </a:spcBef>
              <a:spcAft>
                <a:spcPts val="0"/>
              </a:spcAft>
            </a:pPr>
            <a:endParaRPr lang="en-US" sz="1600" b="1" dirty="0" smtClean="0"/>
          </a:p>
          <a:p>
            <a:pPr>
              <a:spcBef>
                <a:spcPts val="0"/>
              </a:spcBef>
              <a:spcAft>
                <a:spcPts val="0"/>
              </a:spcAft>
            </a:pPr>
            <a:r>
              <a:rPr lang="en-US" sz="1600" dirty="0" smtClean="0"/>
              <a:t>Climate Leaders	</a:t>
            </a:r>
            <a:r>
              <a:rPr lang="en-US" sz="1600" dirty="0" smtClean="0"/>
              <a:t>Ellen Paul</a:t>
            </a:r>
            <a:endParaRPr lang="en-US" sz="1600" dirty="0" smtClean="0"/>
          </a:p>
          <a:p>
            <a:pPr lvl="8">
              <a:spcBef>
                <a:spcPts val="0"/>
              </a:spcBef>
              <a:spcAft>
                <a:spcPts val="0"/>
              </a:spcAft>
            </a:pPr>
            <a:r>
              <a:rPr lang="en-US" sz="1000" dirty="0"/>
              <a:t> </a:t>
            </a:r>
            <a:r>
              <a:rPr lang="en-US" sz="1600" dirty="0">
                <a:solidFill>
                  <a:srgbClr val="000000">
                    <a:lumMod val="75000"/>
                    <a:lumOff val="25000"/>
                  </a:srgbClr>
                </a:solidFill>
              </a:rPr>
              <a:t> </a:t>
            </a:r>
            <a:r>
              <a:rPr lang="en-US" sz="1600" dirty="0" smtClean="0">
                <a:solidFill>
                  <a:srgbClr val="000000">
                    <a:lumMod val="75000"/>
                    <a:lumOff val="25000"/>
                  </a:srgbClr>
                </a:solidFill>
              </a:rPr>
              <a:t> </a:t>
            </a:r>
            <a:r>
              <a:rPr lang="en-US" sz="1600" dirty="0" smtClean="0">
                <a:solidFill>
                  <a:srgbClr val="000000">
                    <a:lumMod val="75000"/>
                    <a:lumOff val="25000"/>
                  </a:srgbClr>
                </a:solidFill>
              </a:rPr>
              <a:t>Irene Keim</a:t>
            </a:r>
          </a:p>
          <a:p>
            <a:pPr lvl="8">
              <a:spcBef>
                <a:spcPts val="0"/>
              </a:spcBef>
              <a:spcAft>
                <a:spcPts val="0"/>
              </a:spcAft>
            </a:pPr>
            <a:endParaRPr lang="en-US" sz="1600" dirty="0">
              <a:solidFill>
                <a:srgbClr val="000000">
                  <a:lumMod val="75000"/>
                  <a:lumOff val="25000"/>
                </a:srgbClr>
              </a:solidFill>
            </a:endParaRPr>
          </a:p>
          <a:p>
            <a:pPr lvl="8">
              <a:spcBef>
                <a:spcPts val="0"/>
              </a:spcBef>
              <a:spcAft>
                <a:spcPts val="0"/>
              </a:spcAft>
            </a:pPr>
            <a:endParaRPr lang="en-US" sz="1000" dirty="0" smtClean="0"/>
          </a:p>
          <a:p>
            <a:pPr>
              <a:spcBef>
                <a:spcPts val="0"/>
              </a:spcBef>
              <a:spcAft>
                <a:spcPts val="0"/>
              </a:spcAft>
            </a:pPr>
            <a:endParaRPr lang="en-US" sz="1600" dirty="0"/>
          </a:p>
          <a:p>
            <a:pPr>
              <a:spcBef>
                <a:spcPts val="0"/>
              </a:spcBef>
              <a:spcAft>
                <a:spcPts val="0"/>
              </a:spcAft>
            </a:pPr>
            <a:r>
              <a:rPr lang="en-US" sz="1600" b="1" dirty="0" smtClean="0"/>
              <a:t>Collaboratory Hernando</a:t>
            </a:r>
          </a:p>
          <a:p>
            <a:pPr>
              <a:spcBef>
                <a:spcPts val="0"/>
              </a:spcBef>
              <a:spcAft>
                <a:spcPts val="0"/>
              </a:spcAft>
            </a:pPr>
            <a:endParaRPr lang="en-US" sz="1600" dirty="0" smtClean="0"/>
          </a:p>
          <a:p>
            <a:pPr>
              <a:spcBef>
                <a:spcPts val="0"/>
              </a:spcBef>
              <a:spcAft>
                <a:spcPts val="0"/>
              </a:spcAft>
            </a:pPr>
            <a:r>
              <a:rPr lang="en-US" sz="1600" dirty="0" smtClean="0"/>
              <a:t>Facilitator </a:t>
            </a:r>
            <a:r>
              <a:rPr lang="en-US" sz="1600" dirty="0"/>
              <a:t> </a:t>
            </a:r>
            <a:r>
              <a:rPr lang="en-US" sz="1600" dirty="0" smtClean="0"/>
              <a:t>           </a:t>
            </a:r>
            <a:r>
              <a:rPr lang="en-US" sz="1600" dirty="0" smtClean="0"/>
              <a:t>Chaplain Robert </a:t>
            </a:r>
            <a:r>
              <a:rPr lang="en-US" sz="1600" dirty="0" smtClean="0"/>
              <a:t>Keim</a:t>
            </a:r>
          </a:p>
          <a:p>
            <a:pPr>
              <a:spcBef>
                <a:spcPts val="0"/>
              </a:spcBef>
              <a:spcAft>
                <a:spcPts val="0"/>
              </a:spcAft>
            </a:pPr>
            <a:endParaRPr lang="en-US" sz="1600" dirty="0" smtClean="0"/>
          </a:p>
          <a:p>
            <a:pPr>
              <a:spcBef>
                <a:spcPts val="0"/>
              </a:spcBef>
              <a:spcAft>
                <a:spcPts val="0"/>
              </a:spcAft>
            </a:pPr>
            <a:r>
              <a:rPr lang="en-US" sz="1600" dirty="0" smtClean="0"/>
              <a:t>	</a:t>
            </a:r>
            <a:endParaRPr lang="en-US" sz="1600" dirty="0"/>
          </a:p>
          <a:p>
            <a:pPr>
              <a:spcBef>
                <a:spcPts val="0"/>
              </a:spcBef>
              <a:spcAft>
                <a:spcPts val="0"/>
              </a:spcAft>
            </a:pPr>
            <a:endParaRPr lang="en-US" dirty="0" smtClean="0"/>
          </a:p>
          <a:p>
            <a:pPr algn="ctr">
              <a:spcBef>
                <a:spcPts val="0"/>
              </a:spcBef>
              <a:spcAft>
                <a:spcPts val="0"/>
              </a:spcAft>
            </a:pPr>
            <a:endParaRPr lang="en-US" sz="1300" dirty="0" smtClean="0"/>
          </a:p>
          <a:p>
            <a:pPr algn="ctr">
              <a:spcBef>
                <a:spcPts val="0"/>
              </a:spcBef>
              <a:spcAft>
                <a:spcPts val="0"/>
              </a:spcAft>
            </a:pPr>
            <a:r>
              <a:rPr lang="en-US" sz="2400" dirty="0" smtClean="0"/>
              <a:t>	</a:t>
            </a:r>
          </a:p>
          <a:p>
            <a:pPr algn="ctr"/>
            <a:endParaRPr lang="en-US" dirty="0"/>
          </a:p>
          <a:p>
            <a:pPr algn="ctr"/>
            <a:endParaRPr lang="en-US" dirty="0"/>
          </a:p>
        </p:txBody>
      </p:sp>
      <p:sp>
        <p:nvSpPr>
          <p:cNvPr id="8" name="TextBox 7"/>
          <p:cNvSpPr txBox="1"/>
          <p:nvPr/>
        </p:nvSpPr>
        <p:spPr>
          <a:xfrm>
            <a:off x="3878827" y="1858296"/>
            <a:ext cx="4704735" cy="1508105"/>
          </a:xfrm>
          <a:prstGeom prst="rect">
            <a:avLst/>
          </a:prstGeom>
          <a:noFill/>
        </p:spPr>
        <p:txBody>
          <a:bodyPr wrap="square" rtlCol="0">
            <a:spAutoFit/>
          </a:bodyPr>
          <a:lstStyle/>
          <a:p>
            <a:pPr algn="ctr"/>
            <a:r>
              <a:rPr lang="en-US" sz="1600" b="1" dirty="0" smtClean="0"/>
              <a:t>Greater Love Outreach Ministries</a:t>
            </a:r>
          </a:p>
          <a:p>
            <a:pPr algn="ctr"/>
            <a:r>
              <a:rPr lang="en-US" sz="1600" dirty="0"/>
              <a:t>Community </a:t>
            </a:r>
            <a:r>
              <a:rPr lang="en-US" sz="1600" dirty="0" smtClean="0"/>
              <a:t>and Clerical Leadership</a:t>
            </a:r>
          </a:p>
          <a:p>
            <a:pPr algn="ctr"/>
            <a:r>
              <a:rPr lang="en-US" sz="1600" dirty="0" smtClean="0"/>
              <a:t>Rev. Yvonne Woods</a:t>
            </a:r>
            <a:r>
              <a:rPr lang="en-US" sz="1600" dirty="0"/>
              <a:t>	</a:t>
            </a:r>
          </a:p>
          <a:p>
            <a:pPr algn="ctr"/>
            <a:endParaRPr lang="en-US" sz="800" b="1" dirty="0" smtClean="0"/>
          </a:p>
          <a:p>
            <a:pPr algn="ctr"/>
            <a:r>
              <a:rPr lang="en-US" sz="1600" b="1" dirty="0" smtClean="0"/>
              <a:t>Outreach </a:t>
            </a:r>
            <a:r>
              <a:rPr lang="en-US" sz="1600" b="1" dirty="0"/>
              <a:t>Team</a:t>
            </a:r>
          </a:p>
          <a:p>
            <a:endParaRPr lang="en-US" sz="2000" dirty="0"/>
          </a:p>
        </p:txBody>
      </p:sp>
      <p:sp>
        <p:nvSpPr>
          <p:cNvPr id="4" name="TextBox 3"/>
          <p:cNvSpPr txBox="1"/>
          <p:nvPr/>
        </p:nvSpPr>
        <p:spPr>
          <a:xfrm>
            <a:off x="8893279" y="1858296"/>
            <a:ext cx="3170902" cy="1477328"/>
          </a:xfrm>
          <a:prstGeom prst="rect">
            <a:avLst/>
          </a:prstGeom>
          <a:noFill/>
        </p:spPr>
        <p:txBody>
          <a:bodyPr wrap="square" rtlCol="0">
            <a:spAutoFit/>
          </a:bodyPr>
          <a:lstStyle/>
          <a:p>
            <a:r>
              <a:rPr lang="en-US" b="1" dirty="0"/>
              <a:t>Government Officials </a:t>
            </a:r>
            <a:endParaRPr lang="en-US" dirty="0"/>
          </a:p>
          <a:p>
            <a:r>
              <a:rPr lang="en-US" dirty="0"/>
              <a:t> </a:t>
            </a:r>
            <a:endParaRPr lang="en-US" dirty="0" smtClean="0"/>
          </a:p>
          <a:p>
            <a:r>
              <a:rPr lang="en-US" dirty="0" smtClean="0"/>
              <a:t>Hernando County </a:t>
            </a:r>
          </a:p>
          <a:p>
            <a:r>
              <a:rPr lang="en-US" dirty="0"/>
              <a:t> </a:t>
            </a:r>
            <a:r>
              <a:rPr lang="en-US" dirty="0" smtClean="0"/>
              <a:t>        Emergency Management</a:t>
            </a:r>
            <a:endParaRPr lang="en-US" dirty="0"/>
          </a:p>
          <a:p>
            <a:endParaRPr lang="en-US" dirty="0"/>
          </a:p>
        </p:txBody>
      </p:sp>
      <p:sp>
        <p:nvSpPr>
          <p:cNvPr id="3" name="TextBox 2"/>
          <p:cNvSpPr txBox="1"/>
          <p:nvPr/>
        </p:nvSpPr>
        <p:spPr>
          <a:xfrm>
            <a:off x="5193226" y="3041146"/>
            <a:ext cx="2467963" cy="3847207"/>
          </a:xfrm>
          <a:prstGeom prst="rect">
            <a:avLst/>
          </a:prstGeom>
          <a:noFill/>
        </p:spPr>
        <p:txBody>
          <a:bodyPr wrap="square" rtlCol="0">
            <a:spAutoFit/>
          </a:bodyPr>
          <a:lstStyle/>
          <a:p>
            <a:r>
              <a:rPr lang="en-US" sz="1600" dirty="0"/>
              <a:t>Pastor Yvonne </a:t>
            </a:r>
            <a:r>
              <a:rPr lang="en-US" sz="1600" dirty="0" smtClean="0"/>
              <a:t>Woods</a:t>
            </a:r>
          </a:p>
          <a:p>
            <a:r>
              <a:rPr lang="en-US" sz="1600" dirty="0" err="1" smtClean="0"/>
              <a:t>Tawanna</a:t>
            </a:r>
            <a:r>
              <a:rPr lang="en-US" sz="1600" dirty="0" smtClean="0"/>
              <a:t> </a:t>
            </a:r>
            <a:r>
              <a:rPr lang="en-US" sz="1600" dirty="0" err="1" smtClean="0"/>
              <a:t>Baumgardner</a:t>
            </a:r>
            <a:endParaRPr lang="en-US" sz="1600" dirty="0" smtClean="0"/>
          </a:p>
          <a:p>
            <a:r>
              <a:rPr lang="en-US" sz="1600" dirty="0" smtClean="0"/>
              <a:t>Wanda </a:t>
            </a:r>
            <a:r>
              <a:rPr lang="en-US" sz="1600" dirty="0"/>
              <a:t>Graham	</a:t>
            </a:r>
            <a:endParaRPr lang="en-US" sz="1600" dirty="0" smtClean="0"/>
          </a:p>
          <a:p>
            <a:r>
              <a:rPr lang="en-US" sz="1600" dirty="0" smtClean="0"/>
              <a:t>Rashawn </a:t>
            </a:r>
            <a:r>
              <a:rPr lang="en-US" sz="1600" dirty="0"/>
              <a:t>Smith	</a:t>
            </a:r>
            <a:endParaRPr lang="en-US" sz="1600" dirty="0" smtClean="0"/>
          </a:p>
          <a:p>
            <a:r>
              <a:rPr lang="en-US" sz="1600" dirty="0" err="1" smtClean="0"/>
              <a:t>TuKierre</a:t>
            </a:r>
            <a:r>
              <a:rPr lang="en-US" sz="1600" dirty="0" smtClean="0"/>
              <a:t> </a:t>
            </a:r>
            <a:r>
              <a:rPr lang="en-US" sz="1600" dirty="0"/>
              <a:t>Bostic	</a:t>
            </a:r>
            <a:endParaRPr lang="en-US" sz="1600" dirty="0" smtClean="0"/>
          </a:p>
          <a:p>
            <a:r>
              <a:rPr lang="en-US" sz="1600" dirty="0" err="1" smtClean="0"/>
              <a:t>Nikiya</a:t>
            </a:r>
            <a:r>
              <a:rPr lang="en-US" sz="1600" dirty="0" smtClean="0"/>
              <a:t> Brown</a:t>
            </a:r>
          </a:p>
          <a:p>
            <a:r>
              <a:rPr lang="en-US" b="1" dirty="0"/>
              <a:t>	</a:t>
            </a:r>
          </a:p>
          <a:p>
            <a:r>
              <a:rPr lang="en-US" sz="1600" b="1" dirty="0"/>
              <a:t>Outreach Team </a:t>
            </a:r>
            <a:r>
              <a:rPr lang="en-US" sz="1600" b="1" dirty="0" smtClean="0"/>
              <a:t>Supporters</a:t>
            </a:r>
          </a:p>
          <a:p>
            <a:r>
              <a:rPr lang="en-US" sz="1600" dirty="0" err="1"/>
              <a:t>Jakaria</a:t>
            </a:r>
            <a:r>
              <a:rPr lang="en-US" sz="1600" dirty="0"/>
              <a:t> Williams</a:t>
            </a:r>
            <a:br>
              <a:rPr lang="en-US" sz="1600" dirty="0"/>
            </a:br>
            <a:r>
              <a:rPr lang="en-US" sz="1600" dirty="0"/>
              <a:t>Octavia Peterson</a:t>
            </a:r>
            <a:br>
              <a:rPr lang="en-US" sz="1600" dirty="0"/>
            </a:br>
            <a:r>
              <a:rPr lang="en-US" sz="1600" dirty="0" err="1"/>
              <a:t>Fahaeem</a:t>
            </a:r>
            <a:r>
              <a:rPr lang="en-US" sz="1600" dirty="0"/>
              <a:t> </a:t>
            </a:r>
            <a:r>
              <a:rPr lang="en-US" sz="1600" dirty="0" err="1"/>
              <a:t>Taalin</a:t>
            </a:r>
            <a:r>
              <a:rPr lang="en-US" sz="1600" dirty="0"/>
              <a:t> Din</a:t>
            </a:r>
          </a:p>
          <a:p>
            <a:r>
              <a:rPr lang="en-US" sz="1600" dirty="0"/>
              <a:t>Adrian </a:t>
            </a:r>
            <a:r>
              <a:rPr lang="en-US" sz="1600" dirty="0" smtClean="0"/>
              <a:t>Castillo</a:t>
            </a:r>
          </a:p>
          <a:p>
            <a:r>
              <a:rPr lang="en-US" sz="1600" dirty="0" smtClean="0"/>
              <a:t>Nicki Washington</a:t>
            </a:r>
            <a:endParaRPr lang="en-US" sz="1600" dirty="0" smtClean="0"/>
          </a:p>
          <a:p>
            <a:r>
              <a:rPr lang="en-US" sz="1600" dirty="0" smtClean="0"/>
              <a:t> </a:t>
            </a:r>
            <a:endParaRPr lang="en-US" sz="1600" dirty="0"/>
          </a:p>
          <a:p>
            <a:r>
              <a:rPr lang="en-US" b="1" dirty="0"/>
              <a:t>	</a:t>
            </a:r>
            <a:endParaRPr lang="en-US" dirty="0"/>
          </a:p>
        </p:txBody>
      </p:sp>
    </p:spTree>
    <p:extLst>
      <p:ext uri="{BB962C8B-B14F-4D97-AF65-F5344CB8AC3E}">
        <p14:creationId xmlns:p14="http://schemas.microsoft.com/office/powerpoint/2010/main" val="20521189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7471" y="1013982"/>
            <a:ext cx="3288890" cy="4397860"/>
          </a:xfrm>
          <a:prstGeom prst="rect">
            <a:avLst/>
          </a:prstGeom>
        </p:spPr>
      </p:pic>
      <p:sp>
        <p:nvSpPr>
          <p:cNvPr id="5" name="TextBox 4"/>
          <p:cNvSpPr txBox="1"/>
          <p:nvPr/>
        </p:nvSpPr>
        <p:spPr>
          <a:xfrm>
            <a:off x="263797" y="5394277"/>
            <a:ext cx="11564408" cy="1077218"/>
          </a:xfrm>
          <a:prstGeom prst="rect">
            <a:avLst/>
          </a:prstGeom>
          <a:noFill/>
        </p:spPr>
        <p:txBody>
          <a:bodyPr wrap="square" rtlCol="0">
            <a:spAutoFit/>
          </a:bodyPr>
          <a:lstStyle/>
          <a:p>
            <a:pPr algn="ctr"/>
            <a:r>
              <a:rPr lang="en-US" sz="1600" dirty="0" smtClean="0"/>
              <a:t>This </a:t>
            </a:r>
            <a:r>
              <a:rPr lang="en-US" sz="1600" dirty="0"/>
              <a:t>project was funded in part by the Unitarian Universalist Fund for Social Responsibility.</a:t>
            </a:r>
          </a:p>
          <a:p>
            <a:pPr algn="ctr"/>
            <a:r>
              <a:rPr lang="en-US" sz="1600" dirty="0" smtClean="0"/>
              <a:t>This </a:t>
            </a:r>
            <a:r>
              <a:rPr lang="en-US" sz="1600" dirty="0"/>
              <a:t>project was funded in part by the UUFBR Endowment Fund.</a:t>
            </a:r>
          </a:p>
          <a:p>
            <a:pPr algn="ctr"/>
            <a:r>
              <a:rPr lang="en-US" sz="1600" dirty="0"/>
              <a:t>-Development of the ReACT Tool Kit and the Pilot Project was funded by EPA Environmental Justice Grant </a:t>
            </a:r>
            <a:r>
              <a:rPr lang="en-US" sz="1600" dirty="0" smtClean="0"/>
              <a:t>#</a:t>
            </a:r>
            <a:r>
              <a:rPr lang="en-US" sz="1600" dirty="0"/>
              <a:t>EQ-00D35415-0 awarded to the Green Sanctuary Committee of the UU Fellowship of Boca Raton.</a:t>
            </a:r>
          </a:p>
        </p:txBody>
      </p:sp>
      <p:pic>
        <p:nvPicPr>
          <p:cNvPr id="8" name="officeArt object"/>
          <p:cNvPicPr/>
          <p:nvPr/>
        </p:nvPicPr>
        <p:blipFill>
          <a:blip r:embed="rId4">
            <a:extLst/>
          </a:blip>
          <a:stretch>
            <a:fillRect/>
          </a:stretch>
        </p:blipFill>
        <p:spPr>
          <a:xfrm>
            <a:off x="4837471" y="255791"/>
            <a:ext cx="3318386" cy="758190"/>
          </a:xfrm>
          <a:prstGeom prst="rect">
            <a:avLst/>
          </a:prstGeom>
          <a:ln w="12700" cap="flat">
            <a:noFill/>
            <a:miter lim="400000"/>
          </a:ln>
          <a:effectLst/>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62830" y="1013981"/>
            <a:ext cx="3165375" cy="4434443"/>
          </a:xfrm>
          <a:prstGeom prst="rect">
            <a:avLst/>
          </a:prstGeom>
        </p:spPr>
      </p:pic>
      <p:pic>
        <p:nvPicPr>
          <p:cNvPr id="7" name="Picture 6"/>
          <p:cNvPicPr/>
          <p:nvPr/>
        </p:nvPicPr>
        <p:blipFill>
          <a:blip r:embed="rId6" cstate="print">
            <a:extLst>
              <a:ext uri="{28A0092B-C50C-407E-A947-70E740481C1C}">
                <a14:useLocalDpi xmlns:a14="http://schemas.microsoft.com/office/drawing/2010/main" val="0"/>
              </a:ext>
            </a:extLst>
          </a:blip>
          <a:stretch>
            <a:fillRect/>
          </a:stretch>
        </p:blipFill>
        <p:spPr>
          <a:xfrm>
            <a:off x="679978" y="1795462"/>
            <a:ext cx="3621024" cy="2362010"/>
          </a:xfrm>
          <a:prstGeom prst="rect">
            <a:avLst/>
          </a:prstGeom>
        </p:spPr>
      </p:pic>
      <p:sp>
        <p:nvSpPr>
          <p:cNvPr id="3" name="TextBox 2"/>
          <p:cNvSpPr txBox="1"/>
          <p:nvPr/>
        </p:nvSpPr>
        <p:spPr>
          <a:xfrm>
            <a:off x="679978" y="4632960"/>
            <a:ext cx="3621024" cy="461665"/>
          </a:xfrm>
          <a:prstGeom prst="rect">
            <a:avLst/>
          </a:prstGeom>
          <a:noFill/>
        </p:spPr>
        <p:txBody>
          <a:bodyPr wrap="square" rtlCol="0">
            <a:spAutoFit/>
          </a:bodyPr>
          <a:lstStyle/>
          <a:p>
            <a:r>
              <a:rPr lang="en-US" sz="2400" b="1" i="1" spc="100" dirty="0" smtClean="0"/>
              <a:t>Collaboratory Hernando</a:t>
            </a:r>
            <a:endParaRPr lang="en-US" sz="2400" b="1" i="1" spc="100" dirty="0"/>
          </a:p>
        </p:txBody>
      </p:sp>
    </p:spTree>
    <p:extLst>
      <p:ext uri="{BB962C8B-B14F-4D97-AF65-F5344CB8AC3E}">
        <p14:creationId xmlns:p14="http://schemas.microsoft.com/office/powerpoint/2010/main" val="3884936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7916" y="271854"/>
            <a:ext cx="9896169" cy="1450757"/>
          </a:xfrm>
        </p:spPr>
        <p:txBody>
          <a:bodyPr>
            <a:normAutofit/>
          </a:bodyPr>
          <a:lstStyle/>
          <a:p>
            <a:pPr algn="ctr"/>
            <a:r>
              <a:rPr lang="en-US" dirty="0">
                <a:solidFill>
                  <a:srgbClr val="FF0000"/>
                </a:solidFill>
              </a:rPr>
              <a:t>6</a:t>
            </a:r>
            <a:r>
              <a:rPr lang="en-US" dirty="0" smtClean="0">
                <a:solidFill>
                  <a:srgbClr val="FF0000"/>
                </a:solidFill>
              </a:rPr>
              <a:t> </a:t>
            </a:r>
            <a:r>
              <a:rPr lang="en-US" dirty="0" smtClean="0">
                <a:solidFill>
                  <a:schemeClr val="tx1"/>
                </a:solidFill>
              </a:rPr>
              <a:t>Members of the Outreach Team + </a:t>
            </a:r>
            <a:br>
              <a:rPr lang="en-US" dirty="0" smtClean="0">
                <a:solidFill>
                  <a:schemeClr val="tx1"/>
                </a:solidFill>
              </a:rPr>
            </a:br>
            <a:r>
              <a:rPr lang="en-US" dirty="0">
                <a:solidFill>
                  <a:srgbClr val="FF0000"/>
                </a:solidFill>
              </a:rPr>
              <a:t>4</a:t>
            </a:r>
            <a:r>
              <a:rPr lang="en-US" dirty="0" smtClean="0">
                <a:solidFill>
                  <a:schemeClr val="tx1"/>
                </a:solidFill>
              </a:rPr>
              <a:t> Supporters</a:t>
            </a:r>
            <a:endParaRPr lang="en-US" dirty="0">
              <a:solidFill>
                <a:schemeClr val="tx1">
                  <a:lumMod val="85000"/>
                  <a:lumOff val="15000"/>
                </a:schemeClr>
              </a:solidFill>
            </a:endParaRPr>
          </a:p>
        </p:txBody>
      </p:sp>
      <p:sp>
        <p:nvSpPr>
          <p:cNvPr id="5" name="TextBox 4"/>
          <p:cNvSpPr txBox="1"/>
          <p:nvPr/>
        </p:nvSpPr>
        <p:spPr>
          <a:xfrm>
            <a:off x="1731461" y="1962183"/>
            <a:ext cx="8828385" cy="1200329"/>
          </a:xfrm>
          <a:prstGeom prst="rect">
            <a:avLst/>
          </a:prstGeom>
          <a:noFill/>
        </p:spPr>
        <p:txBody>
          <a:bodyPr wrap="square" rtlCol="0">
            <a:spAutoFit/>
          </a:bodyPr>
          <a:lstStyle/>
          <a:p>
            <a:r>
              <a:rPr lang="en-US" sz="3600" dirty="0" smtClean="0"/>
              <a:t>				</a:t>
            </a:r>
            <a:endParaRPr lang="en-US" sz="3200" b="1" dirty="0"/>
          </a:p>
          <a:p>
            <a:endParaRPr lang="en-US" sz="3600" dirty="0"/>
          </a:p>
        </p:txBody>
      </p:sp>
      <p:sp>
        <p:nvSpPr>
          <p:cNvPr id="3" name="TextBox 2"/>
          <p:cNvSpPr txBox="1"/>
          <p:nvPr/>
        </p:nvSpPr>
        <p:spPr>
          <a:xfrm>
            <a:off x="1082532" y="2153497"/>
            <a:ext cx="5648632" cy="2954655"/>
          </a:xfrm>
          <a:prstGeom prst="rect">
            <a:avLst/>
          </a:prstGeom>
          <a:noFill/>
        </p:spPr>
        <p:txBody>
          <a:bodyPr wrap="square" rtlCol="0">
            <a:spAutoFit/>
          </a:bodyPr>
          <a:lstStyle/>
          <a:p>
            <a:r>
              <a:rPr lang="en-US" sz="2800" b="1" dirty="0" smtClean="0"/>
              <a:t>Pastor Yvonne Woods	44 Surveys</a:t>
            </a:r>
          </a:p>
          <a:p>
            <a:r>
              <a:rPr lang="en-US" sz="2800" b="1" dirty="0" err="1" smtClean="0"/>
              <a:t>Tawanna</a:t>
            </a:r>
            <a:r>
              <a:rPr lang="en-US" sz="2800" b="1" dirty="0" smtClean="0"/>
              <a:t> </a:t>
            </a:r>
            <a:r>
              <a:rPr lang="en-US" sz="2800" b="1" dirty="0" err="1" smtClean="0"/>
              <a:t>Baumgardner</a:t>
            </a:r>
            <a:r>
              <a:rPr lang="en-US" sz="2800" b="1" dirty="0" smtClean="0"/>
              <a:t>	10 Surveys</a:t>
            </a:r>
          </a:p>
          <a:p>
            <a:r>
              <a:rPr lang="en-US" sz="2800" b="1" dirty="0" smtClean="0"/>
              <a:t>Wanda Graham		10 Surveys</a:t>
            </a:r>
          </a:p>
          <a:p>
            <a:r>
              <a:rPr lang="en-US" sz="2800" b="1" dirty="0" smtClean="0"/>
              <a:t>Rashawn Smith		10 Surveys </a:t>
            </a:r>
            <a:r>
              <a:rPr lang="en-US" sz="2800" b="1" dirty="0" err="1" smtClean="0"/>
              <a:t>TuKierre</a:t>
            </a:r>
            <a:r>
              <a:rPr lang="en-US" sz="2800" b="1" dirty="0" smtClean="0"/>
              <a:t> Bostic		10 Surveys</a:t>
            </a:r>
          </a:p>
          <a:p>
            <a:r>
              <a:rPr lang="en-US" sz="2800" b="1" dirty="0" err="1" smtClean="0"/>
              <a:t>Nikiya</a:t>
            </a:r>
            <a:r>
              <a:rPr lang="en-US" sz="2800" b="1" dirty="0" smtClean="0"/>
              <a:t> Brown		10 Surveys</a:t>
            </a:r>
          </a:p>
          <a:p>
            <a:endParaRPr lang="en-US" dirty="0"/>
          </a:p>
        </p:txBody>
      </p:sp>
      <p:sp>
        <p:nvSpPr>
          <p:cNvPr id="4" name="TextBox 3"/>
          <p:cNvSpPr txBox="1"/>
          <p:nvPr/>
        </p:nvSpPr>
        <p:spPr>
          <a:xfrm>
            <a:off x="6799008" y="1929736"/>
            <a:ext cx="4409767" cy="3385542"/>
          </a:xfrm>
          <a:prstGeom prst="rect">
            <a:avLst/>
          </a:prstGeom>
          <a:noFill/>
        </p:spPr>
        <p:txBody>
          <a:bodyPr wrap="square" rtlCol="0">
            <a:spAutoFit/>
          </a:bodyPr>
          <a:lstStyle/>
          <a:p>
            <a:pPr algn="ctr"/>
            <a:r>
              <a:rPr lang="en-US" sz="2800" dirty="0" smtClean="0"/>
              <a:t>Special Thanks to</a:t>
            </a:r>
            <a:r>
              <a:rPr lang="en-US" sz="2800" dirty="0"/>
              <a:t> </a:t>
            </a:r>
            <a:r>
              <a:rPr lang="en-US" sz="2800" dirty="0" smtClean="0"/>
              <a:t>these additional Team </a:t>
            </a:r>
            <a:r>
              <a:rPr lang="en-US" sz="2800" dirty="0"/>
              <a:t>Members </a:t>
            </a:r>
            <a:r>
              <a:rPr lang="en-US" sz="2800" dirty="0" smtClean="0"/>
              <a:t>:</a:t>
            </a:r>
            <a:r>
              <a:rPr lang="en-US" sz="2800" dirty="0"/>
              <a:t/>
            </a:r>
            <a:br>
              <a:rPr lang="en-US" sz="2800" dirty="0"/>
            </a:br>
            <a:r>
              <a:rPr lang="en-US" sz="2800" b="1" dirty="0" err="1" smtClean="0"/>
              <a:t>Jakaria</a:t>
            </a:r>
            <a:r>
              <a:rPr lang="en-US" sz="2800" b="1" dirty="0" smtClean="0"/>
              <a:t> Williams</a:t>
            </a:r>
            <a:r>
              <a:rPr lang="en-US" sz="2800" b="1" dirty="0"/>
              <a:t/>
            </a:r>
            <a:br>
              <a:rPr lang="en-US" sz="2800" b="1" dirty="0"/>
            </a:br>
            <a:r>
              <a:rPr lang="en-US" sz="2800" b="1" dirty="0" smtClean="0"/>
              <a:t>Octavia Peterson</a:t>
            </a:r>
            <a:r>
              <a:rPr lang="en-US" sz="2800" b="1" dirty="0"/>
              <a:t/>
            </a:r>
            <a:br>
              <a:rPr lang="en-US" sz="2800" b="1" dirty="0"/>
            </a:br>
            <a:r>
              <a:rPr lang="en-US" sz="2800" b="1" dirty="0" err="1" smtClean="0"/>
              <a:t>Fahaeem</a:t>
            </a:r>
            <a:r>
              <a:rPr lang="en-US" sz="2800" b="1" dirty="0" smtClean="0"/>
              <a:t> </a:t>
            </a:r>
            <a:r>
              <a:rPr lang="en-US" sz="2800" b="1" dirty="0" err="1" smtClean="0"/>
              <a:t>Taalin</a:t>
            </a:r>
            <a:r>
              <a:rPr lang="en-US" sz="2800" b="1" dirty="0" smtClean="0"/>
              <a:t> Din</a:t>
            </a:r>
          </a:p>
          <a:p>
            <a:pPr algn="ctr"/>
            <a:r>
              <a:rPr lang="en-US" sz="2800" b="1" dirty="0" smtClean="0"/>
              <a:t>Adrian </a:t>
            </a:r>
            <a:r>
              <a:rPr lang="en-US" sz="2800" b="1" dirty="0" smtClean="0"/>
              <a:t>Castillo</a:t>
            </a:r>
          </a:p>
          <a:p>
            <a:pPr algn="ctr"/>
            <a:r>
              <a:rPr lang="en-US" sz="2800" b="1" dirty="0" smtClean="0"/>
              <a:t>Nicki Washington</a:t>
            </a:r>
            <a:r>
              <a:rPr lang="en-US" sz="2800" dirty="0"/>
              <a:t/>
            </a:r>
            <a:br>
              <a:rPr lang="en-US" sz="2800" dirty="0"/>
            </a:br>
            <a:endParaRPr lang="en-US" dirty="0"/>
          </a:p>
        </p:txBody>
      </p:sp>
    </p:spTree>
    <p:extLst>
      <p:ext uri="{BB962C8B-B14F-4D97-AF65-F5344CB8AC3E}">
        <p14:creationId xmlns:p14="http://schemas.microsoft.com/office/powerpoint/2010/main" val="12893129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94 </a:t>
            </a:r>
            <a:r>
              <a:rPr lang="en-US" dirty="0" smtClean="0">
                <a:solidFill>
                  <a:schemeClr val="tx1"/>
                </a:solidFill>
              </a:rPr>
              <a:t>Households Educated</a:t>
            </a:r>
            <a:endParaRPr lang="en-US" dirty="0">
              <a:solidFill>
                <a:schemeClr val="tx1"/>
              </a:solidFill>
            </a:endParaRP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7830147" y="3980706"/>
            <a:ext cx="4125643" cy="2369022"/>
          </a:xfrm>
        </p:spPr>
      </p:pic>
      <p:pic>
        <p:nvPicPr>
          <p:cNvPr id="10" name="Picture 9"/>
          <p:cNvPicPr>
            <a:picLocks noChangeAspect="1"/>
          </p:cNvPicPr>
          <p:nvPr/>
        </p:nvPicPr>
        <p:blipFill rotWithShape="1">
          <a:blip r:embed="rId4">
            <a:extLst>
              <a:ext uri="{28A0092B-C50C-407E-A947-70E740481C1C}">
                <a14:useLocalDpi xmlns:a14="http://schemas.microsoft.com/office/drawing/2010/main" val="0"/>
              </a:ext>
            </a:extLst>
          </a:blip>
          <a:srcRect t="-1311" b="13842"/>
          <a:stretch/>
        </p:blipFill>
        <p:spPr>
          <a:xfrm>
            <a:off x="3843073" y="3980706"/>
            <a:ext cx="3987073" cy="2384774"/>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5570" y="1767918"/>
            <a:ext cx="2820220" cy="2212788"/>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752984"/>
            <a:ext cx="2980273" cy="2293413"/>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0273" y="1753048"/>
            <a:ext cx="3040128" cy="2242528"/>
          </a:xfrm>
          <a:prstGeom prst="rect">
            <a:avLst/>
          </a:prstGeom>
        </p:spPr>
      </p:pic>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45801" y="1737360"/>
            <a:ext cx="3077551" cy="2293310"/>
          </a:xfrm>
          <a:prstGeom prst="rect">
            <a:avLst/>
          </a:prstGeom>
        </p:spPr>
      </p:pic>
      <p:pic>
        <p:nvPicPr>
          <p:cNvPr id="15" name="Pictur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50" y="4027016"/>
            <a:ext cx="3837524" cy="2322712"/>
          </a:xfrm>
          <a:prstGeom prst="rect">
            <a:avLst/>
          </a:prstGeom>
        </p:spPr>
      </p:pic>
      <p:sp>
        <p:nvSpPr>
          <p:cNvPr id="16" name="TextBox 15"/>
          <p:cNvSpPr txBox="1"/>
          <p:nvPr/>
        </p:nvSpPr>
        <p:spPr>
          <a:xfrm>
            <a:off x="0" y="2861187"/>
            <a:ext cx="1932039" cy="830997"/>
          </a:xfrm>
          <a:prstGeom prst="rect">
            <a:avLst/>
          </a:prstGeom>
          <a:noFill/>
        </p:spPr>
        <p:txBody>
          <a:bodyPr wrap="square" rtlCol="0">
            <a:spAutoFit/>
          </a:bodyPr>
          <a:lstStyle/>
          <a:p>
            <a:r>
              <a:rPr lang="en-US" sz="2400" b="1" dirty="0" smtClean="0">
                <a:solidFill>
                  <a:schemeClr val="bg1"/>
                </a:solidFill>
              </a:rPr>
              <a:t>Storm Preparedness</a:t>
            </a:r>
            <a:endParaRPr lang="en-US" sz="2400" b="1" dirty="0">
              <a:solidFill>
                <a:schemeClr val="bg1"/>
              </a:solidFill>
            </a:endParaRPr>
          </a:p>
        </p:txBody>
      </p:sp>
      <p:sp>
        <p:nvSpPr>
          <p:cNvPr id="17" name="TextBox 16"/>
          <p:cNvSpPr txBox="1"/>
          <p:nvPr/>
        </p:nvSpPr>
        <p:spPr>
          <a:xfrm>
            <a:off x="3050919" y="1841359"/>
            <a:ext cx="1093166" cy="461665"/>
          </a:xfrm>
          <a:prstGeom prst="rect">
            <a:avLst/>
          </a:prstGeom>
          <a:noFill/>
        </p:spPr>
        <p:txBody>
          <a:bodyPr wrap="square" rtlCol="0">
            <a:spAutoFit/>
          </a:bodyPr>
          <a:lstStyle/>
          <a:p>
            <a:r>
              <a:rPr lang="en-US" sz="2400" b="1" dirty="0" smtClean="0"/>
              <a:t>Mold</a:t>
            </a:r>
            <a:endParaRPr lang="en-US" sz="2400" b="1" dirty="0"/>
          </a:p>
        </p:txBody>
      </p:sp>
      <p:sp>
        <p:nvSpPr>
          <p:cNvPr id="18" name="TextBox 17"/>
          <p:cNvSpPr txBox="1"/>
          <p:nvPr/>
        </p:nvSpPr>
        <p:spPr>
          <a:xfrm>
            <a:off x="6049936" y="1767918"/>
            <a:ext cx="2402403" cy="830997"/>
          </a:xfrm>
          <a:prstGeom prst="rect">
            <a:avLst/>
          </a:prstGeom>
          <a:noFill/>
        </p:spPr>
        <p:txBody>
          <a:bodyPr wrap="square" rtlCol="0">
            <a:spAutoFit/>
          </a:bodyPr>
          <a:lstStyle/>
          <a:p>
            <a:r>
              <a:rPr lang="en-US" sz="2400" b="1" dirty="0" smtClean="0">
                <a:solidFill>
                  <a:schemeClr val="bg1"/>
                </a:solidFill>
              </a:rPr>
              <a:t>Water Contamination</a:t>
            </a:r>
            <a:endParaRPr lang="en-US" sz="2400" b="1" dirty="0">
              <a:solidFill>
                <a:schemeClr val="bg1"/>
              </a:solidFill>
            </a:endParaRPr>
          </a:p>
        </p:txBody>
      </p:sp>
      <p:sp>
        <p:nvSpPr>
          <p:cNvPr id="19" name="TextBox 18"/>
          <p:cNvSpPr txBox="1"/>
          <p:nvPr/>
        </p:nvSpPr>
        <p:spPr>
          <a:xfrm>
            <a:off x="9148752" y="1767918"/>
            <a:ext cx="2807038" cy="830997"/>
          </a:xfrm>
          <a:prstGeom prst="rect">
            <a:avLst/>
          </a:prstGeom>
          <a:noFill/>
        </p:spPr>
        <p:txBody>
          <a:bodyPr wrap="square" rtlCol="0">
            <a:spAutoFit/>
          </a:bodyPr>
          <a:lstStyle/>
          <a:p>
            <a:r>
              <a:rPr lang="en-US" sz="2400" b="1" dirty="0" smtClean="0">
                <a:solidFill>
                  <a:schemeClr val="bg1"/>
                </a:solidFill>
              </a:rPr>
              <a:t>Vector Borne Disease</a:t>
            </a:r>
            <a:endParaRPr lang="en-US" sz="2400" b="1" dirty="0">
              <a:solidFill>
                <a:schemeClr val="bg1"/>
              </a:solidFill>
            </a:endParaRPr>
          </a:p>
        </p:txBody>
      </p:sp>
      <p:sp>
        <p:nvSpPr>
          <p:cNvPr id="20" name="TextBox 19"/>
          <p:cNvSpPr txBox="1"/>
          <p:nvPr/>
        </p:nvSpPr>
        <p:spPr>
          <a:xfrm>
            <a:off x="8028130" y="4284882"/>
            <a:ext cx="3524864" cy="461665"/>
          </a:xfrm>
          <a:prstGeom prst="rect">
            <a:avLst/>
          </a:prstGeom>
          <a:noFill/>
        </p:spPr>
        <p:txBody>
          <a:bodyPr wrap="square" rtlCol="0">
            <a:spAutoFit/>
          </a:bodyPr>
          <a:lstStyle/>
          <a:p>
            <a:r>
              <a:rPr lang="en-US" sz="2400" b="1" dirty="0" smtClean="0">
                <a:solidFill>
                  <a:schemeClr val="bg1"/>
                </a:solidFill>
              </a:rPr>
              <a:t>Algae Blooms</a:t>
            </a:r>
            <a:endParaRPr lang="en-US" sz="2400" b="1" dirty="0">
              <a:solidFill>
                <a:schemeClr val="bg1"/>
              </a:solidFill>
            </a:endParaRPr>
          </a:p>
        </p:txBody>
      </p:sp>
      <p:sp>
        <p:nvSpPr>
          <p:cNvPr id="21" name="TextBox 20"/>
          <p:cNvSpPr txBox="1"/>
          <p:nvPr/>
        </p:nvSpPr>
        <p:spPr>
          <a:xfrm>
            <a:off x="4041058" y="4262284"/>
            <a:ext cx="3215148" cy="461665"/>
          </a:xfrm>
          <a:prstGeom prst="rect">
            <a:avLst/>
          </a:prstGeom>
          <a:noFill/>
        </p:spPr>
        <p:txBody>
          <a:bodyPr wrap="square" rtlCol="0">
            <a:spAutoFit/>
          </a:bodyPr>
          <a:lstStyle/>
          <a:p>
            <a:r>
              <a:rPr lang="en-US" sz="2400" b="1" dirty="0" smtClean="0">
                <a:solidFill>
                  <a:schemeClr val="bg1"/>
                </a:solidFill>
              </a:rPr>
              <a:t>Standing Water</a:t>
            </a:r>
            <a:endParaRPr lang="en-US" sz="2400" b="1" dirty="0">
              <a:solidFill>
                <a:schemeClr val="bg1"/>
              </a:solidFill>
            </a:endParaRPr>
          </a:p>
        </p:txBody>
      </p:sp>
      <p:sp>
        <p:nvSpPr>
          <p:cNvPr id="22" name="TextBox 21"/>
          <p:cNvSpPr txBox="1"/>
          <p:nvPr/>
        </p:nvSpPr>
        <p:spPr>
          <a:xfrm>
            <a:off x="206477" y="4262284"/>
            <a:ext cx="3391025" cy="830997"/>
          </a:xfrm>
          <a:prstGeom prst="rect">
            <a:avLst/>
          </a:prstGeom>
          <a:noFill/>
        </p:spPr>
        <p:txBody>
          <a:bodyPr wrap="square" rtlCol="0">
            <a:spAutoFit/>
          </a:bodyPr>
          <a:lstStyle/>
          <a:p>
            <a:r>
              <a:rPr lang="en-US" sz="2400" b="1" dirty="0" smtClean="0">
                <a:solidFill>
                  <a:schemeClr val="bg1"/>
                </a:solidFill>
              </a:rPr>
              <a:t>Heat Waves and</a:t>
            </a:r>
          </a:p>
          <a:p>
            <a:r>
              <a:rPr lang="en-US" sz="2400" b="1" dirty="0" smtClean="0">
                <a:solidFill>
                  <a:schemeClr val="bg1"/>
                </a:solidFill>
              </a:rPr>
              <a:t>Poor Air Quality</a:t>
            </a:r>
            <a:endParaRPr lang="en-US" sz="2400" b="1" dirty="0">
              <a:solidFill>
                <a:schemeClr val="bg1"/>
              </a:solidFill>
            </a:endParaRPr>
          </a:p>
        </p:txBody>
      </p:sp>
    </p:spTree>
    <p:extLst>
      <p:ext uri="{BB962C8B-B14F-4D97-AF65-F5344CB8AC3E}">
        <p14:creationId xmlns:p14="http://schemas.microsoft.com/office/powerpoint/2010/main" val="499483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rgbClr val="FF0000"/>
                </a:solidFill>
              </a:rPr>
              <a:t>3</a:t>
            </a:r>
            <a:r>
              <a:rPr lang="en-US" dirty="0" smtClean="0"/>
              <a:t> Outreach Fact Sheets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7262" y="1964249"/>
            <a:ext cx="3117995" cy="4022725"/>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43961" y="1975538"/>
            <a:ext cx="3081162" cy="4011436"/>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2530" y="1945731"/>
            <a:ext cx="3119767" cy="4041243"/>
          </a:xfrm>
          <a:prstGeom prst="rect">
            <a:avLst/>
          </a:prstGeom>
        </p:spPr>
      </p:pic>
    </p:spTree>
    <p:extLst>
      <p:ext uri="{BB962C8B-B14F-4D97-AF65-F5344CB8AC3E}">
        <p14:creationId xmlns:p14="http://schemas.microsoft.com/office/powerpoint/2010/main" val="20142942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dirty="0" smtClean="0">
                <a:solidFill>
                  <a:srgbClr val="FF0000"/>
                </a:solidFill>
              </a:rPr>
              <a:t>94</a:t>
            </a:r>
            <a:r>
              <a:rPr lang="en-US" sz="4400" dirty="0" smtClean="0"/>
              <a:t> Households in Hernando County</a:t>
            </a:r>
            <a:endParaRPr lang="en-US" sz="4400" dirty="0"/>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3274" y="1845734"/>
            <a:ext cx="6898804" cy="4350037"/>
          </a:xfrm>
          <a:prstGeom prst="rect">
            <a:avLst/>
          </a:prstGeom>
        </p:spPr>
      </p:pic>
      <p:sp>
        <p:nvSpPr>
          <p:cNvPr id="7" name="TextBox 6"/>
          <p:cNvSpPr txBox="1"/>
          <p:nvPr/>
        </p:nvSpPr>
        <p:spPr>
          <a:xfrm>
            <a:off x="1268361" y="2418735"/>
            <a:ext cx="2374491" cy="3046988"/>
          </a:xfrm>
          <a:prstGeom prst="rect">
            <a:avLst/>
          </a:prstGeom>
          <a:noFill/>
        </p:spPr>
        <p:txBody>
          <a:bodyPr wrap="square" rtlCol="0">
            <a:spAutoFit/>
          </a:bodyPr>
          <a:lstStyle/>
          <a:p>
            <a:r>
              <a:rPr lang="en-US" sz="3200" dirty="0" smtClean="0"/>
              <a:t>All households were in Brooksville in zip code 34601.</a:t>
            </a:r>
            <a:endParaRPr lang="en-US" sz="3200" dirty="0"/>
          </a:p>
        </p:txBody>
      </p:sp>
    </p:spTree>
    <p:extLst>
      <p:ext uri="{BB962C8B-B14F-4D97-AF65-F5344CB8AC3E}">
        <p14:creationId xmlns:p14="http://schemas.microsoft.com/office/powerpoint/2010/main" val="115247603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049864" y="287338"/>
            <a:ext cx="8309986" cy="717550"/>
          </a:xfrm>
        </p:spPr>
        <p:txBody>
          <a:bodyPr>
            <a:normAutofit/>
          </a:bodyPr>
          <a:lstStyle/>
          <a:p>
            <a:pPr algn="ctr"/>
            <a:r>
              <a:rPr lang="en-US" sz="4400" dirty="0" smtClean="0">
                <a:solidFill>
                  <a:srgbClr val="FF0000"/>
                </a:solidFill>
              </a:rPr>
              <a:t>89 </a:t>
            </a:r>
            <a:r>
              <a:rPr lang="en-US" sz="4400" dirty="0" smtClean="0"/>
              <a:t>Household Surveys Analyzed</a:t>
            </a:r>
            <a:endParaRPr lang="en-US" sz="4400" dirty="0">
              <a:solidFill>
                <a:srgbClr val="FF0000"/>
              </a:solidFill>
            </a:endParaRPr>
          </a:p>
        </p:txBody>
      </p:sp>
      <p:pic>
        <p:nvPicPr>
          <p:cNvPr id="4" name="Content Placeholder 4"/>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1572567" y="1103675"/>
            <a:ext cx="4632290" cy="5226783"/>
          </a:xfr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24954" y="1103676"/>
            <a:ext cx="4592096" cy="5226783"/>
          </a:xfrm>
          <a:prstGeom prst="rect">
            <a:avLst/>
          </a:prstGeom>
        </p:spPr>
      </p:pic>
    </p:spTree>
    <p:extLst>
      <p:ext uri="{BB962C8B-B14F-4D97-AF65-F5344CB8AC3E}">
        <p14:creationId xmlns:p14="http://schemas.microsoft.com/office/powerpoint/2010/main" val="44057979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943897" y="0"/>
            <a:ext cx="10677832" cy="784225"/>
          </a:xfrm>
        </p:spPr>
        <p:txBody>
          <a:bodyPr>
            <a:normAutofit fontScale="90000"/>
          </a:bodyPr>
          <a:lstStyle/>
          <a:p>
            <a:r>
              <a:rPr lang="en-US" sz="4400" dirty="0" smtClean="0"/>
              <a:t>  </a:t>
            </a:r>
            <a:r>
              <a:rPr lang="en-US" sz="4400" dirty="0" smtClean="0">
                <a:solidFill>
                  <a:srgbClr val="FF0000"/>
                </a:solidFill>
              </a:rPr>
              <a:t>Interactive</a:t>
            </a:r>
            <a:r>
              <a:rPr lang="en-US" sz="4400" dirty="0" smtClean="0"/>
              <a:t> Mapping of </a:t>
            </a:r>
            <a:r>
              <a:rPr lang="en-US" sz="4400" dirty="0" smtClean="0">
                <a:solidFill>
                  <a:srgbClr val="FF0000"/>
                </a:solidFill>
              </a:rPr>
              <a:t>89</a:t>
            </a:r>
            <a:r>
              <a:rPr lang="en-US" sz="4400" dirty="0" smtClean="0"/>
              <a:t> Surveyed Households</a:t>
            </a:r>
            <a:endParaRPr lang="en-US" sz="44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0631" y="784225"/>
            <a:ext cx="4426607" cy="5489575"/>
          </a:xfrm>
          <a:prstGeom prst="rect">
            <a:avLst/>
          </a:prstGeom>
        </p:spPr>
      </p:pic>
    </p:spTree>
    <p:extLst>
      <p:ext uri="{BB962C8B-B14F-4D97-AF65-F5344CB8AC3E}">
        <p14:creationId xmlns:p14="http://schemas.microsoft.com/office/powerpoint/2010/main" val="3956810767"/>
      </p:ext>
    </p:extLst>
  </p:cSld>
  <p:clrMapOvr>
    <a:masterClrMapping/>
  </p:clrMapOvr>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xmlns="" name="Retrospect" id="{5F128B03-DCCA-4EEB-AB3B-CF2899314A46}" vid="{3F1AAB62-24C6-49D2-8E01-B56FAC9A3DC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Retrospect</Template>
  <TotalTime>12614</TotalTime>
  <Words>1779</Words>
  <Application>Microsoft Office PowerPoint</Application>
  <PresentationFormat>Custom</PresentationFormat>
  <Paragraphs>243</Paragraphs>
  <Slides>31</Slides>
  <Notes>26</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Retrospect</vt:lpstr>
      <vt:lpstr>PowerPoint Presentation</vt:lpstr>
      <vt:lpstr>Building  Climate  Resilience</vt:lpstr>
      <vt:lpstr>1 Training Session 10 Trained Climate &amp; Health Communicators</vt:lpstr>
      <vt:lpstr>6 Members of the Outreach Team +  4 Supporters</vt:lpstr>
      <vt:lpstr>94 Households Educated</vt:lpstr>
      <vt:lpstr>3 Outreach Fact Sheets</vt:lpstr>
      <vt:lpstr>94 Households in Hernando County</vt:lpstr>
      <vt:lpstr>89 Household Surveys Analyzed</vt:lpstr>
      <vt:lpstr>  Interactive Mapping of 89 Surveyed Households</vt:lpstr>
      <vt:lpstr>Signing up for CodeRed </vt:lpstr>
      <vt:lpstr>                   What We Learned</vt:lpstr>
      <vt:lpstr>PowerPoint Presentation</vt:lpstr>
      <vt:lpstr>PowerPoint Presentation</vt:lpstr>
      <vt:lpstr>Evacuation and Safety</vt:lpstr>
      <vt:lpstr>PowerPoint Presentation</vt:lpstr>
      <vt:lpstr>PowerPoint Presentation</vt:lpstr>
      <vt:lpstr>Health</vt:lpstr>
      <vt:lpstr>Mapping of 57 Households Voluntarily Reporting Mosquitos</vt:lpstr>
      <vt:lpstr>PowerPoint Presentation</vt:lpstr>
      <vt:lpstr>PowerPoint Presentation</vt:lpstr>
      <vt:lpstr>PowerPoint Presentation</vt:lpstr>
      <vt:lpstr>Extreme Weather</vt:lpstr>
      <vt:lpstr>PowerPoint Presentation</vt:lpstr>
      <vt:lpstr>100%  Have Experienced  Impacts of Flooding </vt:lpstr>
      <vt:lpstr>Sea Level Rise</vt:lpstr>
      <vt:lpstr>PowerPoint Presentation</vt:lpstr>
      <vt:lpstr>PowerPoint Presentation</vt:lpstr>
      <vt:lpstr>PowerPoint Presentation</vt:lpstr>
      <vt:lpstr>Key Actions to  Increase Climate Resilience</vt:lpstr>
      <vt:lpstr>Rising Together: Hernando County 2017 Contributors to Success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Janice Booher</dc:creator>
  <cp:lastModifiedBy>Irene Keim</cp:lastModifiedBy>
  <cp:revision>182</cp:revision>
  <dcterms:created xsi:type="dcterms:W3CDTF">2016-09-02T16:12:18Z</dcterms:created>
  <dcterms:modified xsi:type="dcterms:W3CDTF">2017-08-25T18:30:23Z</dcterms:modified>
</cp:coreProperties>
</file>