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77" r:id="rId2"/>
    <p:sldId id="276" r:id="rId3"/>
    <p:sldId id="275" r:id="rId4"/>
    <p:sldId id="274" r:id="rId5"/>
    <p:sldId id="273" r:id="rId6"/>
    <p:sldId id="272" r:id="rId7"/>
    <p:sldId id="271" r:id="rId8"/>
    <p:sldId id="270" r:id="rId9"/>
    <p:sldId id="269" r:id="rId10"/>
    <p:sldId id="268" r:id="rId11"/>
    <p:sldId id="267" r:id="rId12"/>
    <p:sldId id="266" r:id="rId13"/>
    <p:sldId id="265" r:id="rId14"/>
    <p:sldId id="264" r:id="rId15"/>
    <p:sldId id="263" r:id="rId16"/>
    <p:sldId id="262" r:id="rId17"/>
    <p:sldId id="261" r:id="rId18"/>
    <p:sldId id="260" r:id="rId19"/>
    <p:sldId id="259" r:id="rId20"/>
    <p:sldId id="258" r:id="rId21"/>
    <p:sldId id="2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75"/>
    <p:restoredTop sz="94676"/>
  </p:normalViewPr>
  <p:slideViewPr>
    <p:cSldViewPr snapToGrid="0" snapToObjects="1">
      <p:cViewPr varScale="1">
        <p:scale>
          <a:sx n="112" d="100"/>
          <a:sy n="112" d="100"/>
        </p:scale>
        <p:origin x="3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876A0-54A5-1340-A1DB-8C377B21E64F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E0EE7-2248-DE45-9408-5DD8F8288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need more people to do sampling  and crowd sourced data uploading because only a fraction of the flooded area is being monitored.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44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07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Rising Together: </a:t>
            </a:r>
            <a:r>
              <a:rPr lang="en-US" sz="1200" b="0" dirty="0" err="1" smtClean="0"/>
              <a:t>Shorecrest</a:t>
            </a:r>
            <a:r>
              <a:rPr lang="en-US" sz="1200" b="0" dirty="0" smtClean="0"/>
              <a:t>, Miami + Community Health Mapping Initiative 2017 is the 8</a:t>
            </a:r>
            <a:r>
              <a:rPr lang="en-US" sz="1200" b="0" baseline="30000" dirty="0" smtClean="0"/>
              <a:t>th </a:t>
            </a:r>
            <a:r>
              <a:rPr lang="en-US" sz="1200" b="0" baseline="0" dirty="0" smtClean="0"/>
              <a:t> </a:t>
            </a:r>
            <a:r>
              <a:rPr lang="en-US" sz="1200" b="0" i="1" baseline="0" dirty="0" smtClean="0"/>
              <a:t>Rising Together</a:t>
            </a:r>
            <a:r>
              <a:rPr lang="en-US" sz="1200" b="0" i="0" baseline="0" dirty="0" smtClean="0"/>
              <a:t> project in a coastal community in Florida. It is at its core a faith initiative to build support for communities that are adapting to climate change. This initiative had two components: first:  education of residents about the impacts of climate change in their community coupled with a survey of resident concerns and experiences, and second: Technical support for the community to be able to collect data and tell the story of the community’s experience visually in maps. </a:t>
            </a:r>
            <a:endParaRPr lang="en-US" sz="1200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08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48D11-5CE7-E64B-8AF1-D087EA70AB83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FE4E-EEA1-D142-9039-BE0FB940A57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48D11-5CE7-E64B-8AF1-D087EA70AB83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FE4E-EEA1-D142-9039-BE0FB940A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48D11-5CE7-E64B-8AF1-D087EA70AB83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FE4E-EEA1-D142-9039-BE0FB940A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48D11-5CE7-E64B-8AF1-D087EA70AB83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FE4E-EEA1-D142-9039-BE0FB940A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48D11-5CE7-E64B-8AF1-D087EA70AB83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FE4E-EEA1-D142-9039-BE0FB940A57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48D11-5CE7-E64B-8AF1-D087EA70AB83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FE4E-EEA1-D142-9039-BE0FB940A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48D11-5CE7-E64B-8AF1-D087EA70AB83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FE4E-EEA1-D142-9039-BE0FB940A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48D11-5CE7-E64B-8AF1-D087EA70AB83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FE4E-EEA1-D142-9039-BE0FB940A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48D11-5CE7-E64B-8AF1-D087EA70AB83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FE4E-EEA1-D142-9039-BE0FB940A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B648D11-5CE7-E64B-8AF1-D087EA70AB83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F9CFE4E-EEA1-D142-9039-BE0FB940A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48D11-5CE7-E64B-8AF1-D087EA70AB83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FE4E-EEA1-D142-9039-BE0FB940A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B648D11-5CE7-E64B-8AF1-D087EA70AB83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F9CFE4E-EEA1-D142-9039-BE0FB940A57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62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King Tide Flood Monitoring  in </a:t>
            </a:r>
            <a:r>
              <a:rPr lang="en-US" dirty="0" err="1" smtClean="0"/>
              <a:t>Shorecrest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Depth, salinity and presence or absence of coliform bacteria were measured at some locations in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Shorecrest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 in September and October.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02870"/>
            <a:ext cx="3291840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31 </a:t>
            </a:r>
          </a:p>
          <a:p>
            <a:pPr algn="ctr"/>
            <a:r>
              <a:rPr lang="en-US" sz="3600" dirty="0" smtClean="0"/>
              <a:t>Parcel Addresses</a:t>
            </a:r>
          </a:p>
          <a:p>
            <a:pPr algn="ctr"/>
            <a:r>
              <a:rPr lang="en-US" sz="800" dirty="0" smtClean="0"/>
              <a:t>_____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14</a:t>
            </a:r>
            <a:r>
              <a:rPr lang="en-US" sz="3600" dirty="0" smtClean="0"/>
              <a:t> </a:t>
            </a:r>
          </a:p>
          <a:p>
            <a:pPr algn="ctr"/>
            <a:r>
              <a:rPr lang="en-US" sz="3600" dirty="0" smtClean="0"/>
              <a:t>Parking Complaints</a:t>
            </a:r>
          </a:p>
          <a:p>
            <a:pPr algn="ctr"/>
            <a:r>
              <a:rPr lang="en-US" sz="800" dirty="0" smtClean="0"/>
              <a:t>_____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50 </a:t>
            </a:r>
          </a:p>
          <a:p>
            <a:pPr algn="ctr"/>
            <a:r>
              <a:rPr lang="en-US" sz="3600" dirty="0" smtClean="0"/>
              <a:t>Household Flooding Reports</a:t>
            </a:r>
          </a:p>
          <a:p>
            <a:pPr algn="ctr"/>
            <a:r>
              <a:rPr lang="en-US" sz="800" dirty="0" smtClean="0"/>
              <a:t>_______</a:t>
            </a:r>
          </a:p>
          <a:p>
            <a:pPr algn="ctr">
              <a:spcAft>
                <a:spcPts val="1200"/>
              </a:spcAft>
            </a:pPr>
            <a:r>
              <a:rPr lang="en-US" sz="2000" dirty="0" smtClean="0"/>
              <a:t>Flooding and Parking Reports extended north and west of the area receiving permits. </a:t>
            </a:r>
          </a:p>
          <a:p>
            <a:pPr algn="ctr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402" y="0"/>
            <a:ext cx="9002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1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82" y="0"/>
            <a:ext cx="110361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4244"/>
            <a:ext cx="2836082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Included Parcels: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33</a:t>
            </a:r>
          </a:p>
          <a:p>
            <a:pPr algn="ctr"/>
            <a:r>
              <a:rPr lang="en-US" sz="3600" dirty="0" smtClean="0"/>
              <a:t>Single Family Homes</a:t>
            </a:r>
            <a:endParaRPr lang="en-US" sz="800" dirty="0" smtClean="0"/>
          </a:p>
          <a:p>
            <a:pPr algn="ctr"/>
            <a:endParaRPr lang="en-US" sz="800" dirty="0" smtClean="0"/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450</a:t>
            </a:r>
          </a:p>
          <a:p>
            <a:pPr algn="ctr"/>
            <a:r>
              <a:rPr lang="en-US" sz="3600" dirty="0" smtClean="0"/>
              <a:t>Condo Units or </a:t>
            </a:r>
            <a:r>
              <a:rPr lang="en-US" sz="3600" dirty="0" err="1" smtClean="0"/>
              <a:t>Apts</a:t>
            </a:r>
            <a:endParaRPr lang="en-US" sz="3600" dirty="0" smtClean="0"/>
          </a:p>
          <a:p>
            <a:r>
              <a:rPr lang="en-US" sz="2400" dirty="0" smtClean="0"/>
              <a:t>1 Fire Station</a:t>
            </a:r>
          </a:p>
          <a:p>
            <a:r>
              <a:rPr lang="en-US" sz="2400" dirty="0" smtClean="0"/>
              <a:t>1 Elementary School</a:t>
            </a:r>
          </a:p>
          <a:p>
            <a:r>
              <a:rPr lang="en-US" sz="2400" dirty="0" smtClean="0"/>
              <a:t>2 Businesses</a:t>
            </a:r>
          </a:p>
          <a:p>
            <a:r>
              <a:rPr lang="en-US" sz="2400" dirty="0" smtClean="0"/>
              <a:t>28 Vacant Lots</a:t>
            </a:r>
            <a:endParaRPr lang="en-US" sz="2800" dirty="0"/>
          </a:p>
          <a:p>
            <a:r>
              <a:rPr lang="en-US" sz="2000" dirty="0" smtClean="0">
                <a:solidFill>
                  <a:srgbClr val="C00000"/>
                </a:solidFill>
              </a:rPr>
              <a:t>The 439 units in Seacrest Club Apts. Are excluded due to elevated parking.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5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9471" y="758952"/>
            <a:ext cx="10058400" cy="3566160"/>
          </a:xfrm>
        </p:spPr>
        <p:txBody>
          <a:bodyPr/>
          <a:lstStyle/>
          <a:p>
            <a:r>
              <a:rPr lang="en-US" dirty="0" smtClean="0"/>
              <a:t>Symptoms Reported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16" y="4325112"/>
            <a:ext cx="11269980" cy="179739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34 Survey Respondents reported experiencing symptoms the day of flooding or within 3 or 4 days after flood events in </a:t>
            </a:r>
            <a:r>
              <a:rPr lang="en-US" dirty="0" err="1" smtClean="0">
                <a:solidFill>
                  <a:schemeClr val="tx1">
                    <a:lumMod val="65000"/>
                  </a:schemeClr>
                </a:solidFill>
              </a:rPr>
              <a:t>Shorecrest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.</a:t>
            </a:r>
          </a:p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No causal relationship can be determined from this data, but it can give an indication of future potential areas of inquiry.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6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49" y="0"/>
            <a:ext cx="94208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590" y="960120"/>
            <a:ext cx="258692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Skin </a:t>
            </a:r>
          </a:p>
          <a:p>
            <a:pPr algn="ctr"/>
            <a:r>
              <a:rPr lang="en-US" sz="4000" dirty="0" smtClean="0"/>
              <a:t>Rash</a:t>
            </a:r>
          </a:p>
          <a:p>
            <a:pPr algn="ctr"/>
            <a:r>
              <a:rPr lang="en-US" sz="4000" dirty="0" smtClean="0"/>
              <a:t>Reported</a:t>
            </a:r>
          </a:p>
          <a:p>
            <a:pPr algn="ctr"/>
            <a:r>
              <a:rPr lang="en-US" sz="4000" dirty="0" smtClean="0"/>
              <a:t> from </a:t>
            </a:r>
          </a:p>
          <a:p>
            <a:pPr algn="ctr"/>
            <a:r>
              <a:rPr lang="en-US" sz="4000" dirty="0" smtClean="0"/>
              <a:t>Little River </a:t>
            </a:r>
          </a:p>
          <a:p>
            <a:pPr algn="ctr"/>
            <a:r>
              <a:rPr lang="en-US" sz="4000" dirty="0" smtClean="0"/>
              <a:t>Up to </a:t>
            </a:r>
          </a:p>
          <a:p>
            <a:pPr algn="ctr"/>
            <a:r>
              <a:rPr lang="en-US" sz="4000" dirty="0" smtClean="0"/>
              <a:t>NE 89 St.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8324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71" y="0"/>
            <a:ext cx="9009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" y="1120140"/>
            <a:ext cx="258692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Coughing </a:t>
            </a:r>
          </a:p>
          <a:p>
            <a:r>
              <a:rPr lang="en-US" sz="4000" dirty="0" smtClean="0"/>
              <a:t>Reported </a:t>
            </a:r>
          </a:p>
          <a:p>
            <a:r>
              <a:rPr lang="en-US" sz="4000" dirty="0" smtClean="0"/>
              <a:t>From</a:t>
            </a:r>
          </a:p>
          <a:p>
            <a:r>
              <a:rPr lang="en-US" sz="4000" dirty="0" smtClean="0"/>
              <a:t>Little River </a:t>
            </a:r>
          </a:p>
          <a:p>
            <a:r>
              <a:rPr lang="en-US" sz="4000" dirty="0" smtClean="0"/>
              <a:t>Up to</a:t>
            </a:r>
          </a:p>
          <a:p>
            <a:r>
              <a:rPr lang="en-US" sz="4000" dirty="0" smtClean="0"/>
              <a:t>NE 88 St.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5970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6" y="0"/>
            <a:ext cx="90756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26" y="1165860"/>
            <a:ext cx="30746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Hoarseness</a:t>
            </a:r>
          </a:p>
          <a:p>
            <a:pPr algn="ctr"/>
            <a:r>
              <a:rPr lang="en-US" sz="4000" dirty="0" smtClean="0"/>
              <a:t>Reported</a:t>
            </a:r>
          </a:p>
          <a:p>
            <a:pPr algn="ctr"/>
            <a:r>
              <a:rPr lang="en-US" sz="4000" dirty="0" smtClean="0"/>
              <a:t>From </a:t>
            </a:r>
          </a:p>
          <a:p>
            <a:pPr algn="ctr"/>
            <a:r>
              <a:rPr lang="en-US" sz="4000" dirty="0" smtClean="0"/>
              <a:t>Little River </a:t>
            </a:r>
          </a:p>
          <a:p>
            <a:pPr algn="ctr"/>
            <a:r>
              <a:rPr lang="en-US" sz="4000" dirty="0" smtClean="0"/>
              <a:t>Up to</a:t>
            </a:r>
          </a:p>
          <a:p>
            <a:pPr algn="ctr"/>
            <a:r>
              <a:rPr lang="en-US" sz="4000" dirty="0" smtClean="0"/>
              <a:t>89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St.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2821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00" y="0"/>
            <a:ext cx="96697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91490"/>
            <a:ext cx="26517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ctr"/>
            <a:r>
              <a:rPr lang="en-US" sz="3600" dirty="0" smtClean="0"/>
              <a:t>Nausea</a:t>
            </a:r>
          </a:p>
          <a:p>
            <a:pPr algn="ctr"/>
            <a:r>
              <a:rPr lang="en-US" sz="3600" dirty="0" smtClean="0"/>
              <a:t>And </a:t>
            </a:r>
          </a:p>
          <a:p>
            <a:pPr algn="ctr"/>
            <a:r>
              <a:rPr lang="en-US" sz="3600" dirty="0" smtClean="0"/>
              <a:t>Hoarseness</a:t>
            </a:r>
          </a:p>
          <a:p>
            <a:pPr algn="ctr"/>
            <a:r>
              <a:rPr lang="en-US" sz="3600" dirty="0" smtClean="0"/>
              <a:t>Appear </a:t>
            </a:r>
          </a:p>
          <a:p>
            <a:pPr algn="ctr"/>
            <a:r>
              <a:rPr lang="en-US" sz="3600" dirty="0" smtClean="0"/>
              <a:t>in </a:t>
            </a:r>
          </a:p>
          <a:p>
            <a:pPr algn="ctr"/>
            <a:r>
              <a:rPr lang="en-US" sz="3600" dirty="0" smtClean="0"/>
              <a:t>Households</a:t>
            </a:r>
          </a:p>
          <a:p>
            <a:pPr algn="ctr"/>
            <a:r>
              <a:rPr lang="en-US" sz="3600" dirty="0" smtClean="0"/>
              <a:t>Reporting</a:t>
            </a:r>
          </a:p>
          <a:p>
            <a:pPr algn="ctr"/>
            <a:r>
              <a:rPr lang="en-US" sz="3600" dirty="0" smtClean="0"/>
              <a:t>Multiple</a:t>
            </a:r>
          </a:p>
          <a:p>
            <a:pPr algn="ctr"/>
            <a:r>
              <a:rPr lang="en-US" sz="3600" dirty="0" smtClean="0"/>
              <a:t>Symptoms</a:t>
            </a:r>
          </a:p>
        </p:txBody>
      </p:sp>
    </p:spTree>
    <p:extLst>
      <p:ext uri="{BB962C8B-B14F-4D97-AF65-F5344CB8AC3E}">
        <p14:creationId xmlns:p14="http://schemas.microsoft.com/office/powerpoint/2010/main" val="92570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76687"/>
            <a:ext cx="276606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Vomiting,</a:t>
            </a:r>
          </a:p>
          <a:p>
            <a:pPr algn="ctr"/>
            <a:r>
              <a:rPr lang="en-US" sz="3600" dirty="0" smtClean="0"/>
              <a:t>Abdominal</a:t>
            </a:r>
          </a:p>
          <a:p>
            <a:pPr algn="ctr"/>
            <a:r>
              <a:rPr lang="en-US" sz="3600" dirty="0" smtClean="0"/>
              <a:t>Cramping,</a:t>
            </a:r>
          </a:p>
          <a:p>
            <a:pPr algn="ctr"/>
            <a:r>
              <a:rPr lang="en-US" sz="3600" dirty="0" smtClean="0"/>
              <a:t>And </a:t>
            </a:r>
          </a:p>
          <a:p>
            <a:pPr algn="ctr"/>
            <a:r>
              <a:rPr lang="en-US" sz="3600" dirty="0" smtClean="0"/>
              <a:t>Diarrhea</a:t>
            </a:r>
          </a:p>
          <a:p>
            <a:pPr algn="ctr"/>
            <a:r>
              <a:rPr lang="en-US" sz="3600" dirty="0" smtClean="0"/>
              <a:t>Also </a:t>
            </a:r>
          </a:p>
          <a:p>
            <a:pPr algn="ctr"/>
            <a:r>
              <a:rPr lang="en-US" sz="3600" dirty="0" smtClean="0"/>
              <a:t>Occurred</a:t>
            </a:r>
          </a:p>
          <a:p>
            <a:pPr algn="ctr"/>
            <a:r>
              <a:rPr lang="en-US" sz="3600" dirty="0" smtClean="0"/>
              <a:t>in</a:t>
            </a:r>
          </a:p>
          <a:p>
            <a:pPr algn="ctr"/>
            <a:r>
              <a:rPr lang="en-US" sz="3600" dirty="0" smtClean="0"/>
              <a:t>Multi-Symptom</a:t>
            </a:r>
          </a:p>
          <a:p>
            <a:pPr algn="ctr"/>
            <a:r>
              <a:rPr lang="en-US" sz="3600" dirty="0" smtClean="0"/>
              <a:t>Households</a:t>
            </a:r>
          </a:p>
          <a:p>
            <a:endParaRPr lang="en-US" sz="3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20" y="0"/>
            <a:ext cx="9327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5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>
            <a:off x="1286360" y="803545"/>
            <a:ext cx="3004088" cy="397001"/>
          </a:xfrm>
          <a:prstGeom prst="straightConnector1">
            <a:avLst/>
          </a:prstGeom>
          <a:ln w="98425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44" y="7850"/>
            <a:ext cx="7770556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7973" y="1844298"/>
            <a:ext cx="3905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North of NE 87 St there are many septic tanks.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6332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Contributors to </a:t>
            </a:r>
            <a:r>
              <a:rPr lang="en-US" i="1" dirty="0" smtClean="0">
                <a:solidFill>
                  <a:srgbClr val="0070C0"/>
                </a:solidFill>
              </a:rPr>
              <a:t>Rising</a:t>
            </a:r>
            <a:r>
              <a:rPr lang="en-US" i="1" dirty="0" smtClean="0">
                <a:solidFill>
                  <a:srgbClr val="92D050"/>
                </a:solidFill>
              </a:rPr>
              <a:t> </a:t>
            </a:r>
            <a:r>
              <a:rPr lang="en-US" i="1" dirty="0" smtClean="0">
                <a:solidFill>
                  <a:srgbClr val="0070C0"/>
                </a:solidFill>
              </a:rPr>
              <a:t>Together: </a:t>
            </a:r>
            <a:r>
              <a:rPr lang="en-US" i="1" dirty="0" err="1" smtClean="0">
                <a:solidFill>
                  <a:srgbClr val="0070C0"/>
                </a:solidFill>
              </a:rPr>
              <a:t>Shorecrest</a:t>
            </a:r>
            <a:r>
              <a:rPr lang="en-US" i="1" dirty="0" smtClean="0">
                <a:solidFill>
                  <a:srgbClr val="0070C0"/>
                </a:solidFill>
              </a:rPr>
              <a:t> + Community Health Mapping 2017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/>
              <a:t>Project</a:t>
            </a:r>
            <a:r>
              <a:rPr lang="en-US" dirty="0" smtClean="0">
                <a:solidFill>
                  <a:srgbClr val="92D050"/>
                </a:solidFill>
              </a:rPr>
              <a:t> </a:t>
            </a:r>
            <a:r>
              <a:rPr lang="en-US" dirty="0" smtClean="0"/>
              <a:t>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2966" y="1749931"/>
            <a:ext cx="4200196" cy="4528529"/>
          </a:xfrm>
        </p:spPr>
        <p:txBody>
          <a:bodyPr>
            <a:normAutofit fontScale="92500" lnSpcReduction="20000"/>
          </a:bodyPr>
          <a:lstStyle/>
          <a:p>
            <a:pPr algn="ctr"/>
            <a:endParaRPr lang="en-US" sz="1700" b="1" u="sng" dirty="0" smtClean="0"/>
          </a:p>
          <a:p>
            <a:pPr algn="ctr"/>
            <a:r>
              <a:rPr lang="en-US" sz="1900" b="1" u="sng" dirty="0" smtClean="0"/>
              <a:t>Shorecrest </a:t>
            </a:r>
            <a:r>
              <a:rPr lang="en-US" sz="1900" b="1" u="sng" dirty="0" smtClean="0"/>
              <a:t>Community </a:t>
            </a:r>
            <a:r>
              <a:rPr lang="en-US" sz="1900" b="1" u="sng" dirty="0"/>
              <a:t>Leaders</a:t>
            </a:r>
            <a:r>
              <a:rPr lang="en-US" sz="1900" b="1" dirty="0"/>
              <a:t> </a:t>
            </a:r>
            <a:endParaRPr lang="en-US" sz="19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pPr algn="ctr"/>
            <a:r>
              <a:rPr lang="en-US" sz="1700" b="1" u="sng" dirty="0"/>
              <a:t>Outreach Team Members</a:t>
            </a:r>
            <a:endParaRPr lang="en-US" sz="1700" dirty="0"/>
          </a:p>
          <a:p>
            <a:pPr algn="ctr"/>
            <a:r>
              <a:rPr lang="en-US" sz="1700" dirty="0" err="1" smtClean="0"/>
              <a:t>LaTosha</a:t>
            </a:r>
            <a:r>
              <a:rPr lang="en-US" sz="1700" dirty="0" smtClean="0"/>
              <a:t> </a:t>
            </a:r>
            <a:r>
              <a:rPr lang="en-US" sz="1700" dirty="0" smtClean="0"/>
              <a:t>Robinson</a:t>
            </a:r>
          </a:p>
          <a:p>
            <a:pPr algn="ctr"/>
            <a:r>
              <a:rPr lang="en-US" sz="1700" dirty="0" smtClean="0"/>
              <a:t>Carlton Dale</a:t>
            </a:r>
          </a:p>
          <a:p>
            <a:pPr algn="ctr"/>
            <a:r>
              <a:rPr lang="en-US" sz="1700" dirty="0" err="1" smtClean="0"/>
              <a:t>Bereatha</a:t>
            </a:r>
            <a:r>
              <a:rPr lang="en-US" sz="1700" dirty="0" smtClean="0"/>
              <a:t> Howard</a:t>
            </a:r>
          </a:p>
          <a:p>
            <a:r>
              <a:rPr lang="en-US" sz="1800" dirty="0"/>
              <a:t>	</a:t>
            </a:r>
            <a:endParaRPr lang="en-US" sz="1800" dirty="0" smtClean="0"/>
          </a:p>
          <a:p>
            <a:r>
              <a:rPr lang="en-US" dirty="0" smtClean="0"/>
              <a:t>						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90035" y="1737360"/>
            <a:ext cx="2810656" cy="4528528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9220" y="1737358"/>
            <a:ext cx="3903221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National Library of Medicine/NIH</a:t>
            </a:r>
          </a:p>
          <a:p>
            <a:r>
              <a:rPr lang="en-US" sz="1600" dirty="0" smtClean="0"/>
              <a:t>John Scott</a:t>
            </a:r>
          </a:p>
          <a:p>
            <a:r>
              <a:rPr lang="en-US" sz="1600" dirty="0" smtClean="0"/>
              <a:t>Kurt </a:t>
            </a:r>
            <a:r>
              <a:rPr lang="en-US" sz="1600" dirty="0" err="1" smtClean="0"/>
              <a:t>Menke</a:t>
            </a:r>
            <a:endParaRPr lang="en-US" sz="1600" dirty="0" smtClean="0"/>
          </a:p>
          <a:p>
            <a:endParaRPr lang="en-US" sz="800" dirty="0"/>
          </a:p>
          <a:p>
            <a:r>
              <a:rPr lang="en-US" sz="1600" b="1" u="sng" dirty="0" smtClean="0"/>
              <a:t>UU Justice Florida</a:t>
            </a:r>
          </a:p>
          <a:p>
            <a:r>
              <a:rPr lang="en-US" sz="1600" dirty="0" smtClean="0"/>
              <a:t>Jan Booher</a:t>
            </a:r>
          </a:p>
          <a:p>
            <a:endParaRPr lang="en-US" sz="800" dirty="0"/>
          </a:p>
          <a:p>
            <a:r>
              <a:rPr lang="en-US" sz="1600" b="1" u="sng" dirty="0" smtClean="0"/>
              <a:t>New </a:t>
            </a:r>
            <a:r>
              <a:rPr lang="en-US" sz="1600" b="1" u="sng" dirty="0" smtClean="0"/>
              <a:t>Florida Majority</a:t>
            </a:r>
            <a:endParaRPr lang="en-US" sz="1600" dirty="0"/>
          </a:p>
          <a:p>
            <a:r>
              <a:rPr lang="en-US" sz="1600" dirty="0" smtClean="0"/>
              <a:t>Nancy </a:t>
            </a:r>
            <a:r>
              <a:rPr lang="en-US" sz="1600" dirty="0" err="1" smtClean="0"/>
              <a:t>Metayer</a:t>
            </a:r>
            <a:endParaRPr lang="en-US" sz="1600" dirty="0" smtClean="0"/>
          </a:p>
          <a:p>
            <a:r>
              <a:rPr lang="en-US" sz="1600" dirty="0"/>
              <a:t>David </a:t>
            </a:r>
            <a:r>
              <a:rPr lang="en-US" sz="1600" dirty="0" smtClean="0"/>
              <a:t>McDougal</a:t>
            </a:r>
          </a:p>
          <a:p>
            <a:r>
              <a:rPr lang="en-US" sz="1600" dirty="0" smtClean="0"/>
              <a:t>Andrea Mercado</a:t>
            </a:r>
          </a:p>
          <a:p>
            <a:endParaRPr lang="en-US" sz="800" dirty="0"/>
          </a:p>
          <a:p>
            <a:r>
              <a:rPr lang="en-US" sz="1600" b="1" u="sng" dirty="0" smtClean="0"/>
              <a:t>FIU Sea Level Rise Solutions Center</a:t>
            </a:r>
            <a:endParaRPr lang="en-US" sz="1600" dirty="0"/>
          </a:p>
          <a:p>
            <a:r>
              <a:rPr lang="en-US" sz="1600" dirty="0" smtClean="0"/>
              <a:t>Dr. Tiffany </a:t>
            </a:r>
            <a:r>
              <a:rPr lang="en-US" sz="1600" dirty="0" err="1" smtClean="0"/>
              <a:t>Troxler</a:t>
            </a:r>
            <a:r>
              <a:rPr lang="en-US" sz="1600" dirty="0" smtClean="0"/>
              <a:t>, Director</a:t>
            </a:r>
          </a:p>
          <a:p>
            <a:endParaRPr lang="en-US" sz="800" dirty="0" smtClean="0"/>
          </a:p>
          <a:p>
            <a:r>
              <a:rPr lang="en-US" sz="1600" dirty="0" smtClean="0"/>
              <a:t>Dr. Susan Jacobson, </a:t>
            </a:r>
            <a:r>
              <a:rPr lang="en-US" sz="1600" dirty="0" smtClean="0"/>
              <a:t>Dept. </a:t>
            </a:r>
            <a:r>
              <a:rPr lang="en-US" sz="1600" dirty="0" smtClean="0"/>
              <a:t>of Communication + Journalism</a:t>
            </a:r>
          </a:p>
          <a:p>
            <a:endParaRPr lang="en-US" sz="800" dirty="0"/>
          </a:p>
          <a:p>
            <a:r>
              <a:rPr lang="en-US" sz="1600" b="1" u="sng" dirty="0" smtClean="0"/>
              <a:t>SEYM Quakers</a:t>
            </a:r>
          </a:p>
          <a:p>
            <a:r>
              <a:rPr lang="en-US" sz="1600" dirty="0" smtClean="0"/>
              <a:t>Dr. Beverly Ward</a:t>
            </a:r>
          </a:p>
          <a:p>
            <a:r>
              <a:rPr lang="en-US" sz="1600" dirty="0" smtClean="0"/>
              <a:t>John </a:t>
            </a:r>
            <a:r>
              <a:rPr lang="en-US" sz="1600" dirty="0" err="1" smtClean="0"/>
              <a:t>Heimberg</a:t>
            </a:r>
            <a:endParaRPr lang="en-US" sz="1600" dirty="0" smtClean="0"/>
          </a:p>
          <a:p>
            <a:endParaRPr lang="en-US" sz="2000" u="sng" dirty="0"/>
          </a:p>
          <a:p>
            <a:endParaRPr lang="en-US" sz="2000" dirty="0"/>
          </a:p>
          <a:p>
            <a:endParaRPr lang="en-US" dirty="0" smtClean="0"/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414356" y="1749931"/>
            <a:ext cx="319938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 </a:t>
            </a:r>
            <a:r>
              <a:rPr lang="en-US" sz="1600" b="1" u="sng" dirty="0" smtClean="0"/>
              <a:t>City of Miami Office of Resilience and Sustainability</a:t>
            </a:r>
          </a:p>
          <a:p>
            <a:endParaRPr lang="en-US" sz="1600" dirty="0"/>
          </a:p>
          <a:p>
            <a:r>
              <a:rPr lang="en-US" sz="1600" dirty="0" smtClean="0"/>
              <a:t>Jane Gilbert, Chief Resilience Officer </a:t>
            </a:r>
          </a:p>
          <a:p>
            <a:endParaRPr lang="en-US" sz="1600" dirty="0"/>
          </a:p>
          <a:p>
            <a:r>
              <a:rPr lang="en-US" sz="1600" dirty="0" smtClean="0"/>
              <a:t>Alissa Farina, Special Projects Manager</a:t>
            </a:r>
          </a:p>
          <a:p>
            <a:endParaRPr lang="en-US" sz="1600" dirty="0"/>
          </a:p>
          <a:p>
            <a:r>
              <a:rPr lang="en-US" sz="1600" dirty="0" smtClean="0"/>
              <a:t>Ajani Stewart, Environmental Program Manager</a:t>
            </a:r>
          </a:p>
          <a:p>
            <a:endParaRPr lang="en-US" sz="1600" dirty="0" smtClean="0"/>
          </a:p>
          <a:p>
            <a:endParaRPr lang="en-US" sz="1600" dirty="0"/>
          </a:p>
          <a:p>
            <a:pPr algn="ctr"/>
            <a:r>
              <a:rPr lang="en-US" sz="1600" b="1" u="sng" dirty="0"/>
              <a:t>Miami Dade County</a:t>
            </a:r>
            <a:r>
              <a:rPr lang="en-US" sz="1600" b="1" dirty="0"/>
              <a:t> </a:t>
            </a:r>
            <a:endParaRPr lang="en-US" sz="1600" dirty="0"/>
          </a:p>
          <a:p>
            <a:r>
              <a:rPr lang="en-US" sz="1600" dirty="0"/>
              <a:t>Katherine </a:t>
            </a:r>
            <a:r>
              <a:rPr lang="en-US" sz="1600" dirty="0" err="1"/>
              <a:t>Hagemann</a:t>
            </a:r>
            <a:endParaRPr lang="en-US" sz="1600" dirty="0"/>
          </a:p>
          <a:p>
            <a:r>
              <a:rPr lang="en-US" sz="1600" dirty="0"/>
              <a:t>Sustainability Initiatives </a:t>
            </a:r>
            <a:r>
              <a:rPr lang="en-US" sz="1600" dirty="0" smtClean="0"/>
              <a:t>Coordinator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56813" y="2352201"/>
            <a:ext cx="17576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Daisy Torres</a:t>
            </a:r>
          </a:p>
          <a:p>
            <a:pPr algn="ctr"/>
            <a:r>
              <a:rPr lang="en-US" sz="1600" dirty="0" smtClean="0"/>
              <a:t>President </a:t>
            </a:r>
            <a:r>
              <a:rPr lang="en-US" sz="1600" dirty="0" err="1" smtClean="0"/>
              <a:t>Shorecrest</a:t>
            </a:r>
            <a:r>
              <a:rPr lang="en-US" sz="1600" dirty="0" smtClean="0"/>
              <a:t> HOA</a:t>
            </a:r>
            <a:endParaRPr lang="en-US" sz="1600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98327" y="2352201"/>
            <a:ext cx="18849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Eric </a:t>
            </a:r>
            <a:r>
              <a:rPr lang="en-US" sz="1600" dirty="0" err="1" smtClean="0"/>
              <a:t>Bason</a:t>
            </a:r>
            <a:endParaRPr lang="en-US" sz="1600" dirty="0" smtClean="0"/>
          </a:p>
          <a:p>
            <a:pPr algn="ctr"/>
            <a:r>
              <a:rPr lang="en-US" sz="1600" i="1" dirty="0"/>
              <a:t>Rising </a:t>
            </a:r>
            <a:r>
              <a:rPr lang="en-US" sz="1600" i="1" dirty="0" smtClean="0"/>
              <a:t>Together </a:t>
            </a:r>
            <a:r>
              <a:rPr lang="en-US" sz="1600" dirty="0" smtClean="0"/>
              <a:t>Organizer</a:t>
            </a:r>
            <a:endParaRPr lang="en-US" sz="1600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24865" y="6291031"/>
            <a:ext cx="5191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Project Director Janice T. Booher, MS     </a:t>
            </a:r>
          </a:p>
          <a:p>
            <a:pPr algn="ctr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Director, UU Justice Florida Climate Resilience Ministry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7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5792"/>
            <a:ext cx="2044308" cy="4733841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October 7</a:t>
            </a:r>
            <a:r>
              <a:rPr lang="en-US" sz="3600" baseline="30000" dirty="0"/>
              <a:t>th</a:t>
            </a:r>
            <a:r>
              <a:rPr lang="en-US" sz="3600" dirty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King Tide</a:t>
            </a:r>
            <a:br>
              <a:rPr lang="en-US" sz="3600" dirty="0" smtClean="0"/>
            </a:br>
            <a:r>
              <a:rPr lang="en-US" sz="3600" dirty="0" smtClean="0"/>
              <a:t>Depth</a:t>
            </a:r>
            <a:br>
              <a:rPr lang="en-US" sz="3600" dirty="0" smtClean="0"/>
            </a:br>
            <a:r>
              <a:rPr lang="en-US" sz="3600" dirty="0" smtClean="0"/>
              <a:t>____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Plan</a:t>
            </a:r>
            <a:br>
              <a:rPr lang="en-US" sz="3600" dirty="0" smtClean="0"/>
            </a:br>
            <a:r>
              <a:rPr lang="en-US" sz="3600" dirty="0" smtClean="0"/>
              <a:t>Your Commute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31" y="0"/>
            <a:ext cx="10229118" cy="6846388"/>
          </a:xfrm>
        </p:spPr>
      </p:pic>
    </p:spTree>
    <p:extLst>
      <p:ext uri="{BB962C8B-B14F-4D97-AF65-F5344CB8AC3E}">
        <p14:creationId xmlns:p14="http://schemas.microsoft.com/office/powerpoint/2010/main" val="7371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" y="286603"/>
            <a:ext cx="12049760" cy="1450757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4 Key Actions </a:t>
            </a:r>
            <a:r>
              <a:rPr lang="en-US" sz="5400" b="1" dirty="0" smtClean="0">
                <a:solidFill>
                  <a:schemeClr val="tx1"/>
                </a:solidFill>
              </a:rPr>
              <a:t>to </a:t>
            </a:r>
            <a:br>
              <a:rPr lang="en-US" sz="5400" b="1" dirty="0" smtClean="0">
                <a:solidFill>
                  <a:schemeClr val="tx1"/>
                </a:solidFill>
              </a:rPr>
            </a:br>
            <a:r>
              <a:rPr lang="en-US" sz="5400" b="1" dirty="0" smtClean="0">
                <a:solidFill>
                  <a:schemeClr val="tx1"/>
                </a:solidFill>
              </a:rPr>
              <a:t>Increase Climate Resilience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61" y="2069254"/>
            <a:ext cx="11444750" cy="402336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4400" dirty="0" smtClean="0"/>
              <a:t>Sign up with the NET Office to Receive Emails about City Resources for Flooding </a:t>
            </a:r>
          </a:p>
          <a:p>
            <a:pPr>
              <a:buFont typeface="Wingdings" charset="2"/>
              <a:buChar char="Ø"/>
            </a:pPr>
            <a:r>
              <a:rPr lang="en-US" sz="4400" dirty="0" smtClean="0"/>
              <a:t>Sign Up for Miami Dade Emergency Alerts</a:t>
            </a:r>
          </a:p>
          <a:p>
            <a:pPr>
              <a:buFont typeface="Wingdings" charset="2"/>
              <a:buChar char="Ø"/>
            </a:pPr>
            <a:r>
              <a:rPr lang="en-US" sz="4400" dirty="0" smtClean="0"/>
              <a:t>Register for the EEAP if you need Evacuation Assistance</a:t>
            </a:r>
          </a:p>
          <a:p>
            <a:pPr>
              <a:buFont typeface="Wingdings" charset="2"/>
              <a:buChar char="Ø"/>
            </a:pPr>
            <a:r>
              <a:rPr lang="en-US" sz="4400" dirty="0" smtClean="0"/>
              <a:t>Get Engaged in the Adaptation Dialogue!</a:t>
            </a:r>
          </a:p>
          <a:p>
            <a:endParaRPr lang="en-US" sz="4400" dirty="0" smtClean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6838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officeArt obj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42" y="1294363"/>
            <a:ext cx="2261701" cy="302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371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59136" y="1016954"/>
            <a:ext cx="37966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This project </a:t>
            </a:r>
            <a:r>
              <a:rPr lang="en-US" sz="1600" i="1" dirty="0" smtClean="0"/>
              <a:t>was </a:t>
            </a:r>
            <a:r>
              <a:rPr lang="en-US" sz="1600" i="1" dirty="0"/>
              <a:t>made possible by our funders</a:t>
            </a:r>
            <a:r>
              <a:rPr lang="en-US" sz="1600" i="1" dirty="0" smtClean="0"/>
              <a:t>:</a:t>
            </a:r>
          </a:p>
          <a:p>
            <a:pPr algn="ctr"/>
            <a:endParaRPr lang="en-US" sz="1600" dirty="0"/>
          </a:p>
          <a:p>
            <a:pPr algn="ctr"/>
            <a:r>
              <a:rPr lang="en-US" sz="1600" i="1" dirty="0" smtClean="0"/>
              <a:t>National </a:t>
            </a:r>
            <a:r>
              <a:rPr lang="en-US" sz="1600" i="1" dirty="0"/>
              <a:t>Library </a:t>
            </a:r>
            <a:r>
              <a:rPr lang="en-US" sz="1600" i="1" dirty="0" smtClean="0"/>
              <a:t>of Medicine/NIH </a:t>
            </a:r>
            <a:r>
              <a:rPr lang="en-US" sz="1600" i="1" dirty="0"/>
              <a:t>    </a:t>
            </a:r>
            <a:endParaRPr lang="en-US" sz="1600" i="1" dirty="0" smtClean="0"/>
          </a:p>
          <a:p>
            <a:pPr algn="ctr"/>
            <a:endParaRPr lang="en-US" sz="1600" i="1" dirty="0"/>
          </a:p>
          <a:p>
            <a:pPr algn="ctr"/>
            <a:r>
              <a:rPr lang="en-US" sz="1600" i="1" dirty="0" smtClean="0"/>
              <a:t>UU Fund </a:t>
            </a:r>
            <a:r>
              <a:rPr lang="en-US" sz="1600" i="1" dirty="0"/>
              <a:t>for Social </a:t>
            </a:r>
            <a:r>
              <a:rPr lang="en-US" sz="1600" i="1" dirty="0" smtClean="0"/>
              <a:t>Responsibility</a:t>
            </a:r>
          </a:p>
          <a:p>
            <a:pPr algn="ctr"/>
            <a:endParaRPr lang="en-US" sz="1600" dirty="0"/>
          </a:p>
          <a:p>
            <a:pPr algn="ctr"/>
            <a:r>
              <a:rPr lang="en-US" sz="1600" i="1" dirty="0" smtClean="0"/>
              <a:t>UUFBR </a:t>
            </a:r>
            <a:r>
              <a:rPr lang="en-US" sz="1600" i="1" dirty="0"/>
              <a:t>Endowment </a:t>
            </a:r>
            <a:r>
              <a:rPr lang="en-US" sz="1600" i="1" dirty="0" smtClean="0"/>
              <a:t>Fund</a:t>
            </a:r>
          </a:p>
          <a:p>
            <a:pPr algn="ctr"/>
            <a:endParaRPr lang="en-US" sz="1600" dirty="0"/>
          </a:p>
          <a:p>
            <a:pPr algn="ctr"/>
            <a:r>
              <a:rPr lang="en-US" sz="1600" i="1" dirty="0"/>
              <a:t>And generous in-kind support from</a:t>
            </a:r>
            <a:r>
              <a:rPr lang="en-US" sz="1600" i="1" dirty="0" smtClean="0"/>
              <a:t>:</a:t>
            </a:r>
          </a:p>
          <a:p>
            <a:pPr algn="ctr"/>
            <a:endParaRPr lang="en-US" sz="1600" dirty="0"/>
          </a:p>
          <a:p>
            <a:pPr algn="ctr"/>
            <a:r>
              <a:rPr lang="en-US" sz="1600" i="1" dirty="0" smtClean="0"/>
              <a:t>FIU </a:t>
            </a:r>
            <a:r>
              <a:rPr lang="en-US" sz="1600" i="1" dirty="0"/>
              <a:t>Sea Level Solutions Center</a:t>
            </a:r>
            <a:endParaRPr lang="en-US" sz="1600" dirty="0"/>
          </a:p>
          <a:p>
            <a:pPr algn="ctr"/>
            <a:r>
              <a:rPr lang="en-US" sz="1600" i="1" dirty="0" smtClean="0"/>
              <a:t>New </a:t>
            </a:r>
            <a:r>
              <a:rPr lang="en-US" sz="1600" i="1" dirty="0"/>
              <a:t>Florida Majority </a:t>
            </a:r>
            <a:endParaRPr lang="en-US" sz="1600" dirty="0"/>
          </a:p>
          <a:p>
            <a:pPr algn="ctr"/>
            <a:r>
              <a:rPr lang="en-US" sz="1600" i="1" dirty="0" smtClean="0"/>
              <a:t>SEYM Quakers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Development </a:t>
            </a:r>
            <a:r>
              <a:rPr lang="en-US" sz="1600" dirty="0"/>
              <a:t>of the ReACT Tool Kit and the Pilot Project was funded by EPA Environmental Justice Grant </a:t>
            </a:r>
          </a:p>
          <a:p>
            <a:pPr algn="ctr"/>
            <a:r>
              <a:rPr lang="en-US" sz="1600" dirty="0"/>
              <a:t>#EQ-00D35415-0 awarded to the Green Sanctuary Committee of the </a:t>
            </a:r>
            <a:endParaRPr lang="en-US" sz="1600" dirty="0" smtClean="0"/>
          </a:p>
          <a:p>
            <a:pPr algn="ctr"/>
            <a:r>
              <a:rPr lang="en-US" sz="1600" dirty="0" smtClean="0"/>
              <a:t>UU </a:t>
            </a:r>
            <a:r>
              <a:rPr lang="en-US" sz="1600" dirty="0"/>
              <a:t>Fellowship of Boca Raton.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2" y="2838454"/>
            <a:ext cx="3066445" cy="77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92" y="4629202"/>
            <a:ext cx="5586610" cy="1444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6" y="826532"/>
            <a:ext cx="2070100" cy="104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93" y="4873763"/>
            <a:ext cx="946718" cy="901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6" y="3653202"/>
            <a:ext cx="2087960" cy="7661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7" y="4873763"/>
            <a:ext cx="1556979" cy="891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8455" y="4359067"/>
            <a:ext cx="101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Quakers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72" y="1905663"/>
            <a:ext cx="3066445" cy="7923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7428" y="152785"/>
            <a:ext cx="10415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Rising Together: </a:t>
            </a:r>
            <a:r>
              <a:rPr lang="en-US" sz="2400" b="1" dirty="0" err="1" smtClean="0"/>
              <a:t>Shorecrest</a:t>
            </a:r>
            <a:r>
              <a:rPr lang="en-US" sz="2400" b="1" dirty="0" smtClean="0"/>
              <a:t>, Miami + Community Health Mapping Initiative 2017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09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988" y="103239"/>
            <a:ext cx="209427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October</a:t>
            </a:r>
          </a:p>
          <a:p>
            <a:pPr algn="ctr"/>
            <a:r>
              <a:rPr lang="en-US" sz="4000" dirty="0" smtClean="0"/>
              <a:t>7</a:t>
            </a:r>
            <a:r>
              <a:rPr lang="en-US" sz="4000" baseline="30000" dirty="0" smtClean="0"/>
              <a:t>th</a:t>
            </a:r>
            <a:endParaRPr lang="en-US" sz="4000" dirty="0" smtClean="0"/>
          </a:p>
          <a:p>
            <a:pPr algn="ctr"/>
            <a:r>
              <a:rPr lang="en-US" sz="4000" dirty="0" smtClean="0"/>
              <a:t>King Tide </a:t>
            </a:r>
          </a:p>
          <a:p>
            <a:pPr algn="ctr"/>
            <a:r>
              <a:rPr lang="en-US" sz="4000" dirty="0" smtClean="0"/>
              <a:t>Salinity</a:t>
            </a:r>
          </a:p>
          <a:p>
            <a:pPr algn="ctr"/>
            <a:r>
              <a:rPr lang="en-US" sz="2800" dirty="0" smtClean="0"/>
              <a:t>___</a:t>
            </a:r>
          </a:p>
          <a:p>
            <a:pPr algn="ctr"/>
            <a:r>
              <a:rPr lang="en-US" sz="4000" dirty="0" smtClean="0"/>
              <a:t>Reroute to Protect Your Car</a:t>
            </a:r>
          </a:p>
          <a:p>
            <a:pPr algn="ctr"/>
            <a:r>
              <a:rPr lang="en-US" sz="4800" dirty="0" smtClean="0"/>
              <a:t> 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580" y="0"/>
            <a:ext cx="9807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6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110" y="847039"/>
            <a:ext cx="10058400" cy="3566160"/>
          </a:xfrm>
        </p:spPr>
        <p:txBody>
          <a:bodyPr/>
          <a:lstStyle/>
          <a:p>
            <a:r>
              <a:rPr lang="en-US" dirty="0" smtClean="0"/>
              <a:t>Coliform Sampling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0110" y="4413199"/>
            <a:ext cx="10584180" cy="1655762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</a:schemeClr>
                </a:solidFill>
              </a:rPr>
              <a:t>Coliform </a:t>
            </a:r>
            <a:r>
              <a:rPr lang="en-US" sz="3200" dirty="0">
                <a:solidFill>
                  <a:schemeClr val="tx1">
                    <a:lumMod val="65000"/>
                  </a:schemeClr>
                </a:solidFill>
              </a:rPr>
              <a:t>is a rod-shaped bacteria which </a:t>
            </a:r>
            <a:r>
              <a:rPr lang="en-US" sz="3200" dirty="0" smtClean="0">
                <a:solidFill>
                  <a:schemeClr val="tx1">
                    <a:lumMod val="65000"/>
                  </a:schemeClr>
                </a:solidFill>
              </a:rPr>
              <a:t>is </a:t>
            </a:r>
            <a:r>
              <a:rPr lang="en-US" sz="3200" dirty="0">
                <a:solidFill>
                  <a:schemeClr val="tx1">
                    <a:lumMod val="65000"/>
                  </a:schemeClr>
                </a:solidFill>
              </a:rPr>
              <a:t>always present in the digestive tract of warm-blooded animals, including humans.  Coliforms are found in human and animal waste, and are also found in water, plants and soil</a:t>
            </a:r>
            <a:r>
              <a:rPr lang="en-US" sz="3200" dirty="0" smtClean="0">
                <a:solidFill>
                  <a:schemeClr val="tx1">
                    <a:lumMod val="65000"/>
                  </a:schemeClr>
                </a:solidFill>
              </a:rPr>
              <a:t>.</a:t>
            </a:r>
            <a:endParaRPr lang="en-US" sz="3200" dirty="0">
              <a:solidFill>
                <a:schemeClr val="tx1">
                  <a:lumMod val="6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33" y="0"/>
            <a:ext cx="100477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6037" y="1108710"/>
            <a:ext cx="21602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Where </a:t>
            </a:r>
          </a:p>
          <a:p>
            <a:pPr algn="ctr"/>
            <a:r>
              <a:rPr lang="en-US" sz="4000" dirty="0" smtClean="0"/>
              <a:t>Water</a:t>
            </a:r>
          </a:p>
          <a:p>
            <a:pPr algn="ctr"/>
            <a:r>
              <a:rPr lang="en-US" sz="4000" dirty="0" smtClean="0"/>
              <a:t>Was </a:t>
            </a:r>
          </a:p>
          <a:p>
            <a:pPr algn="ctr"/>
            <a:r>
              <a:rPr lang="en-US" sz="4000" dirty="0"/>
              <a:t>S</a:t>
            </a:r>
            <a:r>
              <a:rPr lang="en-US" sz="4000" dirty="0" smtClean="0"/>
              <a:t>ampled for Coliform</a:t>
            </a:r>
          </a:p>
        </p:txBody>
      </p:sp>
    </p:spTree>
    <p:extLst>
      <p:ext uri="{BB962C8B-B14F-4D97-AF65-F5344CB8AC3E}">
        <p14:creationId xmlns:p14="http://schemas.microsoft.com/office/powerpoint/2010/main" val="133277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35" y="0"/>
            <a:ext cx="10096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03020"/>
            <a:ext cx="2198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Positive </a:t>
            </a:r>
          </a:p>
          <a:p>
            <a:pPr algn="ctr"/>
            <a:r>
              <a:rPr lang="en-US" sz="4000" dirty="0" smtClean="0"/>
              <a:t>Coliform </a:t>
            </a:r>
          </a:p>
          <a:p>
            <a:pPr algn="ctr"/>
            <a:r>
              <a:rPr lang="en-US" sz="4000" dirty="0" smtClean="0"/>
              <a:t>Samples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6699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Parking Challenge in </a:t>
            </a:r>
            <a:r>
              <a:rPr lang="en-US" dirty="0" err="1" smtClean="0"/>
              <a:t>Shorecrest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10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City of Miami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570" y="41013"/>
            <a:ext cx="4697730" cy="61945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endParaRPr lang="en-US" sz="3200" dirty="0" smtClean="0"/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65000"/>
                  </a:schemeClr>
                </a:solidFill>
              </a:rPr>
              <a:t>Shorecrest</a:t>
            </a:r>
            <a:r>
              <a:rPr lang="en-US" sz="3200" dirty="0" smtClean="0">
                <a:solidFill>
                  <a:schemeClr val="tx1">
                    <a:lumMod val="65000"/>
                  </a:schemeClr>
                </a:solidFill>
              </a:rPr>
              <a:t> residents can request a Parking Permit at the  Upper East Side NET Office.</a:t>
            </a:r>
            <a:endParaRPr lang="en-US" sz="32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97" y="0"/>
            <a:ext cx="1088283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37" y="388620"/>
            <a:ext cx="27660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137 parcels on the list are clustered </a:t>
            </a:r>
          </a:p>
          <a:p>
            <a:pPr algn="ctr"/>
            <a:r>
              <a:rPr lang="en-US" sz="4000" dirty="0" smtClean="0"/>
              <a:t>in the southeast corner of </a:t>
            </a:r>
            <a:r>
              <a:rPr lang="en-US" sz="4000" dirty="0" err="1" smtClean="0"/>
              <a:t>Shorecrest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4116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</TotalTime>
  <Words>577</Words>
  <Application>Microsoft Macintosh PowerPoint</Application>
  <PresentationFormat>Widescreen</PresentationFormat>
  <Paragraphs>178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Wingdings</vt:lpstr>
      <vt:lpstr>Retrospect</vt:lpstr>
      <vt:lpstr>King Tide Flood Monitoring  in Shorecrest</vt:lpstr>
      <vt:lpstr>October 7th  King Tide Depth ____  Plan Your Commute</vt:lpstr>
      <vt:lpstr>PowerPoint Presentation</vt:lpstr>
      <vt:lpstr>Coliform Sampling</vt:lpstr>
      <vt:lpstr>PowerPoint Presentation</vt:lpstr>
      <vt:lpstr>PowerPoint Presentation</vt:lpstr>
      <vt:lpstr>The Parking Challenge in Shorecrest</vt:lpstr>
      <vt:lpstr>City of Miami</vt:lpstr>
      <vt:lpstr>PowerPoint Presentation</vt:lpstr>
      <vt:lpstr>PowerPoint Presentation</vt:lpstr>
      <vt:lpstr>PowerPoint Presentation</vt:lpstr>
      <vt:lpstr>Symptoms Reported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Contributors to Rising Together: Shorecrest + Community Health Mapping 2017  Project Success</vt:lpstr>
      <vt:lpstr>4 Key Actions to  Increase Climate Resilience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Janice Booher</dc:creator>
  <cp:lastModifiedBy>Janice Booher</cp:lastModifiedBy>
  <cp:revision>3</cp:revision>
  <dcterms:created xsi:type="dcterms:W3CDTF">2017-11-07T11:27:36Z</dcterms:created>
  <dcterms:modified xsi:type="dcterms:W3CDTF">2017-11-22T19:48:51Z</dcterms:modified>
</cp:coreProperties>
</file>