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79"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40"/>
    <p:restoredTop sz="94605"/>
  </p:normalViewPr>
  <p:slideViewPr>
    <p:cSldViewPr snapToGrid="0">
      <p:cViewPr varScale="1">
        <p:scale>
          <a:sx n="176" d="100"/>
          <a:sy n="176" d="100"/>
        </p:scale>
        <p:origin x="54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476687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2"/>
              </a:buClr>
              <a:buSzPts val="1100"/>
              <a:buFont typeface="Arial"/>
              <a:buNone/>
            </a:pPr>
            <a:r>
              <a:rPr lang="en" sz="1000">
                <a:solidFill>
                  <a:schemeClr val="dk2"/>
                </a:solidFill>
              </a:rPr>
              <a:t>1. Public health risks can be addressed as health and safety concerns, but disaster resilience is more robust.</a:t>
            </a:r>
            <a:endParaRPr sz="1000">
              <a:solidFill>
                <a:schemeClr val="dk2"/>
              </a:solidFill>
            </a:endParaRPr>
          </a:p>
          <a:p>
            <a:pPr marL="0" lvl="0" indent="0" rtl="0">
              <a:lnSpc>
                <a:spcPct val="115000"/>
              </a:lnSpc>
              <a:spcBef>
                <a:spcPts val="0"/>
              </a:spcBef>
              <a:spcAft>
                <a:spcPts val="0"/>
              </a:spcAft>
              <a:buClr>
                <a:schemeClr val="dk2"/>
              </a:buClr>
              <a:buSzPts val="1100"/>
              <a:buFont typeface="Arial"/>
              <a:buNone/>
            </a:pPr>
            <a:r>
              <a:rPr lang="en" sz="1000">
                <a:solidFill>
                  <a:schemeClr val="dk2"/>
                </a:solidFill>
              </a:rPr>
              <a:t>2. Residents need to know basic health and safety information to take individual action, but to be effective at building community resilience both policy context and community building are needed.</a:t>
            </a:r>
            <a:endParaRPr sz="1000">
              <a:solidFill>
                <a:schemeClr val="dk2"/>
              </a:solidFill>
            </a:endParaRPr>
          </a:p>
          <a:p>
            <a:pPr marL="0" lvl="0" indent="0" rtl="0">
              <a:lnSpc>
                <a:spcPct val="115000"/>
              </a:lnSpc>
              <a:spcBef>
                <a:spcPts val="0"/>
              </a:spcBef>
              <a:spcAft>
                <a:spcPts val="0"/>
              </a:spcAft>
              <a:buClr>
                <a:schemeClr val="dk2"/>
              </a:buClr>
              <a:buSzPts val="1100"/>
              <a:buFont typeface="Arial"/>
              <a:buNone/>
            </a:pPr>
            <a:r>
              <a:rPr lang="en" sz="1000">
                <a:solidFill>
                  <a:schemeClr val="dk2"/>
                </a:solidFill>
              </a:rPr>
              <a:t>3. The state of environmental health in low income communities is degraded, and must be understood, even if not addressed directly, as must the overlapping challenges of scarce resources.</a:t>
            </a:r>
            <a:endParaRPr sz="1000">
              <a:solidFill>
                <a:schemeClr val="dk2"/>
              </a:solidFill>
            </a:endParaRPr>
          </a:p>
          <a:p>
            <a:pPr marL="0" lvl="0" indent="0" algn="ctr" rtl="0">
              <a:spcBef>
                <a:spcPts val="0"/>
              </a:spcBef>
              <a:spcAft>
                <a:spcPts val="0"/>
              </a:spcAft>
              <a:buClr>
                <a:schemeClr val="dk2"/>
              </a:buClr>
              <a:buSzPts val="1100"/>
              <a:buFont typeface="Arial"/>
              <a:buNone/>
            </a:pPr>
            <a:endParaRPr/>
          </a:p>
        </p:txBody>
      </p:sp>
    </p:spTree>
    <p:extLst>
      <p:ext uri="{BB962C8B-B14F-4D97-AF65-F5344CB8AC3E}">
        <p14:creationId xmlns:p14="http://schemas.microsoft.com/office/powerpoint/2010/main" val="758555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1093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Increased concentrations of greenhouse gases increase temperatures, making heat waves more frequent. Increased temperatures correlate with elevated ozone and nitrogen oxide concentrations in the air. Without cooling rains, particulate matter accumulates in the air in urban areas. Ozone and particulates are strong respiratory irritants. When there are heavy warm rains, plants bloom earlier, have longer bloom periods, and produce more pollen. This impacts allergy sufferers and asthmatics.   </a:t>
            </a:r>
            <a:endParaRPr/>
          </a:p>
        </p:txBody>
      </p:sp>
    </p:spTree>
    <p:extLst>
      <p:ext uri="{BB962C8B-B14F-4D97-AF65-F5344CB8AC3E}">
        <p14:creationId xmlns:p14="http://schemas.microsoft.com/office/powerpoint/2010/main" val="197889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sz="1000">
                <a:solidFill>
                  <a:srgbClr val="FF0000"/>
                </a:solidFill>
                <a:latin typeface="Playfair Display"/>
                <a:ea typeface="Playfair Display"/>
                <a:cs typeface="Playfair Display"/>
                <a:sym typeface="Playfair Display"/>
              </a:rPr>
              <a:t>Extreme precipitation events</a:t>
            </a:r>
            <a:r>
              <a:rPr lang="en" sz="1000">
                <a:solidFill>
                  <a:schemeClr val="dk2"/>
                </a:solidFill>
                <a:latin typeface="Playfair Display"/>
                <a:ea typeface="Playfair Display"/>
                <a:cs typeface="Playfair Display"/>
                <a:sym typeface="Playfair Display"/>
              </a:rPr>
              <a:t> are increasing. </a:t>
            </a:r>
            <a:r>
              <a:rPr lang="en" sz="1000">
                <a:solidFill>
                  <a:srgbClr val="FF0000"/>
                </a:solidFill>
                <a:latin typeface="Playfair Display"/>
                <a:ea typeface="Playfair Display"/>
                <a:cs typeface="Playfair Display"/>
                <a:sym typeface="Playfair Display"/>
              </a:rPr>
              <a:t>Warmer ocean temperatures</a:t>
            </a:r>
            <a:r>
              <a:rPr lang="en" sz="1000">
                <a:solidFill>
                  <a:schemeClr val="dk2"/>
                </a:solidFill>
                <a:latin typeface="Playfair Display"/>
                <a:ea typeface="Playfair Display"/>
                <a:cs typeface="Playfair Display"/>
                <a:sym typeface="Playfair Display"/>
              </a:rPr>
              <a:t> are fueling more intense storms. </a:t>
            </a:r>
            <a:r>
              <a:rPr lang="en" sz="1000">
                <a:solidFill>
                  <a:srgbClr val="FF0000"/>
                </a:solidFill>
                <a:latin typeface="Playfair Display"/>
                <a:ea typeface="Playfair Display"/>
                <a:cs typeface="Playfair Display"/>
                <a:sym typeface="Playfair Display"/>
              </a:rPr>
              <a:t>Sea Level Rise</a:t>
            </a:r>
            <a:r>
              <a:rPr lang="en" sz="1000">
                <a:solidFill>
                  <a:schemeClr val="dk2"/>
                </a:solidFill>
                <a:latin typeface="Playfair Display"/>
                <a:ea typeface="Playfair Display"/>
                <a:cs typeface="Playfair Display"/>
                <a:sym typeface="Playfair Display"/>
              </a:rPr>
              <a:t> is impacting our drainage systems, increasing frequency of flooding and the time it takes water to subside. Much of the </a:t>
            </a:r>
            <a:r>
              <a:rPr lang="en" sz="1000">
                <a:solidFill>
                  <a:srgbClr val="FF0000"/>
                </a:solidFill>
                <a:latin typeface="Playfair Display"/>
                <a:ea typeface="Playfair Display"/>
                <a:cs typeface="Playfair Display"/>
                <a:sym typeface="Playfair Display"/>
              </a:rPr>
              <a:t>population resides</a:t>
            </a:r>
            <a:r>
              <a:rPr lang="en" sz="1000">
                <a:solidFill>
                  <a:schemeClr val="dk2"/>
                </a:solidFill>
                <a:latin typeface="Playfair Display"/>
                <a:ea typeface="Playfair Display"/>
                <a:cs typeface="Playfair Display"/>
                <a:sym typeface="Playfair Display"/>
              </a:rPr>
              <a:t> near areas with man made canals, natural waterways, or stormwater storage areas.</a:t>
            </a:r>
            <a:r>
              <a:rPr lang="en" sz="1000"/>
              <a:t> </a:t>
            </a:r>
            <a:endParaRPr sz="1000"/>
          </a:p>
        </p:txBody>
      </p:sp>
    </p:spTree>
    <p:extLst>
      <p:ext uri="{BB962C8B-B14F-4D97-AF65-F5344CB8AC3E}">
        <p14:creationId xmlns:p14="http://schemas.microsoft.com/office/powerpoint/2010/main" val="1627485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Water that has not drained or evaporated off after a day or two is standing water. </a:t>
            </a:r>
            <a:r>
              <a:rPr lang="en">
                <a:solidFill>
                  <a:schemeClr val="dk2"/>
                </a:solidFill>
                <a:latin typeface="Playfair Display"/>
                <a:ea typeface="Playfair Display"/>
                <a:cs typeface="Playfair Display"/>
                <a:sym typeface="Playfair Display"/>
              </a:rPr>
              <a:t>Some Causes: </a:t>
            </a:r>
            <a:r>
              <a:rPr lang="en">
                <a:solidFill>
                  <a:srgbClr val="FF0000"/>
                </a:solidFill>
                <a:latin typeface="Playfair Display"/>
                <a:ea typeface="Playfair Display"/>
                <a:cs typeface="Playfair Display"/>
                <a:sym typeface="Playfair Display"/>
              </a:rPr>
              <a:t>Heavy rain, Tidal flooding exacerbated by Sea Level Rise, Broken water mains</a:t>
            </a:r>
            <a:endParaRPr/>
          </a:p>
        </p:txBody>
      </p:sp>
    </p:spTree>
    <p:extLst>
      <p:ext uri="{BB962C8B-B14F-4D97-AF65-F5344CB8AC3E}">
        <p14:creationId xmlns:p14="http://schemas.microsoft.com/office/powerpoint/2010/main" val="650208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Clr>
                <a:schemeClr val="dk2"/>
              </a:buClr>
              <a:buSzPts val="1100"/>
              <a:buFont typeface="Arial"/>
              <a:buNone/>
            </a:pPr>
            <a:r>
              <a:rPr lang="en">
                <a:solidFill>
                  <a:schemeClr val="dk2"/>
                </a:solidFill>
                <a:latin typeface="Playfair Display"/>
                <a:ea typeface="Playfair Display"/>
                <a:cs typeface="Playfair Display"/>
                <a:sym typeface="Playfair Display"/>
              </a:rPr>
              <a:t>Some Causes: Chemicals or bacteria </a:t>
            </a:r>
            <a:r>
              <a:rPr lang="en">
                <a:solidFill>
                  <a:srgbClr val="FF0000"/>
                </a:solidFill>
                <a:latin typeface="Playfair Display"/>
                <a:ea typeface="Playfair Display"/>
                <a:cs typeface="Playfair Display"/>
                <a:sym typeface="Playfair Display"/>
              </a:rPr>
              <a:t>leaching</a:t>
            </a:r>
            <a:r>
              <a:rPr lang="en">
                <a:solidFill>
                  <a:schemeClr val="dk2"/>
                </a:solidFill>
                <a:latin typeface="Playfair Display"/>
                <a:ea typeface="Playfair Display"/>
                <a:cs typeface="Playfair Display"/>
                <a:sym typeface="Playfair Display"/>
              </a:rPr>
              <a:t> into the water, </a:t>
            </a:r>
            <a:r>
              <a:rPr lang="en">
                <a:solidFill>
                  <a:srgbClr val="FF0000"/>
                </a:solidFill>
                <a:latin typeface="Playfair Display"/>
                <a:ea typeface="Playfair Display"/>
                <a:cs typeface="Playfair Display"/>
                <a:sym typeface="Playfair Display"/>
              </a:rPr>
              <a:t>Power outage</a:t>
            </a:r>
            <a:r>
              <a:rPr lang="en">
                <a:solidFill>
                  <a:schemeClr val="dk2"/>
                </a:solidFill>
                <a:latin typeface="Playfair Display"/>
                <a:ea typeface="Playfair Display"/>
                <a:cs typeface="Playfair Display"/>
                <a:sym typeface="Playfair Display"/>
              </a:rPr>
              <a:t> that compromises treatment systems, A </a:t>
            </a:r>
            <a:r>
              <a:rPr lang="en">
                <a:solidFill>
                  <a:srgbClr val="FF0000"/>
                </a:solidFill>
                <a:latin typeface="Playfair Display"/>
                <a:ea typeface="Playfair Display"/>
                <a:cs typeface="Playfair Display"/>
                <a:sym typeface="Playfair Display"/>
              </a:rPr>
              <a:t>rupture in the water main</a:t>
            </a:r>
            <a:r>
              <a:rPr lang="en">
                <a:solidFill>
                  <a:schemeClr val="dk2"/>
                </a:solidFill>
                <a:latin typeface="Playfair Display"/>
                <a:ea typeface="Playfair Display"/>
                <a:cs typeface="Playfair Display"/>
                <a:sym typeface="Playfair Display"/>
              </a:rPr>
              <a:t> causing a decrease in pressure, </a:t>
            </a:r>
            <a:r>
              <a:rPr lang="en">
                <a:solidFill>
                  <a:srgbClr val="FF0000"/>
                </a:solidFill>
                <a:latin typeface="Playfair Display"/>
                <a:ea typeface="Playfair Display"/>
                <a:cs typeface="Playfair Display"/>
                <a:sym typeface="Playfair Display"/>
              </a:rPr>
              <a:t>Home wells not tightly capped</a:t>
            </a:r>
            <a:r>
              <a:rPr lang="en">
                <a:solidFill>
                  <a:schemeClr val="dk2"/>
                </a:solidFill>
                <a:latin typeface="Playfair Display"/>
                <a:ea typeface="Playfair Display"/>
                <a:cs typeface="Playfair Display"/>
                <a:sym typeface="Playfair Display"/>
              </a:rPr>
              <a:t> can have contaminants leach into them, Flooding of </a:t>
            </a:r>
            <a:r>
              <a:rPr lang="en">
                <a:solidFill>
                  <a:srgbClr val="FF0000"/>
                </a:solidFill>
                <a:latin typeface="Playfair Display"/>
                <a:ea typeface="Playfair Display"/>
                <a:cs typeface="Playfair Display"/>
                <a:sym typeface="Playfair Display"/>
              </a:rPr>
              <a:t>septic fields, Saltwater intrusion</a:t>
            </a:r>
            <a:endParaRPr/>
          </a:p>
        </p:txBody>
      </p:sp>
    </p:spTree>
    <p:extLst>
      <p:ext uri="{BB962C8B-B14F-4D97-AF65-F5344CB8AC3E}">
        <p14:creationId xmlns:p14="http://schemas.microsoft.com/office/powerpoint/2010/main" val="1657799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Clr>
                <a:schemeClr val="dk2"/>
              </a:buClr>
              <a:buSzPts val="1100"/>
              <a:buFont typeface="Arial"/>
              <a:buNone/>
            </a:pPr>
            <a:r>
              <a:rPr lang="en">
                <a:latin typeface="Playfair Display"/>
                <a:ea typeface="Playfair Display"/>
                <a:cs typeface="Playfair Display"/>
                <a:sym typeface="Playfair Display"/>
              </a:rPr>
              <a:t>Illnesses caused by viruses or bacteria carried by another organism, such as mosquitos, ticks, birds or rodents are frequent. </a:t>
            </a:r>
            <a:r>
              <a:rPr lang="en">
                <a:solidFill>
                  <a:schemeClr val="dk2"/>
                </a:solidFill>
                <a:latin typeface="Playfair Display"/>
                <a:ea typeface="Playfair Display"/>
                <a:cs typeface="Playfair Display"/>
                <a:sym typeface="Playfair Display"/>
              </a:rPr>
              <a:t>Warmer temperatures and altered rain patterns </a:t>
            </a:r>
            <a:r>
              <a:rPr lang="en">
                <a:solidFill>
                  <a:srgbClr val="FF0000"/>
                </a:solidFill>
                <a:latin typeface="Playfair Display"/>
                <a:ea typeface="Playfair Display"/>
                <a:cs typeface="Playfair Display"/>
                <a:sym typeface="Playfair Display"/>
              </a:rPr>
              <a:t>change where disease-carrying species live. </a:t>
            </a:r>
            <a:r>
              <a:rPr lang="en">
                <a:solidFill>
                  <a:schemeClr val="dk2"/>
                </a:solidFill>
                <a:latin typeface="Playfair Display"/>
                <a:ea typeface="Playfair Display"/>
                <a:cs typeface="Playfair Display"/>
                <a:sym typeface="Playfair Display"/>
              </a:rPr>
              <a:t>Lack of cold winter temperatures to kill off insect populations or their eggs </a:t>
            </a:r>
            <a:r>
              <a:rPr lang="en">
                <a:solidFill>
                  <a:srgbClr val="FF0000"/>
                </a:solidFill>
                <a:latin typeface="Playfair Display"/>
                <a:ea typeface="Playfair Display"/>
                <a:cs typeface="Playfair Display"/>
                <a:sym typeface="Playfair Display"/>
              </a:rPr>
              <a:t>increases insect populations.</a:t>
            </a:r>
            <a:endParaRPr/>
          </a:p>
        </p:txBody>
      </p:sp>
    </p:spTree>
    <p:extLst>
      <p:ext uri="{BB962C8B-B14F-4D97-AF65-F5344CB8AC3E}">
        <p14:creationId xmlns:p14="http://schemas.microsoft.com/office/powerpoint/2010/main" val="1186788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rtl="0">
              <a:lnSpc>
                <a:spcPct val="115000"/>
              </a:lnSpc>
              <a:spcBef>
                <a:spcPts val="0"/>
              </a:spcBef>
              <a:spcAft>
                <a:spcPts val="0"/>
              </a:spcAft>
              <a:buClr>
                <a:schemeClr val="dk2"/>
              </a:buClr>
              <a:buSzPts val="1800"/>
              <a:buFont typeface="Playfair Display"/>
              <a:buChar char="●"/>
            </a:pPr>
            <a:r>
              <a:rPr lang="en">
                <a:solidFill>
                  <a:schemeClr val="dk2"/>
                </a:solidFill>
                <a:latin typeface="Playfair Display"/>
                <a:ea typeface="Playfair Display"/>
                <a:cs typeface="Playfair Display"/>
                <a:sym typeface="Playfair Display"/>
              </a:rPr>
              <a:t>Heavy rainfalls flush </a:t>
            </a:r>
            <a:r>
              <a:rPr lang="en">
                <a:solidFill>
                  <a:srgbClr val="FF0000"/>
                </a:solidFill>
                <a:latin typeface="Playfair Display"/>
                <a:ea typeface="Playfair Display"/>
                <a:cs typeface="Playfair Display"/>
                <a:sym typeface="Playfair Display"/>
              </a:rPr>
              <a:t>fertilizers</a:t>
            </a:r>
            <a:r>
              <a:rPr lang="en">
                <a:solidFill>
                  <a:schemeClr val="dk2"/>
                </a:solidFill>
                <a:latin typeface="Playfair Display"/>
                <a:ea typeface="Playfair Display"/>
                <a:cs typeface="Playfair Display"/>
                <a:sym typeface="Playfair Display"/>
              </a:rPr>
              <a:t> from lawns and fields, providing nutrients for algae, </a:t>
            </a:r>
            <a:r>
              <a:rPr lang="en">
                <a:solidFill>
                  <a:srgbClr val="FF0000"/>
                </a:solidFill>
                <a:latin typeface="Playfair Display"/>
                <a:ea typeface="Playfair Display"/>
                <a:cs typeface="Playfair Display"/>
                <a:sym typeface="Playfair Display"/>
              </a:rPr>
              <a:t>Warmer water</a:t>
            </a:r>
            <a:r>
              <a:rPr lang="en">
                <a:solidFill>
                  <a:schemeClr val="dk2"/>
                </a:solidFill>
                <a:latin typeface="Playfair Display"/>
                <a:ea typeface="Playfair Display"/>
                <a:cs typeface="Playfair Display"/>
                <a:sym typeface="Playfair Display"/>
              </a:rPr>
              <a:t> creates favorable conditions for algal growth, Droughts cause pond and canal </a:t>
            </a:r>
            <a:r>
              <a:rPr lang="en">
                <a:solidFill>
                  <a:srgbClr val="FF0000"/>
                </a:solidFill>
                <a:latin typeface="Playfair Display"/>
                <a:ea typeface="Playfair Display"/>
                <a:cs typeface="Playfair Display"/>
                <a:sym typeface="Playfair Display"/>
              </a:rPr>
              <a:t>water levels to lower</a:t>
            </a:r>
            <a:r>
              <a:rPr lang="en">
                <a:solidFill>
                  <a:schemeClr val="dk2"/>
                </a:solidFill>
                <a:latin typeface="Playfair Display"/>
                <a:ea typeface="Playfair Display"/>
                <a:cs typeface="Playfair Display"/>
                <a:sym typeface="Playfair Display"/>
              </a:rPr>
              <a:t>. This makes the water warmer, and reduces the motion of the water.</a:t>
            </a:r>
            <a:endParaRPr/>
          </a:p>
        </p:txBody>
      </p:sp>
    </p:spTree>
    <p:extLst>
      <p:ext uri="{BB962C8B-B14F-4D97-AF65-F5344CB8AC3E}">
        <p14:creationId xmlns:p14="http://schemas.microsoft.com/office/powerpoint/2010/main" val="533769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a:solidFill>
                  <a:schemeClr val="dk2"/>
                </a:solidFill>
                <a:latin typeface="Playfair Display"/>
                <a:ea typeface="Playfair Display"/>
                <a:cs typeface="Playfair Display"/>
                <a:sym typeface="Playfair Display"/>
              </a:rPr>
              <a:t>Strong storms and flood events may result in </a:t>
            </a:r>
            <a:r>
              <a:rPr lang="en">
                <a:solidFill>
                  <a:srgbClr val="FF0000"/>
                </a:solidFill>
                <a:latin typeface="Playfair Display"/>
                <a:ea typeface="Playfair Display"/>
                <a:cs typeface="Playfair Display"/>
                <a:sym typeface="Playfair Display"/>
              </a:rPr>
              <a:t>leaks and water damage</a:t>
            </a:r>
            <a:r>
              <a:rPr lang="en">
                <a:solidFill>
                  <a:schemeClr val="dk2"/>
                </a:solidFill>
                <a:latin typeface="Playfair Display"/>
                <a:ea typeface="Playfair Display"/>
                <a:cs typeface="Playfair Display"/>
                <a:sym typeface="Playfair Display"/>
              </a:rPr>
              <a:t> to homes and businesses. Increased </a:t>
            </a:r>
            <a:r>
              <a:rPr lang="en">
                <a:solidFill>
                  <a:srgbClr val="FF0000"/>
                </a:solidFill>
                <a:latin typeface="Playfair Display"/>
                <a:ea typeface="Playfair Display"/>
                <a:cs typeface="Playfair Display"/>
                <a:sym typeface="Playfair Display"/>
              </a:rPr>
              <a:t>humidity and moisture</a:t>
            </a:r>
            <a:r>
              <a:rPr lang="en">
                <a:solidFill>
                  <a:schemeClr val="dk2"/>
                </a:solidFill>
                <a:latin typeface="Playfair Display"/>
                <a:ea typeface="Playfair Display"/>
                <a:cs typeface="Playfair Display"/>
                <a:sym typeface="Playfair Display"/>
              </a:rPr>
              <a:t> create ideal conditions for mold growth.</a:t>
            </a:r>
            <a:endParaRPr/>
          </a:p>
        </p:txBody>
      </p:sp>
    </p:spTree>
    <p:extLst>
      <p:ext uri="{BB962C8B-B14F-4D97-AF65-F5344CB8AC3E}">
        <p14:creationId xmlns:p14="http://schemas.microsoft.com/office/powerpoint/2010/main" val="1021666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Residents addressing flooding have to figure out who to cqll. This is not always easy to determine, when water is bubbling up onto streets with multiple government jurisdictions.</a:t>
            </a:r>
            <a:endParaRPr/>
          </a:p>
        </p:txBody>
      </p:sp>
    </p:spTree>
    <p:extLst>
      <p:ext uri="{BB962C8B-B14F-4D97-AF65-F5344CB8AC3E}">
        <p14:creationId xmlns:p14="http://schemas.microsoft.com/office/powerpoint/2010/main" val="2023477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err="1"/>
              <a:t>Shorecrest</a:t>
            </a:r>
            <a:r>
              <a:rPr lang="en" dirty="0"/>
              <a:t>, Miami King Tide October </a:t>
            </a:r>
            <a:r>
              <a:rPr lang="en" dirty="0" smtClean="0"/>
              <a:t>201</a:t>
            </a:r>
            <a:r>
              <a:rPr lang="en-US" dirty="0" smtClean="0"/>
              <a:t>7</a:t>
            </a:r>
            <a:endParaRPr dirty="0"/>
          </a:p>
        </p:txBody>
      </p:sp>
    </p:spTree>
    <p:extLst>
      <p:ext uri="{BB962C8B-B14F-4D97-AF65-F5344CB8AC3E}">
        <p14:creationId xmlns:p14="http://schemas.microsoft.com/office/powerpoint/2010/main" val="103678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79343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It takes many partners to solve large problems.</a:t>
            </a:r>
            <a:endParaRPr/>
          </a:p>
        </p:txBody>
      </p:sp>
    </p:spTree>
    <p:extLst>
      <p:ext uri="{BB962C8B-B14F-4D97-AF65-F5344CB8AC3E}">
        <p14:creationId xmlns:p14="http://schemas.microsoft.com/office/powerpoint/2010/main" val="607284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793511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61025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25709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example shows that well-meaning efforts to address climate change and build resilience by design, based on poorly translated academic guidance, can cause problems.</a:t>
            </a:r>
            <a:endParaRPr/>
          </a:p>
        </p:txBody>
      </p:sp>
    </p:spTree>
    <p:extLst>
      <p:ext uri="{BB962C8B-B14F-4D97-AF65-F5344CB8AC3E}">
        <p14:creationId xmlns:p14="http://schemas.microsoft.com/office/powerpoint/2010/main" val="112162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82559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Residents were trained to survey their neighbors.</a:t>
            </a:r>
            <a:endParaRPr/>
          </a:p>
        </p:txBody>
      </p:sp>
    </p:spTree>
    <p:extLst>
      <p:ext uri="{BB962C8B-B14F-4D97-AF65-F5344CB8AC3E}">
        <p14:creationId xmlns:p14="http://schemas.microsoft.com/office/powerpoint/2010/main" val="147662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4440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16209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04037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3569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Shape 13"/>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Shape 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Shape 49"/>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Shape 50"/>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Shape 5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Shape 16"/>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Shape 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Shape 21"/>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Shape 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Shape 2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Shape 26"/>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Shape 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Shape 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Shape 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Shape 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Shape 41"/>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Shape 42"/>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Shape 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Shape 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Shape 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Shape 7"/>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11.png"/><Relationship Id="rId8" Type="http://schemas.openxmlformats.org/officeDocument/2006/relationships/image" Target="../media/image24.png"/><Relationship Id="rId9"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344250" y="263675"/>
            <a:ext cx="8357100" cy="3287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4800"/>
              <a:t>Practicing Resilience</a:t>
            </a:r>
            <a:endParaRPr sz="4800"/>
          </a:p>
          <a:p>
            <a:pPr marL="0" lvl="0" indent="0" rtl="0">
              <a:spcBef>
                <a:spcPts val="0"/>
              </a:spcBef>
              <a:spcAft>
                <a:spcPts val="0"/>
              </a:spcAft>
              <a:buNone/>
            </a:pPr>
            <a:endParaRPr sz="3000" i="1">
              <a:solidFill>
                <a:srgbClr val="0000FF"/>
              </a:solidFill>
            </a:endParaRPr>
          </a:p>
          <a:p>
            <a:pPr marL="0" lvl="0" indent="0">
              <a:spcBef>
                <a:spcPts val="0"/>
              </a:spcBef>
              <a:spcAft>
                <a:spcPts val="0"/>
              </a:spcAft>
              <a:buNone/>
            </a:pPr>
            <a:r>
              <a:rPr lang="en" sz="3000"/>
              <a:t>Translating academic understanding </a:t>
            </a:r>
            <a:endParaRPr sz="3000"/>
          </a:p>
          <a:p>
            <a:pPr marL="0" lvl="0" indent="0">
              <a:spcBef>
                <a:spcPts val="0"/>
              </a:spcBef>
              <a:spcAft>
                <a:spcPts val="0"/>
              </a:spcAft>
              <a:buNone/>
            </a:pPr>
            <a:r>
              <a:rPr lang="en" sz="3000"/>
              <a:t>to address specific community needs </a:t>
            </a:r>
            <a:endParaRPr sz="3000"/>
          </a:p>
          <a:p>
            <a:pPr marL="0" lvl="0" indent="0" rtl="0">
              <a:spcBef>
                <a:spcPts val="0"/>
              </a:spcBef>
              <a:spcAft>
                <a:spcPts val="0"/>
              </a:spcAft>
              <a:buNone/>
            </a:pPr>
            <a:r>
              <a:rPr lang="en" sz="3000"/>
              <a:t>in SE Florida</a:t>
            </a:r>
            <a:endParaRPr sz="3000"/>
          </a:p>
        </p:txBody>
      </p:sp>
      <p:sp>
        <p:nvSpPr>
          <p:cNvPr id="59" name="Shape 59"/>
          <p:cNvSpPr txBox="1">
            <a:spLocks noGrp="1"/>
          </p:cNvSpPr>
          <p:nvPr>
            <p:ph type="subTitle" idx="1"/>
          </p:nvPr>
        </p:nvSpPr>
        <p:spPr>
          <a:xfrm>
            <a:off x="344250" y="3550650"/>
            <a:ext cx="4910100" cy="577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1400"/>
              <a:t>June 8, 2018</a:t>
            </a:r>
            <a:endParaRPr sz="1400"/>
          </a:p>
          <a:p>
            <a:pPr marL="0" lvl="0" indent="0">
              <a:spcBef>
                <a:spcPts val="0"/>
              </a:spcBef>
              <a:spcAft>
                <a:spcPts val="0"/>
              </a:spcAft>
              <a:buNone/>
            </a:pPr>
            <a:r>
              <a:rPr lang="en" sz="1200"/>
              <a:t>Janice T. Booher, MS</a:t>
            </a:r>
            <a:endParaRPr sz="1200"/>
          </a:p>
          <a:p>
            <a:pPr marL="0" lvl="0" indent="0">
              <a:spcBef>
                <a:spcPts val="0"/>
              </a:spcBef>
              <a:spcAft>
                <a:spcPts val="0"/>
              </a:spcAft>
              <a:buNone/>
            </a:pPr>
            <a:r>
              <a:rPr lang="en" sz="1200"/>
              <a:t>FAU Climate Resilience Seminar</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251125" y="1333275"/>
            <a:ext cx="4045200" cy="1786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Incomplete Translation of Academic Findings</a:t>
            </a:r>
            <a:endParaRPr/>
          </a:p>
        </p:txBody>
      </p:sp>
      <p:sp>
        <p:nvSpPr>
          <p:cNvPr id="103" name="Shape 10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spcBef>
                <a:spcPts val="0"/>
              </a:spcBef>
              <a:spcAft>
                <a:spcPts val="1600"/>
              </a:spcAft>
              <a:buNone/>
            </a:pPr>
            <a:r>
              <a:rPr lang="en" sz="2400">
                <a:solidFill>
                  <a:srgbClr val="212121"/>
                </a:solidFill>
                <a:highlight>
                  <a:srgbClr val="FFFFFF"/>
                </a:highlight>
                <a:latin typeface="Roboto"/>
                <a:ea typeface="Roboto"/>
                <a:cs typeface="Roboto"/>
                <a:sym typeface="Roboto"/>
              </a:rPr>
              <a:t>The primary costs associated with planting and maintaining trees or other vegetation include purchasing materials, initial planting, and </a:t>
            </a:r>
            <a:r>
              <a:rPr lang="en" sz="2400">
                <a:solidFill>
                  <a:srgbClr val="FF0000"/>
                </a:solidFill>
                <a:highlight>
                  <a:srgbClr val="FFFFFF"/>
                </a:highlight>
                <a:latin typeface="Roboto"/>
                <a:ea typeface="Roboto"/>
                <a:cs typeface="Roboto"/>
                <a:sym typeface="Roboto"/>
              </a:rPr>
              <a:t>ongoing maintenance activities such as pruning, pest and disease control, and irrigation</a:t>
            </a:r>
            <a:r>
              <a:rPr lang="en" sz="2400">
                <a:solidFill>
                  <a:srgbClr val="212121"/>
                </a:solidFill>
                <a:highlight>
                  <a:srgbClr val="FFFFFF"/>
                </a:highlight>
                <a:latin typeface="Roboto"/>
                <a:ea typeface="Roboto"/>
                <a:cs typeface="Roboto"/>
                <a:sym typeface="Roboto"/>
              </a:rPr>
              <a:t>.</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90250" y="526350"/>
            <a:ext cx="4158900" cy="4090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a:solidFill>
                  <a:schemeClr val="bg2"/>
                </a:solidFill>
              </a:rPr>
              <a:t>Residents value actionable health &amp; safety information</a:t>
            </a:r>
            <a:endParaRPr dirty="0">
              <a:solidFill>
                <a:schemeClr val="bg2"/>
              </a:solidFill>
            </a:endParaRPr>
          </a:p>
        </p:txBody>
      </p:sp>
      <p:pic>
        <p:nvPicPr>
          <p:cNvPr id="109" name="Shape 109"/>
          <p:cNvPicPr preferRelativeResize="0"/>
          <p:nvPr/>
        </p:nvPicPr>
        <p:blipFill>
          <a:blip r:embed="rId3">
            <a:alphaModFix/>
          </a:blip>
          <a:stretch>
            <a:fillRect/>
          </a:stretch>
        </p:blipFill>
        <p:spPr>
          <a:xfrm>
            <a:off x="4801550" y="152400"/>
            <a:ext cx="2284107" cy="4838700"/>
          </a:xfrm>
          <a:prstGeom prst="rect">
            <a:avLst/>
          </a:prstGeom>
          <a:noFill/>
          <a:ln>
            <a:noFill/>
          </a:ln>
        </p:spPr>
      </p:pic>
      <p:sp>
        <p:nvSpPr>
          <p:cNvPr id="110" name="Shape 110"/>
          <p:cNvSpPr txBox="1"/>
          <p:nvPr/>
        </p:nvSpPr>
        <p:spPr>
          <a:xfrm>
            <a:off x="7102950" y="393450"/>
            <a:ext cx="1180500" cy="2854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b="1">
                <a:solidFill>
                  <a:srgbClr val="FFFFFF"/>
                </a:solidFill>
              </a:rPr>
              <a:t>About</a:t>
            </a:r>
            <a:endParaRPr sz="1800" b="1">
              <a:solidFill>
                <a:srgbClr val="FFFFFF"/>
              </a:solidFill>
            </a:endParaRPr>
          </a:p>
          <a:p>
            <a:pPr marL="0" lvl="0" indent="0" algn="ctr">
              <a:spcBef>
                <a:spcPts val="0"/>
              </a:spcBef>
              <a:spcAft>
                <a:spcPts val="0"/>
              </a:spcAft>
              <a:buNone/>
            </a:pPr>
            <a:r>
              <a:rPr lang="en" sz="1800" b="1">
                <a:solidFill>
                  <a:srgbClr val="FFFFFF"/>
                </a:solidFill>
              </a:rPr>
              <a:t> $5 </a:t>
            </a:r>
            <a:endParaRPr sz="1800" b="1">
              <a:solidFill>
                <a:srgbClr val="FFFFFF"/>
              </a:solidFill>
            </a:endParaRPr>
          </a:p>
          <a:p>
            <a:pPr marL="0" lvl="0" indent="0" algn="ctr">
              <a:spcBef>
                <a:spcPts val="0"/>
              </a:spcBef>
              <a:spcAft>
                <a:spcPts val="0"/>
              </a:spcAft>
              <a:buNone/>
            </a:pPr>
            <a:r>
              <a:rPr lang="en" sz="1800" b="1">
                <a:solidFill>
                  <a:srgbClr val="FFFFFF"/>
                </a:solidFill>
              </a:rPr>
              <a:t>at </a:t>
            </a:r>
            <a:endParaRPr sz="1800" b="1">
              <a:solidFill>
                <a:srgbClr val="FFFFFF"/>
              </a:solidFill>
            </a:endParaRPr>
          </a:p>
          <a:p>
            <a:pPr marL="0" lvl="0" indent="0" algn="ctr">
              <a:spcBef>
                <a:spcPts val="0"/>
              </a:spcBef>
              <a:spcAft>
                <a:spcPts val="0"/>
              </a:spcAft>
              <a:buNone/>
            </a:pPr>
            <a:r>
              <a:rPr lang="en" sz="1800" b="1">
                <a:solidFill>
                  <a:srgbClr val="FFFFFF"/>
                </a:solidFill>
              </a:rPr>
              <a:t>Walmart</a:t>
            </a:r>
            <a:endParaRPr sz="1800" b="1">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Shape 115"/>
          <p:cNvPicPr preferRelativeResize="0"/>
          <p:nvPr/>
        </p:nvPicPr>
        <p:blipFill>
          <a:blip r:embed="rId3">
            <a:alphaModFix/>
          </a:blip>
          <a:stretch>
            <a:fillRect/>
          </a:stretch>
        </p:blipFill>
        <p:spPr>
          <a:xfrm>
            <a:off x="0" y="1531200"/>
            <a:ext cx="4459998" cy="3069574"/>
          </a:xfrm>
          <a:prstGeom prst="rect">
            <a:avLst/>
          </a:prstGeom>
          <a:noFill/>
          <a:ln>
            <a:noFill/>
          </a:ln>
        </p:spPr>
      </p:pic>
      <p:pic>
        <p:nvPicPr>
          <p:cNvPr id="116" name="Shape 116"/>
          <p:cNvPicPr preferRelativeResize="0"/>
          <p:nvPr/>
        </p:nvPicPr>
        <p:blipFill rotWithShape="1">
          <a:blip r:embed="rId4">
            <a:alphaModFix/>
          </a:blip>
          <a:srcRect l="-18441" t="-3801" b="-14639"/>
          <a:stretch/>
        </p:blipFill>
        <p:spPr>
          <a:xfrm>
            <a:off x="3728875" y="1718100"/>
            <a:ext cx="5162824" cy="2997700"/>
          </a:xfrm>
          <a:prstGeom prst="rect">
            <a:avLst/>
          </a:prstGeom>
          <a:noFill/>
          <a:ln>
            <a:noFill/>
          </a:ln>
        </p:spPr>
      </p:pic>
      <p:sp>
        <p:nvSpPr>
          <p:cNvPr id="117" name="Shape 1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Heat waves &amp; Poor Air Quality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Storms with Flooding</a:t>
            </a:r>
            <a:endParaRPr/>
          </a:p>
        </p:txBody>
      </p:sp>
      <p:pic>
        <p:nvPicPr>
          <p:cNvPr id="123" name="Shape 123"/>
          <p:cNvPicPr preferRelativeResize="0"/>
          <p:nvPr/>
        </p:nvPicPr>
        <p:blipFill>
          <a:blip r:embed="rId3">
            <a:alphaModFix/>
          </a:blip>
          <a:stretch>
            <a:fillRect/>
          </a:stretch>
        </p:blipFill>
        <p:spPr>
          <a:xfrm>
            <a:off x="1688300" y="1087350"/>
            <a:ext cx="4672850" cy="383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Contaminated Flood &amp; Standing Water</a:t>
            </a:r>
            <a:endParaRPr/>
          </a:p>
        </p:txBody>
      </p:sp>
      <p:sp>
        <p:nvSpPr>
          <p:cNvPr id="129" name="Shape 129"/>
          <p:cNvSpPr txBox="1">
            <a:spLocks noGrp="1"/>
          </p:cNvSpPr>
          <p:nvPr>
            <p:ph type="body" idx="1"/>
          </p:nvPr>
        </p:nvSpPr>
        <p:spPr>
          <a:xfrm>
            <a:off x="311700" y="1234050"/>
            <a:ext cx="4260300" cy="333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solidFill>
                <a:srgbClr val="FF0000"/>
              </a:solidFill>
            </a:endParaRPr>
          </a:p>
          <a:p>
            <a:pPr marL="0" lvl="0" indent="0">
              <a:spcBef>
                <a:spcPts val="1600"/>
              </a:spcBef>
              <a:spcAft>
                <a:spcPts val="1600"/>
              </a:spcAft>
              <a:buNone/>
            </a:pPr>
            <a:endParaRPr/>
          </a:p>
        </p:txBody>
      </p:sp>
      <p:pic>
        <p:nvPicPr>
          <p:cNvPr id="130" name="Shape 130"/>
          <p:cNvPicPr preferRelativeResize="0"/>
          <p:nvPr/>
        </p:nvPicPr>
        <p:blipFill>
          <a:blip r:embed="rId3">
            <a:alphaModFix/>
          </a:blip>
          <a:stretch>
            <a:fillRect/>
          </a:stretch>
        </p:blipFill>
        <p:spPr>
          <a:xfrm>
            <a:off x="504501" y="1591887"/>
            <a:ext cx="4012649" cy="2619125"/>
          </a:xfrm>
          <a:prstGeom prst="rect">
            <a:avLst/>
          </a:prstGeom>
          <a:noFill/>
          <a:ln>
            <a:noFill/>
          </a:ln>
        </p:spPr>
      </p:pic>
      <p:pic>
        <p:nvPicPr>
          <p:cNvPr id="131" name="Shape 131"/>
          <p:cNvPicPr preferRelativeResize="0"/>
          <p:nvPr/>
        </p:nvPicPr>
        <p:blipFill>
          <a:blip r:embed="rId4">
            <a:alphaModFix/>
          </a:blip>
          <a:stretch>
            <a:fillRect/>
          </a:stretch>
        </p:blipFill>
        <p:spPr>
          <a:xfrm>
            <a:off x="4724400" y="1170125"/>
            <a:ext cx="3459704" cy="382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Contaminated Drinking Water</a:t>
            </a:r>
            <a:endParaRPr/>
          </a:p>
        </p:txBody>
      </p:sp>
      <p:pic>
        <p:nvPicPr>
          <p:cNvPr id="137" name="Shape 137"/>
          <p:cNvPicPr preferRelativeResize="0"/>
          <p:nvPr/>
        </p:nvPicPr>
        <p:blipFill rotWithShape="1">
          <a:blip r:embed="rId3">
            <a:alphaModFix/>
          </a:blip>
          <a:srcRect l="9535"/>
          <a:stretch/>
        </p:blipFill>
        <p:spPr>
          <a:xfrm>
            <a:off x="1945425" y="1062100"/>
            <a:ext cx="4100799" cy="4037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Vector Borne Diseases</a:t>
            </a:r>
            <a:endParaRPr/>
          </a:p>
        </p:txBody>
      </p:sp>
      <p:pic>
        <p:nvPicPr>
          <p:cNvPr id="143" name="Shape 143"/>
          <p:cNvPicPr preferRelativeResize="0"/>
          <p:nvPr/>
        </p:nvPicPr>
        <p:blipFill>
          <a:blip r:embed="rId3">
            <a:alphaModFix/>
          </a:blip>
          <a:stretch>
            <a:fillRect/>
          </a:stretch>
        </p:blipFill>
        <p:spPr>
          <a:xfrm>
            <a:off x="2200236" y="1471976"/>
            <a:ext cx="3566038" cy="3292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Algae</a:t>
            </a:r>
            <a:endParaRPr/>
          </a:p>
        </p:txBody>
      </p:sp>
      <p:pic>
        <p:nvPicPr>
          <p:cNvPr id="149" name="Shape 149"/>
          <p:cNvPicPr preferRelativeResize="0"/>
          <p:nvPr/>
        </p:nvPicPr>
        <p:blipFill>
          <a:blip r:embed="rId3">
            <a:alphaModFix/>
          </a:blip>
          <a:stretch>
            <a:fillRect/>
          </a:stretch>
        </p:blipFill>
        <p:spPr>
          <a:xfrm>
            <a:off x="4048250" y="1170125"/>
            <a:ext cx="4686786" cy="2829850"/>
          </a:xfrm>
          <a:prstGeom prst="rect">
            <a:avLst/>
          </a:prstGeom>
          <a:noFill/>
          <a:ln>
            <a:noFill/>
          </a:ln>
        </p:spPr>
      </p:pic>
      <p:pic>
        <p:nvPicPr>
          <p:cNvPr id="150" name="Shape 150"/>
          <p:cNvPicPr preferRelativeResize="0"/>
          <p:nvPr/>
        </p:nvPicPr>
        <p:blipFill>
          <a:blip r:embed="rId4">
            <a:alphaModFix/>
          </a:blip>
          <a:stretch>
            <a:fillRect/>
          </a:stretch>
        </p:blipFill>
        <p:spPr>
          <a:xfrm>
            <a:off x="152400" y="1170125"/>
            <a:ext cx="3753627" cy="28298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Mold</a:t>
            </a:r>
            <a:endParaRPr/>
          </a:p>
        </p:txBody>
      </p:sp>
      <p:pic>
        <p:nvPicPr>
          <p:cNvPr id="156" name="Shape 156"/>
          <p:cNvPicPr preferRelativeResize="0"/>
          <p:nvPr/>
        </p:nvPicPr>
        <p:blipFill rotWithShape="1">
          <a:blip r:embed="rId3">
            <a:alphaModFix/>
          </a:blip>
          <a:srcRect l="24265"/>
          <a:stretch/>
        </p:blipFill>
        <p:spPr>
          <a:xfrm>
            <a:off x="2614075" y="663328"/>
            <a:ext cx="4194950" cy="41969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2775" y="509550"/>
            <a:ext cx="1611000" cy="4124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a:solidFill>
                  <a:schemeClr val="bg2"/>
                </a:solidFill>
              </a:rPr>
              <a:t>Who do I call?</a:t>
            </a:r>
            <a:endParaRPr dirty="0">
              <a:solidFill>
                <a:schemeClr val="bg2"/>
              </a:solidFill>
            </a:endParaRPr>
          </a:p>
        </p:txBody>
      </p:sp>
      <p:pic>
        <p:nvPicPr>
          <p:cNvPr id="162" name="Shape 162"/>
          <p:cNvPicPr preferRelativeResize="0"/>
          <p:nvPr/>
        </p:nvPicPr>
        <p:blipFill>
          <a:blip r:embed="rId3">
            <a:alphaModFix/>
          </a:blip>
          <a:stretch>
            <a:fillRect/>
          </a:stretch>
        </p:blipFill>
        <p:spPr>
          <a:xfrm>
            <a:off x="1549375" y="296075"/>
            <a:ext cx="8035601" cy="4392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44250" y="565150"/>
            <a:ext cx="8455500" cy="2985600"/>
          </a:xfrm>
          <a:prstGeom prst="rect">
            <a:avLst/>
          </a:prstGeom>
          <a:noFill/>
        </p:spPr>
        <p:txBody>
          <a:bodyPr spcFirstLastPara="1" wrap="square" lIns="91425" tIns="91425" rIns="91425" bIns="91425" anchor="ctr" anchorCtr="0">
            <a:noAutofit/>
          </a:bodyPr>
          <a:lstStyle/>
          <a:p>
            <a:pPr marL="0" lvl="0" indent="0">
              <a:spcBef>
                <a:spcPts val="0"/>
              </a:spcBef>
              <a:spcAft>
                <a:spcPts val="0"/>
              </a:spcAft>
              <a:buNone/>
            </a:pPr>
            <a:r>
              <a:rPr lang="en" sz="3000" dirty="0">
                <a:solidFill>
                  <a:schemeClr val="bg2"/>
                </a:solidFill>
              </a:rPr>
              <a:t>Translation</a:t>
            </a:r>
            <a:endParaRPr sz="3000" dirty="0">
              <a:solidFill>
                <a:schemeClr val="bg2"/>
              </a:solidFill>
            </a:endParaRPr>
          </a:p>
          <a:p>
            <a:pPr marL="0" lvl="0" indent="0">
              <a:spcBef>
                <a:spcPts val="0"/>
              </a:spcBef>
              <a:spcAft>
                <a:spcPts val="0"/>
              </a:spcAft>
              <a:buNone/>
            </a:pPr>
            <a:r>
              <a:rPr lang="en" sz="3000" dirty="0">
                <a:solidFill>
                  <a:schemeClr val="bg2"/>
                </a:solidFill>
              </a:rPr>
              <a:t>Academia→ Planning Community-&gt;</a:t>
            </a:r>
            <a:endParaRPr sz="3000" dirty="0">
              <a:solidFill>
                <a:schemeClr val="bg2"/>
              </a:solidFill>
            </a:endParaRPr>
          </a:p>
          <a:p>
            <a:pPr marL="0" lvl="0" indent="0" rtl="0">
              <a:spcBef>
                <a:spcPts val="0"/>
              </a:spcBef>
              <a:spcAft>
                <a:spcPts val="0"/>
              </a:spcAft>
              <a:buNone/>
            </a:pPr>
            <a:r>
              <a:rPr lang="en" sz="3000" dirty="0">
                <a:solidFill>
                  <a:schemeClr val="bg2"/>
                </a:solidFill>
              </a:rPr>
              <a:t>Municipal Staff-&gt;Elected</a:t>
            </a:r>
            <a:endParaRPr sz="3000" dirty="0">
              <a:solidFill>
                <a:schemeClr val="bg2"/>
              </a:solidFill>
            </a:endParaRPr>
          </a:p>
          <a:p>
            <a:pPr marL="0" lvl="0" indent="0">
              <a:spcBef>
                <a:spcPts val="0"/>
              </a:spcBef>
              <a:spcAft>
                <a:spcPts val="0"/>
              </a:spcAft>
              <a:buNone/>
            </a:pPr>
            <a:r>
              <a:rPr lang="en" sz="3000" dirty="0">
                <a:solidFill>
                  <a:schemeClr val="bg2"/>
                </a:solidFill>
              </a:rPr>
              <a:t>Officials-&gt;Community Groups-&gt;</a:t>
            </a:r>
            <a:endParaRPr sz="3000" dirty="0">
              <a:solidFill>
                <a:schemeClr val="bg2"/>
              </a:solidFill>
            </a:endParaRPr>
          </a:p>
          <a:p>
            <a:pPr marL="0" lvl="0" indent="0">
              <a:spcBef>
                <a:spcPts val="0"/>
              </a:spcBef>
              <a:spcAft>
                <a:spcPts val="0"/>
              </a:spcAft>
              <a:buNone/>
            </a:pPr>
            <a:r>
              <a:rPr lang="en" sz="3000" dirty="0">
                <a:solidFill>
                  <a:schemeClr val="bg2"/>
                </a:solidFill>
              </a:rPr>
              <a:t>Residents (English, Spanish, Creole)</a:t>
            </a:r>
            <a:endParaRPr sz="3000"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383799" y="28612"/>
            <a:ext cx="8061575" cy="5086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Shape 172"/>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239950" y="616075"/>
            <a:ext cx="1867500" cy="4001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a:solidFill>
                  <a:schemeClr val="bg2"/>
                </a:solidFill>
              </a:rPr>
              <a:t>It takes all </a:t>
            </a:r>
            <a:endParaRPr dirty="0">
              <a:solidFill>
                <a:schemeClr val="bg2"/>
              </a:solidFill>
            </a:endParaRPr>
          </a:p>
          <a:p>
            <a:pPr marL="0" lvl="0" indent="0">
              <a:spcBef>
                <a:spcPts val="0"/>
              </a:spcBef>
              <a:spcAft>
                <a:spcPts val="0"/>
              </a:spcAft>
              <a:buNone/>
            </a:pPr>
            <a:r>
              <a:rPr lang="en" dirty="0">
                <a:solidFill>
                  <a:schemeClr val="bg2"/>
                </a:solidFill>
              </a:rPr>
              <a:t>of </a:t>
            </a:r>
            <a:endParaRPr dirty="0">
              <a:solidFill>
                <a:schemeClr val="bg2"/>
              </a:solidFill>
            </a:endParaRPr>
          </a:p>
          <a:p>
            <a:pPr marL="0" lvl="0" indent="0" rtl="0">
              <a:spcBef>
                <a:spcPts val="0"/>
              </a:spcBef>
              <a:spcAft>
                <a:spcPts val="0"/>
              </a:spcAft>
              <a:buNone/>
            </a:pPr>
            <a:r>
              <a:rPr lang="en" dirty="0">
                <a:solidFill>
                  <a:schemeClr val="bg2"/>
                </a:solidFill>
              </a:rPr>
              <a:t>us!</a:t>
            </a:r>
            <a:endParaRPr dirty="0">
              <a:solidFill>
                <a:schemeClr val="bg2"/>
              </a:solidFill>
            </a:endParaRPr>
          </a:p>
        </p:txBody>
      </p:sp>
      <p:pic>
        <p:nvPicPr>
          <p:cNvPr id="178" name="Shape 178"/>
          <p:cNvPicPr preferRelativeResize="0"/>
          <p:nvPr/>
        </p:nvPicPr>
        <p:blipFill>
          <a:blip r:embed="rId3">
            <a:alphaModFix/>
          </a:blip>
          <a:stretch>
            <a:fillRect/>
          </a:stretch>
        </p:blipFill>
        <p:spPr>
          <a:xfrm>
            <a:off x="3431638" y="0"/>
            <a:ext cx="3020798" cy="1671726"/>
          </a:xfrm>
          <a:prstGeom prst="rect">
            <a:avLst/>
          </a:prstGeom>
          <a:noFill/>
          <a:ln>
            <a:noFill/>
          </a:ln>
        </p:spPr>
      </p:pic>
      <p:pic>
        <p:nvPicPr>
          <p:cNvPr id="179" name="Shape 179"/>
          <p:cNvPicPr preferRelativeResize="0"/>
          <p:nvPr/>
        </p:nvPicPr>
        <p:blipFill>
          <a:blip r:embed="rId4">
            <a:alphaModFix/>
          </a:blip>
          <a:stretch>
            <a:fillRect/>
          </a:stretch>
        </p:blipFill>
        <p:spPr>
          <a:xfrm>
            <a:off x="2055223" y="3471775"/>
            <a:ext cx="3823351" cy="1671726"/>
          </a:xfrm>
          <a:prstGeom prst="rect">
            <a:avLst/>
          </a:prstGeom>
          <a:noFill/>
          <a:ln>
            <a:noFill/>
          </a:ln>
        </p:spPr>
      </p:pic>
      <p:pic>
        <p:nvPicPr>
          <p:cNvPr id="180" name="Shape 180"/>
          <p:cNvPicPr preferRelativeResize="0"/>
          <p:nvPr/>
        </p:nvPicPr>
        <p:blipFill>
          <a:blip r:embed="rId5">
            <a:alphaModFix/>
          </a:blip>
          <a:stretch>
            <a:fillRect/>
          </a:stretch>
        </p:blipFill>
        <p:spPr>
          <a:xfrm>
            <a:off x="5970802" y="0"/>
            <a:ext cx="3020792" cy="2266950"/>
          </a:xfrm>
          <a:prstGeom prst="rect">
            <a:avLst/>
          </a:prstGeom>
          <a:noFill/>
          <a:ln>
            <a:noFill/>
          </a:ln>
        </p:spPr>
      </p:pic>
      <p:pic>
        <p:nvPicPr>
          <p:cNvPr id="181" name="Shape 181"/>
          <p:cNvPicPr preferRelativeResize="0"/>
          <p:nvPr/>
        </p:nvPicPr>
        <p:blipFill>
          <a:blip r:embed="rId6">
            <a:alphaModFix/>
          </a:blip>
          <a:stretch>
            <a:fillRect/>
          </a:stretch>
        </p:blipFill>
        <p:spPr>
          <a:xfrm>
            <a:off x="2055225" y="2675125"/>
            <a:ext cx="1867500" cy="1583867"/>
          </a:xfrm>
          <a:prstGeom prst="rect">
            <a:avLst/>
          </a:prstGeom>
          <a:noFill/>
          <a:ln>
            <a:noFill/>
          </a:ln>
        </p:spPr>
      </p:pic>
      <p:pic>
        <p:nvPicPr>
          <p:cNvPr id="182" name="Shape 182"/>
          <p:cNvPicPr preferRelativeResize="0"/>
          <p:nvPr/>
        </p:nvPicPr>
        <p:blipFill>
          <a:blip r:embed="rId7">
            <a:alphaModFix/>
          </a:blip>
          <a:stretch>
            <a:fillRect/>
          </a:stretch>
        </p:blipFill>
        <p:spPr>
          <a:xfrm>
            <a:off x="5878577" y="2266950"/>
            <a:ext cx="2604572" cy="2876548"/>
          </a:xfrm>
          <a:prstGeom prst="rect">
            <a:avLst/>
          </a:prstGeom>
          <a:noFill/>
          <a:ln>
            <a:noFill/>
          </a:ln>
        </p:spPr>
      </p:pic>
      <p:pic>
        <p:nvPicPr>
          <p:cNvPr id="183" name="Shape 183"/>
          <p:cNvPicPr preferRelativeResize="0"/>
          <p:nvPr/>
        </p:nvPicPr>
        <p:blipFill>
          <a:blip r:embed="rId8">
            <a:alphaModFix/>
          </a:blip>
          <a:stretch>
            <a:fillRect/>
          </a:stretch>
        </p:blipFill>
        <p:spPr>
          <a:xfrm>
            <a:off x="2045774" y="567"/>
            <a:ext cx="1867499" cy="2674546"/>
          </a:xfrm>
          <a:prstGeom prst="rect">
            <a:avLst/>
          </a:prstGeom>
          <a:noFill/>
          <a:ln>
            <a:noFill/>
          </a:ln>
        </p:spPr>
      </p:pic>
      <p:pic>
        <p:nvPicPr>
          <p:cNvPr id="184" name="Shape 184"/>
          <p:cNvPicPr preferRelativeResize="0"/>
          <p:nvPr/>
        </p:nvPicPr>
        <p:blipFill>
          <a:blip r:embed="rId9">
            <a:alphaModFix/>
          </a:blip>
          <a:stretch>
            <a:fillRect/>
          </a:stretch>
        </p:blipFill>
        <p:spPr>
          <a:xfrm>
            <a:off x="3913274" y="1703075"/>
            <a:ext cx="2057522" cy="274339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Critical Functions in Disaster Planning</a:t>
            </a:r>
            <a:endParaRPr/>
          </a:p>
        </p:txBody>
      </p:sp>
      <p:sp>
        <p:nvSpPr>
          <p:cNvPr id="190" name="Shape 190"/>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a:solidFill>
                  <a:srgbClr val="1F497D"/>
                </a:solidFill>
                <a:latin typeface="Arial"/>
                <a:ea typeface="Arial"/>
                <a:cs typeface="Arial"/>
                <a:sym typeface="Arial"/>
              </a:rPr>
              <a:t>Water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Food Security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Agriculture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Housing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Environmental Health and Safety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Health Services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Shelter in Place and Evacuation Systems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Psychosocial Resilience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Supply Chains &amp; Logistics</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Energy – Temperature Management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Energy – Lighting and Cooking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Renewable Energy vs. Grid Energy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Education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endParaRPr/>
          </a:p>
        </p:txBody>
      </p:sp>
      <p:sp>
        <p:nvSpPr>
          <p:cNvPr id="191" name="Shape 191"/>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a:solidFill>
                  <a:srgbClr val="1F497D"/>
                </a:solidFill>
                <a:latin typeface="Arial"/>
                <a:ea typeface="Arial"/>
                <a:cs typeface="Arial"/>
                <a:sym typeface="Arial"/>
              </a:rPr>
              <a:t>Hygiene and Prevention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Communication Systems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Sewer / Septic Systems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Solid Waste Management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Transportation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Community Security</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Community Commons Areas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Social Services</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Value Chains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Climate Threat Mitigation and Transformation</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Data and Information Management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Emergency Management </a:t>
            </a:r>
            <a:endParaRPr>
              <a:solidFill>
                <a:srgbClr val="1F497D"/>
              </a:solidFill>
              <a:latin typeface="Arial"/>
              <a:ea typeface="Arial"/>
              <a:cs typeface="Arial"/>
              <a:sym typeface="Arial"/>
            </a:endParaRPr>
          </a:p>
          <a:p>
            <a:pPr marL="0" lvl="0" indent="0" rtl="0">
              <a:lnSpc>
                <a:spcPct val="100000"/>
              </a:lnSpc>
              <a:spcBef>
                <a:spcPts val="0"/>
              </a:spcBef>
              <a:spcAft>
                <a:spcPts val="0"/>
              </a:spcAft>
              <a:buNone/>
            </a:pPr>
            <a:r>
              <a:rPr lang="en">
                <a:solidFill>
                  <a:srgbClr val="1F497D"/>
                </a:solidFill>
                <a:latin typeface="Arial"/>
                <a:ea typeface="Arial"/>
                <a:cs typeface="Arial"/>
                <a:sym typeface="Arial"/>
              </a:rPr>
              <a:t>Management &amp; Governance </a:t>
            </a:r>
            <a:endParaRPr/>
          </a:p>
          <a:p>
            <a:pPr marL="0" lvl="0" indent="0">
              <a:spcBef>
                <a:spcPts val="0"/>
              </a:spcBef>
              <a:spcAft>
                <a:spcPts val="16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subTitle" idx="4294967295"/>
          </p:nvPr>
        </p:nvSpPr>
        <p:spPr>
          <a:xfrm>
            <a:off x="0" y="4394500"/>
            <a:ext cx="8339400" cy="577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3600"/>
              <a:t>FAU Climate Resilience</a:t>
            </a:r>
            <a:r>
              <a:rPr lang="en" sz="4800"/>
              <a:t> </a:t>
            </a:r>
            <a:r>
              <a:rPr lang="en" sz="3600"/>
              <a:t>Seminar</a:t>
            </a:r>
            <a:endParaRPr sz="3600"/>
          </a:p>
        </p:txBody>
      </p:sp>
      <p:pic>
        <p:nvPicPr>
          <p:cNvPr id="197" name="Shape 197"/>
          <p:cNvPicPr preferRelativeResize="0"/>
          <p:nvPr/>
        </p:nvPicPr>
        <p:blipFill>
          <a:blip r:embed="rId3">
            <a:alphaModFix/>
          </a:blip>
          <a:stretch>
            <a:fillRect/>
          </a:stretch>
        </p:blipFill>
        <p:spPr>
          <a:xfrm>
            <a:off x="152400" y="279700"/>
            <a:ext cx="8772049" cy="43417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90250" y="526350"/>
            <a:ext cx="4688400" cy="4090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a:solidFill>
                  <a:schemeClr val="bg2"/>
                </a:solidFill>
              </a:rPr>
              <a:t>If you don’t involve all the right people, you make a camel...</a:t>
            </a:r>
            <a:endParaRPr dirty="0">
              <a:solidFill>
                <a:schemeClr val="bg2"/>
              </a:solidFill>
            </a:endParaRPr>
          </a:p>
          <a:p>
            <a:pPr marL="0" lvl="0" indent="0">
              <a:spcBef>
                <a:spcPts val="0"/>
              </a:spcBef>
              <a:spcAft>
                <a:spcPts val="0"/>
              </a:spcAft>
              <a:buNone/>
            </a:pPr>
            <a:endParaRPr sz="2400" dirty="0"/>
          </a:p>
        </p:txBody>
      </p:sp>
      <p:pic>
        <p:nvPicPr>
          <p:cNvPr id="70" name="Shape 70"/>
          <p:cNvPicPr preferRelativeResize="0"/>
          <p:nvPr/>
        </p:nvPicPr>
        <p:blipFill>
          <a:blip r:embed="rId3">
            <a:alphaModFix/>
          </a:blip>
          <a:stretch>
            <a:fillRect/>
          </a:stretch>
        </p:blipFill>
        <p:spPr>
          <a:xfrm>
            <a:off x="5361950" y="82238"/>
            <a:ext cx="3537726" cy="49790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p:cNvPicPr preferRelativeResize="0"/>
          <p:nvPr/>
        </p:nvPicPr>
        <p:blipFill>
          <a:blip r:embed="rId3">
            <a:alphaModFix/>
          </a:blip>
          <a:stretch>
            <a:fillRect/>
          </a:stretch>
        </p:blipFill>
        <p:spPr>
          <a:xfrm>
            <a:off x="1190250" y="936175"/>
            <a:ext cx="5800702" cy="4076925"/>
          </a:xfrm>
          <a:prstGeom prst="rect">
            <a:avLst/>
          </a:prstGeom>
          <a:noFill/>
          <a:ln>
            <a:noFill/>
          </a:ln>
        </p:spPr>
      </p:pic>
      <p:sp>
        <p:nvSpPr>
          <p:cNvPr id="76" name="Shape 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t>We don’t have any climate change problems here...What’s that?</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Shape 86"/>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Residents Say               </a:t>
            </a:r>
            <a:endParaRPr/>
          </a:p>
        </p:txBody>
      </p:sp>
      <p:sp>
        <p:nvSpPr>
          <p:cNvPr id="97" name="Shape 97"/>
          <p:cNvSpPr txBox="1">
            <a:spLocks noGrp="1"/>
          </p:cNvSpPr>
          <p:nvPr>
            <p:ph type="body" idx="1"/>
          </p:nvPr>
        </p:nvSpPr>
        <p:spPr>
          <a:xfrm>
            <a:off x="311700" y="1234075"/>
            <a:ext cx="8520600" cy="3334800"/>
          </a:xfrm>
          <a:prstGeom prst="rect">
            <a:avLst/>
          </a:prstGeom>
          <a:solidFill>
            <a:srgbClr val="FFFFFF"/>
          </a:solidFill>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sz="2400"/>
              <a:t>The trees need to be trimmed regularly because we </a:t>
            </a:r>
            <a:r>
              <a:rPr lang="en" sz="2400">
                <a:solidFill>
                  <a:srgbClr val="FF0000"/>
                </a:solidFill>
              </a:rPr>
              <a:t>can’t walk on the sidewalk</a:t>
            </a:r>
            <a:r>
              <a:rPr lang="en" sz="2400"/>
              <a:t> without trees hitting us on the head.</a:t>
            </a:r>
            <a:endParaRPr sz="2400"/>
          </a:p>
          <a:p>
            <a:pPr marL="457200" lvl="0" indent="-381000" rtl="0">
              <a:spcBef>
                <a:spcPts val="0"/>
              </a:spcBef>
              <a:spcAft>
                <a:spcPts val="0"/>
              </a:spcAft>
              <a:buSzPts val="2400"/>
              <a:buChar char="➢"/>
            </a:pPr>
            <a:r>
              <a:rPr lang="en" sz="2400">
                <a:solidFill>
                  <a:srgbClr val="FF0000"/>
                </a:solidFill>
              </a:rPr>
              <a:t>The debris from the trees falls in the street during storms and blocks the storm drains.</a:t>
            </a:r>
            <a:r>
              <a:rPr lang="en" sz="2400"/>
              <a:t> </a:t>
            </a:r>
            <a:endParaRPr sz="2400"/>
          </a:p>
          <a:p>
            <a:pPr marL="457200" lvl="0" indent="-381000" rtl="0">
              <a:spcBef>
                <a:spcPts val="0"/>
              </a:spcBef>
              <a:spcAft>
                <a:spcPts val="0"/>
              </a:spcAft>
              <a:buClr>
                <a:srgbClr val="FF0000"/>
              </a:buClr>
              <a:buSzPts val="2400"/>
              <a:buChar char="➢"/>
            </a:pPr>
            <a:r>
              <a:rPr lang="en" sz="2400">
                <a:solidFill>
                  <a:srgbClr val="FF0000"/>
                </a:solidFill>
              </a:rPr>
              <a:t>Our cars and homes flood.</a:t>
            </a:r>
            <a:endParaRPr sz="2400">
              <a:solidFill>
                <a:srgbClr val="FF0000"/>
              </a:solidFill>
            </a:endParaRPr>
          </a:p>
          <a:p>
            <a:pPr marL="457200" lvl="0" indent="-381000">
              <a:spcBef>
                <a:spcPts val="0"/>
              </a:spcBef>
              <a:spcAft>
                <a:spcPts val="0"/>
              </a:spcAft>
              <a:buSzPts val="2400"/>
              <a:buChar char="➢"/>
            </a:pPr>
            <a:r>
              <a:rPr lang="en" sz="2400"/>
              <a:t>We didn’t ask for trees. “Nobody asked me if I wanted a tree there.”</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Says</a:t>
            </a:r>
            <a:endParaRPr lang="en-US" dirty="0"/>
          </a:p>
        </p:txBody>
      </p:sp>
      <p:sp>
        <p:nvSpPr>
          <p:cNvPr id="3" name="Text Placeholder 2"/>
          <p:cNvSpPr>
            <a:spLocks noGrp="1"/>
          </p:cNvSpPr>
          <p:nvPr>
            <p:ph type="body" idx="1"/>
          </p:nvPr>
        </p:nvSpPr>
        <p:spPr/>
        <p:txBody>
          <a:bodyPr/>
          <a:lstStyle/>
          <a:p>
            <a:pPr>
              <a:buFont typeface="Wingdings" charset="2"/>
              <a:buChar char="Ø"/>
            </a:pPr>
            <a:r>
              <a:rPr lang="en-US" sz="3200" b="1" dirty="0" smtClean="0"/>
              <a:t>Office of Sustainability: </a:t>
            </a:r>
            <a:r>
              <a:rPr lang="en-US" sz="3200" dirty="0" smtClean="0">
                <a:solidFill>
                  <a:srgbClr val="FF0000"/>
                </a:solidFill>
              </a:rPr>
              <a:t>The trees sequester carbon.</a:t>
            </a:r>
            <a:r>
              <a:rPr lang="en-US" sz="3200" dirty="0" smtClean="0"/>
              <a:t> If we trim them, the branches will release greenhouse gases in the landfill.</a:t>
            </a:r>
          </a:p>
          <a:p>
            <a:pPr>
              <a:buFont typeface="Wingdings" charset="2"/>
              <a:buChar char="Ø"/>
            </a:pPr>
            <a:r>
              <a:rPr lang="en-US" sz="3200" b="1" dirty="0" smtClean="0"/>
              <a:t>Public Utilities: </a:t>
            </a:r>
            <a:r>
              <a:rPr lang="en-US" sz="3200" dirty="0" smtClean="0">
                <a:solidFill>
                  <a:srgbClr val="FF0000"/>
                </a:solidFill>
              </a:rPr>
              <a:t>No one has ever reported a problem with flooding from that community</a:t>
            </a:r>
            <a:r>
              <a:rPr lang="en-US" sz="3200" dirty="0" smtClean="0"/>
              <a:t>.</a:t>
            </a:r>
            <a:endParaRPr lang="en-US" sz="3200" dirty="0"/>
          </a:p>
        </p:txBody>
      </p:sp>
    </p:spTree>
    <p:extLst>
      <p:ext uri="{BB962C8B-B14F-4D97-AF65-F5344CB8AC3E}">
        <p14:creationId xmlns:p14="http://schemas.microsoft.com/office/powerpoint/2010/main" val="912383591"/>
      </p:ext>
    </p:extLst>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868</Words>
  <Application>Microsoft Macintosh PowerPoint</Application>
  <PresentationFormat>On-screen Show (16:9)</PresentationFormat>
  <Paragraphs>84</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Montserrat</vt:lpstr>
      <vt:lpstr>Oswald</vt:lpstr>
      <vt:lpstr>Playfair Display</vt:lpstr>
      <vt:lpstr>Roboto</vt:lpstr>
      <vt:lpstr>Wingdings</vt:lpstr>
      <vt:lpstr>Pop</vt:lpstr>
      <vt:lpstr>Practicing Resilience  Translating academic understanding  to address specific community needs  in SE Florida</vt:lpstr>
      <vt:lpstr>Translation Academia→ Planning Community-&gt; Municipal Staff-&gt;Elected Officials-&gt;Community Groups-&gt; Residents (English, Spanish, Creole)</vt:lpstr>
      <vt:lpstr>If you don’t involve all the right people, you make a camel... </vt:lpstr>
      <vt:lpstr>We don’t have any climate change problems here...What’s that?</vt:lpstr>
      <vt:lpstr>PowerPoint Presentation</vt:lpstr>
      <vt:lpstr>PowerPoint Presentation</vt:lpstr>
      <vt:lpstr>PowerPoint Presentation</vt:lpstr>
      <vt:lpstr>Residents Say               </vt:lpstr>
      <vt:lpstr>City Says</vt:lpstr>
      <vt:lpstr>Incomplete Translation of Academic Findings</vt:lpstr>
      <vt:lpstr>Residents value actionable health &amp; safety information</vt:lpstr>
      <vt:lpstr>Heat waves &amp; Poor Air Quality</vt:lpstr>
      <vt:lpstr>Storms with Flooding</vt:lpstr>
      <vt:lpstr>Contaminated Flood &amp; Standing Water</vt:lpstr>
      <vt:lpstr>Contaminated Drinking Water</vt:lpstr>
      <vt:lpstr>Vector Borne Diseases</vt:lpstr>
      <vt:lpstr>Algae</vt:lpstr>
      <vt:lpstr>Mold</vt:lpstr>
      <vt:lpstr>Who do I call?</vt:lpstr>
      <vt:lpstr>PowerPoint Presentation</vt:lpstr>
      <vt:lpstr>PowerPoint Presentation</vt:lpstr>
      <vt:lpstr>It takes all  of  us!</vt:lpstr>
      <vt:lpstr>Critical Functions in Disaster Planning</vt:lpstr>
      <vt:lpstr>PowerPoint Presentation</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Practicing Resilience  Translating academic understanding  to address specific community needs  in SE Florida</dc:title>
  <cp:lastModifiedBy>Jeff Booher</cp:lastModifiedBy>
  <cp:revision>2</cp:revision>
  <dcterms:modified xsi:type="dcterms:W3CDTF">2018-06-07T19:42:03Z</dcterms:modified>
</cp:coreProperties>
</file>